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2" r:id="rId2"/>
    <p:sldId id="423" r:id="rId3"/>
    <p:sldId id="516" r:id="rId4"/>
    <p:sldId id="529" r:id="rId5"/>
    <p:sldId id="531" r:id="rId6"/>
    <p:sldId id="528" r:id="rId7"/>
    <p:sldId id="532" r:id="rId8"/>
    <p:sldId id="533" r:id="rId9"/>
    <p:sldId id="534" r:id="rId10"/>
    <p:sldId id="535" r:id="rId11"/>
    <p:sldId id="537" r:id="rId12"/>
    <p:sldId id="539" r:id="rId13"/>
    <p:sldId id="540" r:id="rId14"/>
    <p:sldId id="541" r:id="rId15"/>
    <p:sldId id="543" r:id="rId16"/>
    <p:sldId id="54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CC0000"/>
    <a:srgbClr val="DDDDDD"/>
    <a:srgbClr val="CC6600"/>
    <a:srgbClr val="66FF33"/>
    <a:srgbClr val="FF3300"/>
    <a:srgbClr val="FFCC00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71" autoAdjust="0"/>
    <p:restoredTop sz="94668" autoAdjust="0"/>
  </p:normalViewPr>
  <p:slideViewPr>
    <p:cSldViewPr>
      <p:cViewPr varScale="1">
        <p:scale>
          <a:sx n="88" d="100"/>
          <a:sy n="88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D1DD06-D121-47DC-8415-481EF3834258}" type="datetimeFigureOut">
              <a:rPr lang="hu-HU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D0FF54-D07A-4B23-91AE-3196EDE766DF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E1BA4C-A13A-4A93-A13A-930127DD16C1}" type="datetimeFigureOut">
              <a:rPr lang="hu-HU"/>
              <a:pPr>
                <a:defRPr/>
              </a:pPr>
              <a:t>2018.05.03.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8FA1BE-0FCF-4788-BBF0-FF21461902B9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AC0AF3-11A2-4541-AA6F-2DF8AB245C9D}" type="slidenum">
              <a:rPr lang="hu-HU" altLang="hu-HU"/>
              <a:pPr/>
              <a:t>1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71CC15-89C8-40D5-AA18-3E4152858F57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94C92E-11DD-49FC-B6DE-ADCEA26014D8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F20189-797E-466C-BD1D-810D495B5FB7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8839EB-3081-4F61-874F-A7FB31A61E00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72CAEA-8203-4BC1-BF9D-EBE8ECB40D62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502FAC-57F5-49D8-A820-15888F0B341D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40E07-B06D-4D95-B98C-7F7A0D1E1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A9406-2354-4E9B-95CB-CA7C7018B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8B684-896C-4BA6-A72D-16791A3113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9C9D3-7335-409F-B765-DE91CE893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FB826-7EFB-4C52-980A-90CCAFEE0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24915-EADE-4C6F-96EE-680C4CEF0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B5E11-CA1B-4EB6-8193-740D62380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4FFBD-B66F-45DE-8D04-4020242F0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3DA99-C9B1-47BF-93D8-65F025B367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B1303-D589-4849-B985-47B5A6371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B009B-60BB-4F39-899A-3274CD459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BD20E0C-ED78-43E4-B46F-FCEC156BBC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3962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u-HU" altLang="en-US" sz="5400">
                <a:solidFill>
                  <a:srgbClr val="A50021"/>
                </a:solidFill>
              </a:rPr>
              <a:t>Emberi és gépi morál</a:t>
            </a:r>
          </a:p>
          <a:p>
            <a:pPr algn="ctr" eaLnBrk="1" hangingPunct="1"/>
            <a:endParaRPr lang="hu-HU" altLang="en-US"/>
          </a:p>
          <a:p>
            <a:pPr algn="ctr" eaLnBrk="1" hangingPunct="1"/>
            <a:endParaRPr lang="hu-HU" altLang="en-US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469063" y="5791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endParaRPr lang="en-US" altLang="en-US" sz="1400"/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1600200" y="4038600"/>
            <a:ext cx="23034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hu-HU" sz="2400"/>
              <a:t>Tomka János</a:t>
            </a:r>
          </a:p>
          <a:p>
            <a:pPr algn="ctr"/>
            <a:r>
              <a:rPr lang="hu-HU" altLang="hu-HU"/>
              <a:t>tomka.janos@kre.hu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5535613" y="4038600"/>
            <a:ext cx="20510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hu-HU" sz="2400"/>
              <a:t>Bőgel György</a:t>
            </a:r>
          </a:p>
          <a:p>
            <a:pPr algn="ctr"/>
            <a:r>
              <a:rPr lang="hu-HU" altLang="hu-HU"/>
              <a:t>bogelgy@ceu.edu</a:t>
            </a:r>
          </a:p>
        </p:txBody>
      </p:sp>
      <p:sp>
        <p:nvSpPr>
          <p:cNvPr id="4102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B7A8E3-0D0E-47AA-B653-073A8E3C4451}" type="slidenum">
              <a:rPr lang="en-US" altLang="hu-HU"/>
              <a:pPr/>
              <a:t>1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u-HU" altLang="en-US" sz="3200"/>
              <a:t>Mit tanácsol a morál?</a:t>
            </a:r>
            <a:endParaRPr lang="en-US" altLang="en-US" sz="3200"/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2296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704BE9-F52A-4E14-9ECC-01FC35908DCE}" type="slidenum">
              <a:rPr lang="en-US" altLang="hu-HU"/>
              <a:pPr/>
              <a:t>10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u-HU" altLang="hu-HU" sz="2800" smtClean="0"/>
              <a:t>Küzdelem korunk számos etikai dilemmájával</a:t>
            </a:r>
          </a:p>
          <a:p>
            <a:pPr>
              <a:buFont typeface="Wingdings" pitchFamily="2" charset="2"/>
              <a:buChar char="§"/>
            </a:pPr>
            <a:r>
              <a:rPr lang="hu-HU" altLang="hu-HU" sz="2800" smtClean="0"/>
              <a:t>Dilemma: egymást kizáró két lehetőség közötti kényszerű választás és a kényszerűség által okozott kellemetlen helyzet</a:t>
            </a:r>
          </a:p>
          <a:p>
            <a:pPr>
              <a:buFont typeface="Wingdings" pitchFamily="2" charset="2"/>
              <a:buChar char="§"/>
            </a:pPr>
            <a:r>
              <a:rPr lang="hu-HU" altLang="hu-HU" sz="2800" smtClean="0"/>
              <a:t>A viták megoldhatatlanságának egyik fő oka: az emberek különböző erkölcsi alapelveket követve érvelnek − ha érvelnek egyáltalán</a:t>
            </a:r>
          </a:p>
          <a:p>
            <a:endParaRPr lang="hu-HU" altLang="hu-HU" sz="2400" smtClean="0"/>
          </a:p>
          <a:p>
            <a:endParaRPr lang="hu-HU" altLang="hu-HU" sz="2200" b="1" smtClean="0"/>
          </a:p>
          <a:p>
            <a:endParaRPr lang="hu-HU" altLang="hu-HU" sz="22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  <a:solidFill>
            <a:srgbClr val="DDDDDD"/>
          </a:solidFill>
        </p:spPr>
        <p:txBody>
          <a:bodyPr wrap="none" anchor="t"/>
          <a:lstStyle/>
          <a:p>
            <a:pPr eaLnBrk="1" hangingPunct="1">
              <a:lnSpc>
                <a:spcPct val="150000"/>
              </a:lnSpc>
            </a:pPr>
            <a:r>
              <a:rPr lang="en-US" altLang="en-US" sz="3200" smtClean="0">
                <a:solidFill>
                  <a:schemeClr val="tx1"/>
                </a:solidFill>
              </a:rPr>
              <a:t>Melyik etikai rendszer tanácsait fogadjuk meg?</a:t>
            </a:r>
            <a:br>
              <a:rPr lang="en-US" altLang="en-US" sz="3200" smtClean="0">
                <a:solidFill>
                  <a:schemeClr val="tx1"/>
                </a:solidFill>
              </a:rPr>
            </a:b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21508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2DCF4D-5C38-4AF4-B13C-D2AAF53859C1}" type="slidenum">
              <a:rPr lang="en-US" altLang="hu-HU"/>
              <a:pPr/>
              <a:t>11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300" smtClean="0"/>
              <a:t>Etikai egoizmus: egy tett erkölcsösségét az egyén önérdeke határozza meg</a:t>
            </a:r>
          </a:p>
          <a:p>
            <a:r>
              <a:rPr lang="hu-HU" altLang="hu-HU" sz="2300" smtClean="0"/>
              <a:t>Utilitarizmus: erkölcsös döntés az, amely a legnagyobb jót biztosítja a legtöbb ember számára; vagy olyan cselekedet, amely több kedvező, mint káros következménnyel jár</a:t>
            </a:r>
          </a:p>
          <a:p>
            <a:r>
              <a:rPr lang="hu-HU" altLang="hu-HU" sz="2300" smtClean="0"/>
              <a:t>Deontológia: egy cselekedet önmagában helyes vagy helytelen (fajtái: Isteni parancsolat elmélete, természeti törvény, etikai racionalizmus/Kanti ideológia)</a:t>
            </a:r>
          </a:p>
          <a:p>
            <a:r>
              <a:rPr lang="hu-HU" altLang="hu-HU" sz="2300" smtClean="0"/>
              <a:t>Emotivizmus: az erkölcsi nyelvhasználat csupán a személy adott témával kapcsolatos érzéseit fejezi ki, ezért az erkölcs nyelvén megfogalmazottak nem lehetnek igazak vagy hamisak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  <a:solidFill>
            <a:srgbClr val="DDDDDD"/>
          </a:solidFill>
        </p:spPr>
        <p:txBody>
          <a:bodyPr wrap="none"/>
          <a:lstStyle/>
          <a:p>
            <a:pPr eaLnBrk="1" hangingPunct="1"/>
            <a:r>
              <a:rPr lang="hu-HU" altLang="en-US" sz="3200" smtClean="0">
                <a:solidFill>
                  <a:schemeClr val="tx1"/>
                </a:solidFill>
              </a:rPr>
              <a:t>Négy etikai rendszer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22532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C2FEE2-8AC6-4448-9892-D08A9F560A35}" type="slidenum">
              <a:rPr lang="en-US" altLang="hu-HU"/>
              <a:pPr/>
              <a:t>12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500" smtClean="0"/>
              <a:t>Relativizmus: nem léteznek olyan objektív és egyetemes erkölcsi elvek, amelyek valamennyi kultúrában, korszakban és emberre kötelező érvényűek</a:t>
            </a:r>
          </a:p>
          <a:p>
            <a:r>
              <a:rPr lang="hu-HU" altLang="hu-HU" sz="2500" smtClean="0"/>
              <a:t>Erényelmélet: az erkölcs többet jelent pusztán a helyes cselekvésnél; úgy lehet helyesen élni az életet, ahogyan egy szakmát gyakorlunk</a:t>
            </a:r>
          </a:p>
          <a:p>
            <a:r>
              <a:rPr lang="hu-HU" altLang="hu-HU" sz="2500" smtClean="0"/>
              <a:t>Aranyszabály: </a:t>
            </a:r>
            <a:r>
              <a:rPr lang="hu-HU" altLang="hu-HU" sz="2500" i="1" smtClean="0"/>
              <a:t>„Amit akarjátok azért, hogy az emberek ti veletek cselekedjenek, mindazt ti is úgy cselekedjétek azokkal.”</a:t>
            </a:r>
            <a:r>
              <a:rPr lang="hu-HU" altLang="hu-HU" sz="2500" smtClean="0"/>
              <a:t> (Máté evangéliuma 7,12)</a:t>
            </a:r>
          </a:p>
          <a:p>
            <a:endParaRPr lang="hu-HU" altLang="hu-HU" sz="22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  <a:solidFill>
            <a:srgbClr val="DDDDDD"/>
          </a:solidFill>
        </p:spPr>
        <p:txBody>
          <a:bodyPr wrap="none"/>
          <a:lstStyle/>
          <a:p>
            <a:pPr eaLnBrk="1" hangingPunct="1"/>
            <a:r>
              <a:rPr lang="hu-HU" altLang="en-US" sz="3200" smtClean="0">
                <a:solidFill>
                  <a:schemeClr val="tx1"/>
                </a:solidFill>
              </a:rPr>
              <a:t>További három rendszer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23556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8C6F1A-D12F-44A7-B67E-083919B64222}" type="slidenum">
              <a:rPr lang="en-US" altLang="hu-HU"/>
              <a:pPr/>
              <a:t>13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Tx/>
              <a:buNone/>
            </a:pPr>
            <a:r>
              <a:rPr lang="hu-HU" altLang="hu-HU" sz="2400" smtClean="0"/>
              <a:t>„Igazságosan (kiugróan), tisztelettel, türelemmel…”</a:t>
            </a:r>
          </a:p>
          <a:p>
            <a:pPr marL="0" indent="0" algn="r">
              <a:buFontTx/>
              <a:buNone/>
            </a:pPr>
            <a:r>
              <a:rPr lang="hu-HU" altLang="hu-HU" sz="1800" smtClean="0"/>
              <a:t>(2013. tavasz)</a:t>
            </a:r>
          </a:p>
          <a:p>
            <a:pPr marL="0" indent="0" algn="r">
              <a:buFontTx/>
              <a:buNone/>
            </a:pPr>
            <a:r>
              <a:rPr lang="hu-HU" altLang="hu-HU" sz="2400" smtClean="0"/>
              <a:t>„Tisztelettudóan, őszintén, önzetlenül…”</a:t>
            </a:r>
          </a:p>
          <a:p>
            <a:pPr marL="0" indent="0" algn="r">
              <a:buFontTx/>
              <a:buNone/>
            </a:pPr>
            <a:r>
              <a:rPr lang="hu-HU" altLang="hu-HU" sz="1800" smtClean="0"/>
              <a:t>(2014. ősz)</a:t>
            </a:r>
          </a:p>
          <a:p>
            <a:pPr marL="0" indent="0" algn="r">
              <a:buFontTx/>
              <a:buNone/>
            </a:pPr>
            <a:r>
              <a:rPr lang="hu-HU" altLang="hu-HU" sz="2400" smtClean="0"/>
              <a:t>„Tisztelettel, őszintén, igazságosan…”</a:t>
            </a:r>
          </a:p>
          <a:p>
            <a:pPr marL="0" indent="0" algn="r">
              <a:buFontTx/>
              <a:buNone/>
            </a:pPr>
            <a:r>
              <a:rPr lang="hu-HU" altLang="hu-HU" sz="1800" smtClean="0"/>
              <a:t>(2015. ősz)</a:t>
            </a:r>
          </a:p>
          <a:p>
            <a:pPr marL="0" indent="0" algn="r">
              <a:buFontTx/>
              <a:buNone/>
            </a:pPr>
            <a:r>
              <a:rPr lang="hu-HU" altLang="hu-HU" sz="2400" smtClean="0"/>
              <a:t>„Tisztelettel, őszintén, elfogadóan”</a:t>
            </a:r>
          </a:p>
          <a:p>
            <a:pPr marL="0" indent="0" algn="r">
              <a:buFontTx/>
              <a:buNone/>
            </a:pPr>
            <a:r>
              <a:rPr lang="hu-HU" altLang="hu-HU" sz="1800" smtClean="0"/>
              <a:t>(2016. ősz, nappali)</a:t>
            </a:r>
          </a:p>
          <a:p>
            <a:pPr marL="0" indent="0" algn="r">
              <a:buFontTx/>
              <a:buNone/>
            </a:pPr>
            <a:r>
              <a:rPr lang="hu-HU" altLang="hu-HU" sz="2400" smtClean="0"/>
              <a:t>„Igazságosan, tisztelettel, tisztességesen…”</a:t>
            </a:r>
          </a:p>
          <a:p>
            <a:pPr marL="0" indent="0" algn="r">
              <a:buFontTx/>
              <a:buNone/>
            </a:pPr>
            <a:r>
              <a:rPr lang="hu-HU" altLang="hu-HU" sz="1800" smtClean="0"/>
              <a:t>(2016. ősz, levelező)</a:t>
            </a:r>
          </a:p>
          <a:p>
            <a:pPr marL="0" indent="0">
              <a:buFontTx/>
              <a:buNone/>
            </a:pPr>
            <a:endParaRPr lang="hu-HU" altLang="hu-HU" sz="22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  <a:solidFill>
            <a:srgbClr val="DDDDDD"/>
          </a:solidFill>
        </p:spPr>
        <p:txBody>
          <a:bodyPr wrap="none"/>
          <a:lstStyle/>
          <a:p>
            <a:pPr eaLnBrk="1" hangingPunct="1"/>
            <a:r>
              <a:rPr lang="hu-HU" altLang="en-US" sz="3200" smtClean="0">
                <a:solidFill>
                  <a:schemeClr val="tx1"/>
                </a:solidFill>
              </a:rPr>
              <a:t>Milyen bánásmódot kívánunk magunknak?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24580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0F6D8B-28C7-4C97-8B77-DE6969C2F30D}" type="slidenum">
              <a:rPr lang="en-US" altLang="hu-HU"/>
              <a:pPr/>
              <a:t>14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−"/>
            </a:pPr>
            <a:r>
              <a:rPr lang="pt-BR" altLang="hu-HU" sz="2300" smtClean="0"/>
              <a:t>Nem érdemli meg a másik		16</a:t>
            </a:r>
          </a:p>
          <a:p>
            <a:pPr>
              <a:buFont typeface="Arial" charset="0"/>
              <a:buChar char="−"/>
            </a:pPr>
            <a:r>
              <a:rPr lang="hu-HU" altLang="hu-HU" sz="2300" smtClean="0"/>
              <a:t>Önzés, egoizmus				14</a:t>
            </a:r>
          </a:p>
          <a:p>
            <a:pPr>
              <a:buFont typeface="Arial" charset="0"/>
              <a:buChar char="−"/>
            </a:pPr>
            <a:r>
              <a:rPr lang="hu-HU" altLang="hu-HU" sz="2300" smtClean="0"/>
              <a:t>Hangulati tényezők			12</a:t>
            </a:r>
          </a:p>
          <a:p>
            <a:pPr>
              <a:buFont typeface="Arial" charset="0"/>
              <a:buChar char="−"/>
            </a:pPr>
            <a:r>
              <a:rPr lang="hu-HU" altLang="hu-HU" sz="2300" smtClean="0"/>
              <a:t>Türelmetlenség (idegesség)		12</a:t>
            </a:r>
          </a:p>
          <a:p>
            <a:pPr>
              <a:buFont typeface="Arial" charset="0"/>
              <a:buChar char="−"/>
            </a:pPr>
            <a:r>
              <a:rPr lang="hu-HU" altLang="hu-HU" sz="2300" smtClean="0"/>
              <a:t>Ellenszenv (elfogultság, előítélet)	11</a:t>
            </a:r>
          </a:p>
          <a:p>
            <a:pPr>
              <a:buFont typeface="Arial" charset="0"/>
              <a:buChar char="−"/>
            </a:pPr>
            <a:r>
              <a:rPr lang="hu-HU" altLang="hu-HU" sz="2300" smtClean="0"/>
              <a:t>Rossz tapasztalat (csalódás)		11</a:t>
            </a:r>
          </a:p>
          <a:p>
            <a:pPr>
              <a:buFont typeface="Arial" charset="0"/>
              <a:buChar char="−"/>
            </a:pPr>
            <a:r>
              <a:rPr lang="fi-FI" altLang="hu-HU" sz="2300" smtClean="0"/>
              <a:t>Velünk se úgy viselkednek 		  6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  <a:solidFill>
            <a:srgbClr val="DDDDDD"/>
          </a:solidFill>
        </p:spPr>
        <p:txBody>
          <a:bodyPr wrap="none"/>
          <a:lstStyle/>
          <a:p>
            <a:pPr eaLnBrk="1" hangingPunct="1"/>
            <a:r>
              <a:rPr lang="hu-HU" altLang="en-US" sz="3200" smtClean="0">
                <a:solidFill>
                  <a:schemeClr val="tx1"/>
                </a:solidFill>
              </a:rPr>
              <a:t>Mi akadályoz meg abban, hogy úgy cselekedjünk </a:t>
            </a:r>
            <a:br>
              <a:rPr lang="hu-HU" altLang="en-US" sz="3200" smtClean="0">
                <a:solidFill>
                  <a:schemeClr val="tx1"/>
                </a:solidFill>
              </a:rPr>
            </a:br>
            <a:r>
              <a:rPr lang="hu-HU" altLang="en-US" sz="3200" smtClean="0">
                <a:solidFill>
                  <a:schemeClr val="tx1"/>
                </a:solidFill>
              </a:rPr>
              <a:t>másokkal, ahogyan mi elvárjuk másoktól?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25604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6DFFF8-970A-4F71-9534-5EFA5C0F7B5E}" type="slidenum">
              <a:rPr lang="en-US" altLang="hu-HU"/>
              <a:pPr/>
              <a:t>15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u-HU" altLang="hu-HU" sz="2700" i="1" smtClean="0"/>
              <a:t>„Kifelé a jellem annak a bizalomnak a csatlakozási pontja, amellyel a követők a vezetőhöz kapcsolódnak. Befelé pedig a jellem az, ami a vezető lelke legmélyén egyrészt hajtóműként, másrészt fékként szolgál. Sok esetben a jó cselekedetre való első ösztönzés és a rossz cselekedet legvégső gátja egyaránt a jellemből fakad.”</a:t>
            </a:r>
          </a:p>
          <a:p>
            <a:pPr marL="0" indent="0">
              <a:buFontTx/>
              <a:buNone/>
            </a:pPr>
            <a:endParaRPr lang="hu-HU" altLang="hu-HU" sz="2300" smtClean="0"/>
          </a:p>
          <a:p>
            <a:pPr marL="0" indent="0" algn="r">
              <a:buFontTx/>
              <a:buNone/>
            </a:pPr>
            <a:r>
              <a:rPr lang="hu-HU" altLang="hu-HU" sz="2300" smtClean="0"/>
              <a:t>(Os Guinness)</a:t>
            </a:r>
          </a:p>
          <a:p>
            <a:pPr marL="0" indent="0">
              <a:buFontTx/>
              <a:buNone/>
            </a:pPr>
            <a:endParaRPr lang="fi-FI" altLang="hu-HU" sz="23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  <a:solidFill>
            <a:srgbClr val="DDDDDD"/>
          </a:solidFill>
        </p:spPr>
        <p:txBody>
          <a:bodyPr wrap="none"/>
          <a:lstStyle/>
          <a:p>
            <a:pPr eaLnBrk="1" hangingPunct="1"/>
            <a:r>
              <a:rPr lang="hu-HU" altLang="en-US" sz="3200" smtClean="0">
                <a:solidFill>
                  <a:schemeClr val="tx1"/>
                </a:solidFill>
              </a:rPr>
              <a:t>Az Aranyszabály megélése: a jellem fejlesztése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26628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32318A-5482-4695-88C7-918F9DD969B1}" type="slidenum">
              <a:rPr lang="en-US" altLang="hu-HU"/>
              <a:pPr/>
              <a:t>16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u-HU" altLang="en-US" sz="3200"/>
              <a:t>Ismerkedés a mesterséges intelligenciával</a:t>
            </a: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BCFADC-4980-40F7-AEDC-FC375B761D0F}" type="slidenum">
              <a:rPr lang="en-US" altLang="hu-HU"/>
              <a:pPr/>
              <a:t>2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u-HU" altLang="en-US" sz="3200"/>
              <a:t>Intelligens rendszerek: mi kell hozzájuk?</a:t>
            </a:r>
            <a:endParaRPr lang="en-US" altLang="en-US" sz="320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673725" y="4649788"/>
            <a:ext cx="3332163" cy="1150937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644525" y="1820863"/>
            <a:ext cx="81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2400"/>
              <a:t>Adat</a:t>
            </a:r>
            <a:endParaRPr lang="en-US" altLang="hu-HU" sz="240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590800" y="1828800"/>
            <a:ext cx="1366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2400"/>
              <a:t>Elemzés</a:t>
            </a:r>
            <a:endParaRPr lang="en-US" altLang="hu-HU" sz="2400"/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4637088" y="1820863"/>
            <a:ext cx="1622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hu-HU" sz="2400"/>
              <a:t>Döntés-</a:t>
            </a:r>
          </a:p>
          <a:p>
            <a:pPr algn="ctr"/>
            <a:r>
              <a:rPr lang="hu-HU" altLang="hu-HU" sz="2400"/>
              <a:t>támogatás</a:t>
            </a:r>
            <a:endParaRPr lang="en-US" altLang="hu-HU" sz="2400"/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7158038" y="1820863"/>
            <a:ext cx="1606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2400"/>
              <a:t>Cselekvés</a:t>
            </a:r>
            <a:endParaRPr lang="en-US" altLang="hu-HU" sz="2400"/>
          </a:p>
        </p:txBody>
      </p:sp>
      <p:pic>
        <p:nvPicPr>
          <p:cNvPr id="7176" name="Picture 2" descr="http://tumbybay.town/wp-content/uploads/2011/12/future-of-farming031-300x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3405188"/>
            <a:ext cx="2222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4" descr="http://sites.gsu.edu/skondeti1/files/2015/09/word-cloud-big-data-1-ztp8w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8388" y="3006725"/>
            <a:ext cx="17240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6" descr="http://m.c.lnkd.licdn.com/mpr/mpr/p/5/005/0a7/1bf/3d03b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9925" y="3405188"/>
            <a:ext cx="193675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www.chinadaily.com.cn/photo/images/attachement/jpg/site1/20110801/0023ae606e660fa0aa4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4688" y="2998788"/>
            <a:ext cx="1670050" cy="250983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04800" y="6011863"/>
            <a:ext cx="8459788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TextBox 5"/>
          <p:cNvSpPr txBox="1">
            <a:spLocks noChangeArrowheads="1"/>
          </p:cNvSpPr>
          <p:nvPr/>
        </p:nvSpPr>
        <p:spPr bwMode="auto">
          <a:xfrm>
            <a:off x="3089275" y="6091238"/>
            <a:ext cx="2965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2400">
                <a:solidFill>
                  <a:srgbClr val="C00000"/>
                </a:solidFill>
              </a:rPr>
              <a:t>Tudásmenedzsment</a:t>
            </a:r>
          </a:p>
        </p:txBody>
      </p:sp>
      <p:sp>
        <p:nvSpPr>
          <p:cNvPr id="7182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BBA98A-18B6-476A-A289-C6FFB1DFF3A2}" type="slidenum">
              <a:rPr lang="en-US" altLang="hu-HU"/>
              <a:pPr/>
              <a:t>3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u-HU" altLang="en-US" sz="3200"/>
              <a:t>Eltolódó határok</a:t>
            </a:r>
            <a:endParaRPr lang="en-US" altLang="en-US" sz="3200"/>
          </a:p>
        </p:txBody>
      </p:sp>
      <p:sp>
        <p:nvSpPr>
          <p:cNvPr id="2" name="Rectangle 1"/>
          <p:cNvSpPr/>
          <p:nvPr/>
        </p:nvSpPr>
        <p:spPr>
          <a:xfrm>
            <a:off x="2254250" y="2830513"/>
            <a:ext cx="2308225" cy="18891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chemeClr val="tx1"/>
                </a:solidFill>
              </a:rPr>
              <a:t>Ember és gép kiegészítik egymást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2475" y="2830513"/>
            <a:ext cx="2308225" cy="18891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chemeClr val="tx1"/>
                </a:solidFill>
              </a:rPr>
              <a:t>Az MI különleges erőt ad az embernek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4250" y="4719638"/>
            <a:ext cx="4616450" cy="84296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chemeClr val="tx1"/>
                </a:solidFill>
              </a:rPr>
              <a:t>Közös emberi és gépi munka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830513"/>
            <a:ext cx="1941513" cy="2732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chemeClr val="tx1"/>
                </a:solidFill>
              </a:rPr>
              <a:t>Emberi</a:t>
            </a:r>
          </a:p>
          <a:p>
            <a:pPr algn="ctr">
              <a:defRPr/>
            </a:pPr>
            <a:r>
              <a:rPr lang="hu-HU" sz="2400" dirty="0" err="1">
                <a:solidFill>
                  <a:schemeClr val="tx1"/>
                </a:solidFill>
              </a:rPr>
              <a:t>tevékeny-ségek</a:t>
            </a:r>
            <a:endParaRPr lang="hu-HU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hu-HU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u-HU" sz="2400" dirty="0">
                <a:solidFill>
                  <a:schemeClr val="tx1"/>
                </a:solidFill>
              </a:rPr>
              <a:t>Emberi tudás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80225" y="2830513"/>
            <a:ext cx="2035175" cy="2732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chemeClr val="tx1"/>
                </a:solidFill>
              </a:rPr>
              <a:t>Gépi </a:t>
            </a:r>
            <a:r>
              <a:rPr lang="hu-HU" sz="2400" dirty="0" err="1">
                <a:solidFill>
                  <a:schemeClr val="tx1"/>
                </a:solidFill>
              </a:rPr>
              <a:t>tevékeny-ségek</a:t>
            </a:r>
            <a:endParaRPr lang="hu-HU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hu-HU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u-HU" sz="2400" dirty="0">
                <a:solidFill>
                  <a:schemeClr val="tx1"/>
                </a:solidFill>
              </a:rPr>
              <a:t>Gépi</a:t>
            </a:r>
          </a:p>
          <a:p>
            <a:pPr algn="ctr">
              <a:defRPr/>
            </a:pPr>
            <a:r>
              <a:rPr lang="hu-HU" sz="2400" dirty="0">
                <a:solidFill>
                  <a:schemeClr val="tx1"/>
                </a:solidFill>
              </a:rPr>
              <a:t>tudás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1604963" y="2324100"/>
            <a:ext cx="1298575" cy="35401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Left-Right Arrow 8"/>
          <p:cNvSpPr/>
          <p:nvPr/>
        </p:nvSpPr>
        <p:spPr>
          <a:xfrm>
            <a:off x="6230938" y="2324100"/>
            <a:ext cx="1298575" cy="35401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Left-Right Arrow 9"/>
          <p:cNvSpPr/>
          <p:nvPr/>
        </p:nvSpPr>
        <p:spPr>
          <a:xfrm>
            <a:off x="3922713" y="2324100"/>
            <a:ext cx="1298575" cy="35401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203" name="TextBox 7"/>
          <p:cNvSpPr txBox="1">
            <a:spLocks noChangeArrowheads="1"/>
          </p:cNvSpPr>
          <p:nvPr/>
        </p:nvSpPr>
        <p:spPr bwMode="auto">
          <a:xfrm>
            <a:off x="7772400" y="5715000"/>
            <a:ext cx="1206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1400"/>
              <a:t>P. Daugherty</a:t>
            </a:r>
          </a:p>
        </p:txBody>
      </p:sp>
      <p:sp>
        <p:nvSpPr>
          <p:cNvPr id="8204" name="Dia számának helye 10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89BB70-30CD-450F-9C60-AF0216EDBF1B}" type="slidenum">
              <a:rPr lang="en-US" altLang="hu-HU"/>
              <a:pPr/>
              <a:t>4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u-HU" altLang="en-US" sz="3200"/>
              <a:t>Mire megyünk ketten?</a:t>
            </a:r>
            <a:endParaRPr lang="en-US" altLang="en-US" sz="3200"/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914400" y="3675063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hu-HU" sz="2400" b="1">
                <a:solidFill>
                  <a:srgbClr val="C00000"/>
                </a:solidFill>
              </a:rPr>
              <a:t>Amiben az ember jobb</a:t>
            </a:r>
          </a:p>
          <a:p>
            <a:pPr algn="ctr"/>
            <a:endParaRPr lang="hu-HU" altLang="hu-HU" sz="2400"/>
          </a:p>
          <a:p>
            <a:pPr algn="ctr"/>
            <a:r>
              <a:rPr lang="hu-HU" altLang="hu-HU" sz="2400"/>
              <a:t>Kreativitás</a:t>
            </a:r>
          </a:p>
          <a:p>
            <a:pPr algn="ctr"/>
            <a:r>
              <a:rPr lang="hu-HU" altLang="hu-HU" sz="2400"/>
              <a:t>Rögtönzés</a:t>
            </a:r>
          </a:p>
          <a:p>
            <a:pPr algn="ctr"/>
            <a:r>
              <a:rPr lang="hu-HU" altLang="hu-HU" sz="2400"/>
              <a:t>Ügyesség</a:t>
            </a:r>
          </a:p>
          <a:p>
            <a:pPr algn="ctr"/>
            <a:r>
              <a:rPr lang="hu-HU" altLang="hu-HU" sz="2400"/>
              <a:t>Ítéletalkotás</a:t>
            </a:r>
          </a:p>
          <a:p>
            <a:pPr algn="ctr"/>
            <a:r>
              <a:rPr lang="hu-HU" altLang="hu-HU" sz="2400"/>
              <a:t>Társas képességek</a:t>
            </a:r>
          </a:p>
          <a:p>
            <a:pPr algn="ctr"/>
            <a:r>
              <a:rPr lang="hu-HU" altLang="hu-HU" sz="2400"/>
              <a:t>Vezetési képességek…</a:t>
            </a: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5292725" y="3675063"/>
            <a:ext cx="2933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hu-HU" sz="2400" b="1">
                <a:solidFill>
                  <a:srgbClr val="C00000"/>
                </a:solidFill>
              </a:rPr>
              <a:t>Amiben a gép jobb</a:t>
            </a:r>
          </a:p>
          <a:p>
            <a:pPr algn="ctr"/>
            <a:endParaRPr lang="hu-HU" altLang="hu-HU" sz="2400"/>
          </a:p>
          <a:p>
            <a:pPr algn="ctr"/>
            <a:r>
              <a:rPr lang="hu-HU" altLang="hu-HU" sz="2400"/>
              <a:t>Pontosság</a:t>
            </a:r>
          </a:p>
          <a:p>
            <a:pPr algn="ctr"/>
            <a:r>
              <a:rPr lang="hu-HU" altLang="hu-HU" sz="2400"/>
              <a:t>Gyorsaság</a:t>
            </a:r>
          </a:p>
          <a:p>
            <a:pPr algn="ctr"/>
            <a:r>
              <a:rPr lang="hu-HU" altLang="hu-HU" sz="2400"/>
              <a:t>Ismétlés</a:t>
            </a:r>
          </a:p>
          <a:p>
            <a:pPr algn="ctr"/>
            <a:r>
              <a:rPr lang="hu-HU" altLang="hu-HU" sz="2400"/>
              <a:t>Kitartás</a:t>
            </a:r>
          </a:p>
          <a:p>
            <a:pPr algn="ctr"/>
            <a:r>
              <a:rPr lang="hu-HU" altLang="hu-HU" sz="2400">
                <a:solidFill>
                  <a:srgbClr val="C00000"/>
                </a:solidFill>
              </a:rPr>
              <a:t>Előrelátás</a:t>
            </a:r>
          </a:p>
          <a:p>
            <a:pPr algn="ctr"/>
            <a:r>
              <a:rPr lang="hu-HU" altLang="hu-HU" sz="2400"/>
              <a:t>Skálázhatóság…</a:t>
            </a:r>
          </a:p>
        </p:txBody>
      </p:sp>
      <p:pic>
        <p:nvPicPr>
          <p:cNvPr id="1024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0013" y="1476375"/>
            <a:ext cx="386397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6EDCC7-0BD6-4B38-8EB2-04AC72DC3108}" type="slidenum">
              <a:rPr lang="en-US" altLang="hu-HU"/>
              <a:pPr/>
              <a:t>5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u-HU" altLang="en-US" sz="3200"/>
              <a:t>Látni a jövőt</a:t>
            </a:r>
          </a:p>
          <a:p>
            <a:pPr algn="ctr" eaLnBrk="1" hangingPunct="1"/>
            <a:r>
              <a:rPr lang="hu-HU" altLang="en-US" sz="3200"/>
              <a:t>Lehet? Érdemes? </a:t>
            </a:r>
            <a:r>
              <a:rPr lang="hu-HU" altLang="en-US" sz="3200">
                <a:solidFill>
                  <a:srgbClr val="C00000"/>
                </a:solidFill>
              </a:rPr>
              <a:t>Etikus?</a:t>
            </a:r>
            <a:endParaRPr lang="en-US" altLang="en-US" sz="3200">
              <a:solidFill>
                <a:srgbClr val="C00000"/>
              </a:solidFill>
            </a:endParaRPr>
          </a:p>
        </p:txBody>
      </p:sp>
      <p:sp>
        <p:nvSpPr>
          <p:cNvPr id="12291" name="AutoShape 2" descr="data:image/jpeg;base64,/9j/4AAQSkZJRgABAQAAAQABAAD/2wCEAAkGBxQHBhAUExQVFRUWGRoZFBgUFBwVHBweHBwfFx8cGxUYHCggGh0lHB4cIzMhJSkrLy4uGSIzODMsOSktLisBCgoKDg0OGxAQGjckICUvNDgvLCwtLywsNDcvLCwsMjcsLCw1LCwsLCwvLCwyLCwsLCwsLC0tNTQsLCwsLywsLP/AABEIANIA8AMBEQACEQEDEQH/xAAcAAEAAgIDAQAAAAAAAAAAAAAABgcEBQIDCAH/xABBEAABAgQBBgkKBgICAwAAAAABAAIDBAURIRIxQVFhkwYHFRciUnGB0RMUIzJCU1SR0uEzYnKSocGCwiSxCBbw/8QAGgEBAAIDAQAAAAAAAAAAAAAAAAUGAQMEAv/EADARAQACAQEECAYDAQEBAAAAAAABAgMEERIxQQUTFBUhUpHhUWFxgaGxMsHw0UIi/9oADAMBAAIRAxEAPwC8UBAQEBAQEBAQEBAQEGJPTJg5LWAGI82aDmFs7nW9kfySBpQRThBwhlKNMGHFa6ajD1wbODScczugw7AL2stGTUVpOzjKR0vRmXPXf4R8ZfKBwik6xMiHDa6Uin1MmzA45/Z6DjscNCY9RW87ODOq6MzYK7/GPlySyQmTFymPAERlg62Yg5nNvoP8EEY2ut6NZaAgICAgICAgICAgICAgICAgICAgICAgICD445LSTmGdBGazWRSaRFm3eu8ZEuw6j6vzxedlhox15cm5Xa69Fpp1GWKcuf0U3EiGLEc5xu5xLnE6STcnvKilziIiIiOEDHmG8OBsWkFpGgg3BHYUJiJjZK4qLWeV6RCm2/iQ+hMNGke18sHt7xhc2lMWTfrtUzW6adPlmnLl9Eoa4PaCMQcQVtcj6gICAgICAgICAgICAgICAgICAgICAgICDXVH/mR2wNBGVG/Rewaf1kEdjXIKp4fV3lmtFrT6KFdrNRPtO+eA2DaozUZN+3yhbujdL1GHbP8AK3H+oRlaEgIJJwDrvItbaHH0UWzYmoH2XdxwOw7FvwZNy3ylH9JaXr8O2P5R4x/cLYp//DmDA9mxfB/RfFo2MJAA0Nc0aFJqi2KAgICAgICAgICAgICAgICAgICAgICAg6ZuYErLue69gMwxJ1ADSScANZQQ3hnVzQ6EWXAmZkkuyT6osA4g/lbZoOvFc+oybtdkcZSnRek67LvWj/5r++UKqAsFGrWIwIBFwjK1OBVWNboQh3BmJaxZlH1hYhpJ1EXYT3qR02TersnjCqdK6Xqcu/X+Nv3zTOUmBNy7XtvY6CLEHMQRoIOBGxdKLdyAgICAgICAgICAgICAgICAgICAgICDVzUZsWac55DYMv0nk5i+18djG421uHVxxM7I2y9VrNpiscZUxwhrDq7VnxnXAODGn2WjMO3SdpKicl5vbeXTS6eNPijHH3+rWrw6En4AULlmtBzheFBs5+ou9lu3HEjUNq36fHv28eEI7pPVdRi2R/K3D+5cuMKhcj1kvaLQo13N1B2dzdmsdp1LOox7ltscJY6L1XXYt2f5V/XL/iLLnSTY8H6u6h1aHGbc5OD2j2mnOO3SNoC947zS280anTxqMc45+31XPLR2w5prmEGDMdJpGYPtf5Pbj2tPWUtE7Y2wpVqzWZrbjDarLyICAgICAgICAgICAgICAgICAgICDFqMyZeAMnF7zkwxrcf6ABcdjSgr/jGqokZKHJQnYnpx3XxNzlWO1zruP3XHqsn/AIhPdD6XbM5rcuH/AH7K8XCsDnChmNFa1oJc4gNA0k4ALMRt8IYtaKxtngvPgrRRQqNDhYF+eI4aXHP3DMNgClcWPcrsUzWamdRlm/Ll9HLhPRhXaNEhGwcReG4+y4Zj2aDsJTLTfrsY0monT5Yvy5/RRUaE6BGc14yXNJDgdBGBCipiY8JXStotEWjhLgsMrC4uKqJyTiSUV35oBviLHKsDra6zh9l3aXJ/4n7K/wBMaXxjPX7/ANSsGnTJmIBysHsOTEH5hjfsIIcNjguxAspAQEBAQEBAQEBAQEBAQEBAQEBAQaCoVRklKxpyJ6kMFkAda5AuP1usBsF9OHi94pXbLfp8Fs+SMdeal5yadPTkSI83e9xc47To7AMBsAUVaZtO2V1x0rjrFK8IdK8vSe8V1B84mjNPHRYS2FqLszndww7SdS7NLj2zvyhOmNVu16mvGeP091oLuVwQVjxpUHyEcTbBg+zY2x2Zru/Bp7AuHVY9k78fdYuh9XvR1FuXD+4/tAFxpx3Sky6Tm4cRhs9jg5p2j+jmOwlZiZidsPN6VvWaW4Suen1Vs9KQZxnqPAZHGltja5/Q64P5XE6MZbHeL12wpWpwWwZJx25JAvbQICAgICAgICAgICAgICAgICAgwam8xC2C02dEvlEZ2sHrEajiGg6C4HQgrHjHrYnKg2Wh4QoGBtmL7W+TRh23Udqcm9bdjhC0dE6Xq8fW242/Xuhy5ksy6VT31WpQ4LPWebX1DS47AMV6pWbWisNWbNXDjm9uEL5pskymyEOFDFmsAA8e051LVrFY2QpWXLbLeb24yyV6axBjz8myoSUSFEF2vBa4dqxasWjZL3jyWx3i9eMKGq9OfSKnEgvzsOB6w9lw7R/aiL1mtprK7YM1c2OMlebDXltTDi5rYkqkZeJjCj4Y5g+1hfY4dHtsunTZN227PCUV0tpOtx9ZXjX9eyzqY8wi6C43MO2STncw+qTrItkk6S2+lSKrM9AQEBAQEBAQEBAQEBAQEBAQcI0UQILnOIDWglxOYAYknuQRThHWDRKJEjnozEx0YTXZ2i3RBH5QS4jrOK05sm5X5u7o/S9ozRE/xjxn/fNUOfbrJxJ2kqLXB8QWpxYUHzOQMy8dOKOgCPVZ4uOPYApDS49kb081a6X1e/fqq8K8fr7JlPTjKfJvixXBjGAue5xsABpXUhlMV/jojRZhzZOCxkMHovjXc523yYsGDYST2ZkHyg8dEeFMNE3BY+GT0nwbsc3bkEkO7Lg9uZBc9PnodSkYcWE4PhvAcxwzEFBEeM2gefU4TDB6SCOmAPWZp725+y65dTj213o5JjojV9Xk6q3C3791UKPWZ9zbOzD+UFvcGqwa3Q4cYdKYl+jEAzvFhlAD84AcBmymjUpTBk36/NT+kNL2fNMR/GfGP98krgxRHgtc0gtcAWkaQcQVucLmgICAgICAgICAgICAgICAg104fO5wQ/YZZ8Y/y1n+x2AdZBT/AAxrvL9ac9p9Gzowf03xd/kcewBRebJv228ly0Gl7Pi3Z4z4z/vk0a0uxuuCND5frLYZ/Db0op/Lqv8AmOHz1Lbhx79tnJya7VdnxTaOPL6+y8mtDGgAWAwAClVMmdviq/j9nXQuDstCB6MWL09oYMoD91j3IKNRkQXfxAzzotEmoJN2w4gLNmWLkfuBPeUYWmRlCxQUfwwoXIFZcwD0brug/pvi3/E4dllFZse5bZyXLQ6rtGLenjHhP++bRrU7G74IV3/1+stiE+jd0Y36etb8px7L61tw5Ny23k5Ndpe0Yt2OMcP981wyh80nDD9iJd8IjNfO5v8AsO12rGVUzg2KAgICAgICAgICAgICAgIOiemRKSrnWvmDRrcTktb3kgd6CD8PaqaPRhLtdeNHu6M4aj63Zf1QNDRsXLqcm7G7HNMdEaXrMnW24V4fX2Vio9Zj/wCwQXXwGoPIdFblC0WJZ8XYbYNv+UYdt9alMGPcr81Q6R1XX5Z2fxjwj/v3SJbnAq3j/gZfB+Uf1Y1v3Md4IKORkQXd/wCP8HJok47rRgB3MHijC1UEf4bULl2iOa0DyrOlC7R7N9Thh8lpzY9+vzd3R+q7PmiZ/jPhP++Sk8x1awdGwqLXB8QWbwBqpq9HdLOdaNAs6A46h6u02PRI0tdbSVIabJtjdnkrPS+l6u/W14W4/X3TiRmfO5YOtY4hw1OByXDuIIXUh2QgICAgICAgICAgICAgINPNzjGxIkeIbQZYOsTpfYtcR2Alg2lw0LFrRWNsvePHbJeKV4ypasVF9XqcSM/O84Dqt9lo7B/ZURe02tNpXbBhrhxxjryYa8tqYcW1B5Sq3lnj0cE3Gpz9A7G+t25K6dNj3rb08IRXS2q6rF1deNv17rdUiqwgr3jzheU4CEj2I0I/N2R/sg8/IyIL/wCIqHkcBy7rR4p+Vmf6owsRAQVLxl0Hk6qeXYPRxj0gB6r9Pc4Y9t1H6nHu23o5rR0Tqusx9XbjX9eyGLlSzMpFRfSalDjMzsN7axpae0YL1S01tFoas+GubHOO3NdEpOMc+HHhm8KYycojQ+2S1x7bBh2hoUvW0WjbClZcdsd5pbjDcrLWICAgICAgICAgICAgw6lHdDhtYz8SIclmzW47Gi5tpNhpQVzxk1drMiShHoQ8kxdpztaTpI9Y7SFw6rJtncj7rF0Ppd2Ovtz4f3P9IIuNOO2Vl3Tk0yGwXe9wa0bT/Wk7AsxEzOyHm94pWbW4QvegUllEpMOCz2R0j1nHFxPaVLY6RSu7ClanUWz5ZyW5tivbQIIfxuwfL8XU9sDH/siMf/0EHmxGRB6Q4noPkeLuT1u8o/8AdFe4fwQjCZoCDArtLZWaVEgvzOGB1EYhw2g2K8XpF67Jb9PntgyRkryUPOSzpKciQ3iz2OLXDaP6OcbCFEzE1nZK6471yVi9eEulYek64tqw0l8lFPQi5RhbHZ3NB0X9YbQda7NLk2TuT9kJ0xpd6vX14xx/qf6WPTI7nwyx/wCJDOS49bU//IY20G40LuVxmICAgICAgICAgICAgjNVrAptKjTjsS4ZMs06QfV/eekT1Q3UteW+5Xa6dJp51GWKcuf0U3GiujxnOccpziXOJ0k4lRUzM+MrpWsViKxwhwWGVj8VlB6Lpt4z3bBvqzOf35h2HWu3S4//AHP2QHTOq4YK/f8AqFjLtQAgINDw8gedcCqgwZ3QIgHbkmyDy0DcIyE2CD1HxfwPNeA9PbmIgQ79paCf5RhIEBAQV3xp0HLhtm2DFtmxravZd3HA7CNS49Vj/wDcJ7obVbJnDb7f8VsuFYHOFFdAitc05LmkFpGgjEFZidnjDFqxaJieErkpVYFSpUKcbgWjJmWjUPW/aekD1S7WpXFffrtUzWaadPlmnLl9EmWxyiAgICAgICAgICDX1L/lxBAGZwvF2MzWP6z0bag7UgqvjBr3LNYyGG8KDdrbZi7M523UOw61G6jJv22RwhbOjNL1GLet/K365IsudJNjQKS6uVWHBbcZWL3D2WjOf6G0he8dJvbdaNTqIwY5yT9vqveWgNlZdrGDJa0ANA0AYKWiIiNkKVe03tNrcZdqy8iAgxarD8tTIzdbHj5tKDyJDGTDAOe2KMkX8M21FB65o8LyFJgNHsw2D5NCMMxAQEHXMQWzMBzHgFrgQ4HSDgViY2xsl6raazFo4wojhDR3UKrPguuQMWOPtNOY9ug7QVE5KTS26uul1EajFGSPv9WtXhvSfi/r3I1ZyXm0KNZr75g72XbNR2HYt+nybltk8JR3Sel6/Ftr/KvD+4WrTf8AhxTAzBovB/RmyR+g4W1FutSapNigICAgICAgICDqmY4lZdz3Zmi5+21BD+F9YdQqE7G0zMk5vYFsbHUxtmg6XG+k259Rk3K7I4ykujNJ1+Xbb+NeP9QqcCwUatoTYILe4t6ByXSfKvFosYAm+drM7W20az27FI6bHu12zxlVeldX1uXcr/Gv75peulFCAgIPjhlNI1oPIc6zyc9Gb1Yj2/JxH9IySbPKTkJvWexvzcB/aD14xuQwAaMEYfUBAQEES4xaBytSPKMF4sEFzbZ3NzubtzXA1jaufUY96u2OMJTovV9Tl3LT/wDNv3ylT4Nwo1awjKCC1+CFYdXaGMbzMsRn9sWwudT23aToIvqvJafJv12TxhUuk9J1GXer/G3D+4TGWjiZl2vbmcLjwO0LoRrtQEBAQEBAQEGrmorY84co2hQLPiE5i+2U0H9Is/tLToWJnYzWs2nZHFTfCasurtYiRTg31YY1MGbvOc7TsUVlvv22rppNNGnxRSOPP6tUtbpSPgLQuW623KHooVnRL5j1W95xOwHWt+DHv2+UODpHVdRh8P5T4R/crqGAUmqAgICAgIPKHCqD5vwrn26pmPbsMRxH8EIy+cFoPnPCmQZ1pmBfs8o0n+AUHrBGBAQEBAQUvw9oPItaJaPRRbuZYYA+0zuOI2HYozPj3LfKVu6N1XX4dk/yrx/qUaWhINpwarLqFWIcUermiDWw5+8ZxtG1bMV9y21zavTRqMU0njy+q5ZWM2BNtyTeFH6cMjMH2yiB+oXd2h2tSsTt8VLtWazsni2iywICAgICAgxahMmWl+iMp7jkw263HNfUBnJ0AEoIDxi1UU+nMkobrud0450kE5WO17rkjV2rj1WTw3ITvQ+l226+0eEcPr7ftXS4VhcmMMR4AFySA0DSSbADtKyTMRG2V48EaIKDRWQ87z0op1uOfuGYbApTFj3K7FM1upnUZZvy5fRultcggICAgIPMXGbA834wKgNcRrv3Q2O/7JRk4s4HnHGBTxqiOd+2G93/AGAg9OowICAgICDT8K6KK9RnwszvWhnU4Zu45jsJWrLj367HXotTOnyxflz+ijIjDCiOa4Wc0kOB0EGxHcVFrnExMbY4OKwLF4uqqJ+nvkojrOb04B0gA5WG1jrEbOxd2lyeG5KvdMaXZbr68+P190+p8yZmX6Qs9pyYg1OGe2w5wdIIXYgmUgICAgICDRT9SbKwY03E/DghzYQGdxzEja51mDYCfaw83tFa7ZbsGG2bJGOvNS8/OPqM9EixDd7zd39AbALDuUTa02nbK64sdcdIpXhDHXl7TnivoPnk8Zl46EI2h30v0nbkg/M7F16XHtnenkhumNVuU6ms+M8fp7/pai71aEBAQEBAQQPjA4tofCyabGZF8jHADXOLctrwM2U24NxjiDp0oHF/xbQ+Cc06M+L5aOQWtcG5DWA58ltybnDEnRoQTxAQEBAQEBBV3GjQfNpsTTB0YhDYttDswd3jDtA1rg1WPZO/CydD6rer1Np8Y4fT2QNciaZEhOPp87DiwzZ7CHN8Owi4716raazth4yY65KTS3CVzyNTbNQIM3D/AA4oa2MOqcwJ2tddp2EH2VLUtFqxMKVqMNsOScduTfL00iAgICDBqcQuDYTCQ+JcXGdrR6zgdBFwBtcEFZ8ZFZEecZKwrCFAABDcxdawFtTRh2k6lH6nJttuxyWbojS9Xj623G3D6e6GLlTDJpsg+pz8OFDHSebDUNbjsAxXqtZtOyGvLlripN7cIX1S5BlLp8OFDFmsFht1k7ScVLVrFY2QpObLbLeb24yyl6axAQEBAQEETr/GLIUKZdDiRsuI02cyE0xC06nZODTsJQfKDxj0+uTTYbI2REcbNbGaYZcToaXYOOwFBLUBAQEBAQEGNUpFlSkYkKILteCD4jaM682rFo2S2YstsV4vXjChapT30qoRIMT1mG17WBGhw2EYqJtWazsldsOauakZK8JYq8tiZ8XFZEvOvlYtjCj3ADswcRa3Y4YW1ga11abJu23Z5ojpfS9Zj62vGvH6eyzKZELcqE8kvh2xOJc0+q4nSTYg7WlSCsM5AQEHGJEEKGXONgBck6AEEWr9Z5Eo0SYdhGjdGA05wMckEbBd5GskY4X1Zsm5Xa7dBpZ1GWK8o8Z+nup7OcSSTiScSScSSdJKilxfEFocV1B82kzNPHSii0K+hme/+R/gDWu/S49kb081c6Y1W9fqa8I4/X2/aerrQggICAgICCDcb/CR/B/gwBBcWxY7vJtcM7RYucRqNhYHRlX0IPOoFkZCLhB6H4neEj69waLYzi6LAdkFxzuaRdpOs2wvpyb6UYTxAQEBAQEBBBONCg+dSImWDpwhaJbSzPc/pxPYSuTVY9sb0ck10Pqty/U24W4fX3VauBZH3McCQdBGBB1g6CguGgVrlujQ5huMaBdsZozkYZQA2gB41kWwxtK4cm/XbzU7X6WdPlmvKfGP98kphxBFhhzTcEXBGkFbXE5ICDXTp87mxC9hoD43Zfos7yCTsaRpQVFw1rxrtacR+FDuyFtF8Xf5EfIBRefJv2+S4dH6Xs+KInjPjP8Az7ftoFpdzccFKKa9WmQvYHSinU0aL6ycO86ltxY9+2xy63Uxp8U358vr7LzhwxChhrQAAAABgABgAFKqZMzM7ZckYEBAQEBAQVlx9U50zwbgRmi7YMT0mwPGRfsyrfNBRKMiC8uIOnOg0CYjkdGNEszaIYySezKuO5GFooCAgICAgIOL2CIwgi4IsQdIKMxMxO2FG8LaIaDWnw7ejPShHW06O1pw+WtRWXHuW2LlotT2jDFufP6+7TLU62/4FV3kKtNJPoolmRdgvg7/ABJ+RK3YMm5b5OLpDS9oxTEcY8Y/59/2t2RPmk0YV+g674Owe0zuJuNjraFKKc2KDonZkScq55xtmAzuJwa0bSSAO1BCeHVVNFofkA708wS6K4ZwDg4/IBg2DYubU5N2u7HGUt0TpesydZaPCv7/AN4qvUctAgujgFQeRKKC8eli9KJs6re4fySpPBj3K+PGVR6S1XX5f/n+MeEf9+6SrejxAQEBAQEBB1zEBszAcx7Q5rgWua4XBBwII1IKjr3EplzRdJxwxhJPk4zS7J2Ne03t2gnag40PiUyZoOm5gOYCD5OC0tytjojsQDsF9oQW7Ky7ZSWYxjQ1jAGta0WAAwAAQdqAgICAgICAgjnDug8uUV2SPSw+nD26294/my058e/Xw4u/o7VdRm8f4z4T/wB+ylVFreILQ4C1U1qieQLvTy5DoTjnIGDT8iWHYdqkdNk3q7s8YVjpbS9Xk6yvC37/AN4ptJTInJVrxhfAg52kGzmnaCCO5dKIa+bm2iLEjRDaDLBxJOl4HSPY0YDWXHUL4tMVjbL3jx2yWileMqYrlTdWarEjPzuOA6rRg1vcP5JUTe83tvSuunwRgxxjjkwF4bmVTJoSNQhxHMEQMcHBhOSCRiLkA5jY22L1WdkxOza15qTkpNInZt5przoxfhmb0/SuntlvL+UP3HTzz6e5zoxfhmb0/SnbLeX8ncdPPPp7nOjF+GZvT9Kdst5fydx088+nuc6MX4Zm9P0p2y3l/J3HTzz6e5zoxfhmb0/SnbLeX8ncdPPPp7nOjF+GZvT9Kdst5fydx088+nuc6MX4Zm9P0p2y3l/J3HTzz6e5zoxfhmb0/SnbLeX8ncdPPPp7nOjF+GZvT9Kdst5fydx088+nuc6MX4Zm9P0p2y3l/J3HTzz6e5zoxfhmb0/SnbLeX8ncdPPPp7nOjF+GZvT9Kdst5fydx088+nuc6MX4Zm9P0p2y3l/J3HTzz6e5zoxfhmb0/SnbLeX8ncdPPPp7nOjF+GZvT9Kdst5fydx088+nuc6MX4Zm9P0p2y3l/J3HTzz6e5zoxfhmb0/SnbLeX8ncdPPPp7nOjF+GZvT9Kdst5fydx088+nuc6MX4Zm9P0p2y3l/J3HTzz6e5zoxfhmb0/SnbLeX8ncdPPPp7nOjF+GZvT9Kdst5fydx088+nuc6MX4Zm9P0p2y3l/J3HTzz6e6F1WbE/UYkVsMQ8s5RY05QBOcgkDOcbbVzWtvTt2bExhxzjxxSZ27ObEXlsZ1EqbqNVYcZmJYcR1mnBze8fyAvdLzS29DTqMEZ8c455/tdEpNtMWHGhm8GZDTcaHkdE2/MMDqLW6zaWrMWjbClZMdsdppbjCIcPZl0PgbJNGaKWuibSW+UPzdj3Lm1czFYhLdC0rOa1p4xHh+lcKPWUQEBAQEBAQEBAQEBAQEBAQEBAQEBAQEBAQEBBY3AKZdE4GzrSbiEXOh7CGeUFux2Peu/STM1mFa6apWM1bRxmPFIqtSoc/IulIxyASTLxNucAXwym4jJ0tzabdGTHF67JR2l1NtPki9fRBZji6nIcUhvknjQ7Lyb9xGC4Z0uTksVemNPMeO2Ps6+b6e6kPe/ZY7Nkeu99L8Z9Dm+nupD3v2Ts2Q730vxn0Ob6e6kPe/ZOzZDvfS/GfQ5vp7qQ979k7NkO99L8Z9Dm+nupD3v2Ts2Q730vxn0Ob6e6kPe/ZOzZDvfS/GfQ5vp7qQ979k7NkO99L8Z9Dm+nupD3v2Ts2Q730vxn0Ob6e6kPe/ZOzZDvfS/GfQ5vp7qQ979k7NkO99L8Z9Dm+nupD3v2Ts2Q730vxn0Ob6e6kPe/ZOzZDvfS/GfQ5vp7qQ979k7NkO99L8Z9Dm+nupD3v2Ts2Q730vxn0Ob6e6kPe/ZOzZDvfS/GfQ5vp7qQ979k7NkO99L8Z9Dm+nupD3v2Ts2Q730vxn0Ob6e6kPe/ZOzZDvfS/GfQ5vp7qQ979k7NkO99L8Z9Dm+nupD3v2Ts2Q730vxn0Ob6e6kPe/ZOzZDvfS/GfQ5vp7qQ979k7NkO99L8Z9Dm+nupD3v2Ts2Q730vxn0Ob6e6kPe/ZOzZDvfS/GfQ5vp7qQ979k7NkO99L8Z9Dm+nupD3v2Ts2Q730vxn0dkvxdTkSKA7yTBpdl5Vu4DFZjS5ObzbpjTxHhtn7J1SaUyQkWykE5YaQZiJt9YjDDKdgMnQ3Pov3Y8cUrshXdVqbajJN7eiQTUMRpdwcA4WOBFx8ivbnVdUqnGgVCI1kaI1oJADYjgB2AHBGWNyxMe/jb13igcsTHv429d4oHLEx7+NvXeKByxMe/jb13igcsTHv429d4oHLEx7+NvXeKByxMe/jb13igcsTHv429d4oHLEx7+NvXeKByxMe/jb13igcsTHv429d4oHLEx7+NvXeKByxMe/jb13igcsTHv429d4oHLEx7+NvXeKByxMe/jb13igcsTHv429d4oHLEx7+NvXeKByxMe/jb13igcsTHv429d4oHLEx7+NvXeKByxMe/jb13igcsTHv429d4oHLEx7+NvXeKByxMe/jb13igcsTHv429d4oMim1ONHqMNro0VzSbFrojiD2gmxQWlKwhBl2hoDRYYAWHyCMP/Z"/>
          <p:cNvSpPr>
            <a:spLocks noChangeAspect="1" noChangeArrowheads="1"/>
          </p:cNvSpPr>
          <p:nvPr/>
        </p:nvSpPr>
        <p:spPr bwMode="auto">
          <a:xfrm>
            <a:off x="155575" y="-1241425"/>
            <a:ext cx="2952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2292" name="Picture 2" descr="Képtalálat a következ&amp;odblac;re: „salesma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41513"/>
            <a:ext cx="11430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Képtalálat a következ&amp;odblac;re: „taxman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0" y="2292350"/>
            <a:ext cx="1444625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Képtalálat a következ&amp;odblac;re: „policeman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5650" y="2071688"/>
            <a:ext cx="11430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Képtalálat a következ&amp;odblac;re: „physician”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4925" y="1905000"/>
            <a:ext cx="148431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Képtalálat a következ&amp;odblac;re: „farmer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038350"/>
            <a:ext cx="107632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6" descr="Képtalálat a következ&amp;odblac;re: „mayor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8325" y="4238625"/>
            <a:ext cx="119697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8" descr="Képtalálat a következ&amp;odblac;re: „human resource manager”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16450" y="4243388"/>
            <a:ext cx="1174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Box 2"/>
          <p:cNvSpPr txBox="1">
            <a:spLocks noChangeArrowheads="1"/>
          </p:cNvSpPr>
          <p:nvPr/>
        </p:nvSpPr>
        <p:spPr bwMode="auto">
          <a:xfrm>
            <a:off x="438150" y="3683000"/>
            <a:ext cx="1287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/>
              <a:t>Kereskedő</a:t>
            </a:r>
          </a:p>
        </p:txBody>
      </p:sp>
      <p:sp>
        <p:nvSpPr>
          <p:cNvPr id="12300" name="TextBox 26"/>
          <p:cNvSpPr txBox="1">
            <a:spLocks noChangeArrowheads="1"/>
          </p:cNvSpPr>
          <p:nvPr/>
        </p:nvSpPr>
        <p:spPr bwMode="auto">
          <a:xfrm>
            <a:off x="2249488" y="3686175"/>
            <a:ext cx="1209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/>
              <a:t>Adószedő</a:t>
            </a:r>
          </a:p>
        </p:txBody>
      </p:sp>
      <p:sp>
        <p:nvSpPr>
          <p:cNvPr id="12301" name="TextBox 27"/>
          <p:cNvSpPr txBox="1">
            <a:spLocks noChangeArrowheads="1"/>
          </p:cNvSpPr>
          <p:nvPr/>
        </p:nvSpPr>
        <p:spPr bwMode="auto">
          <a:xfrm>
            <a:off x="4305300" y="366395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/>
              <a:t>Orvos</a:t>
            </a:r>
          </a:p>
        </p:txBody>
      </p:sp>
      <p:sp>
        <p:nvSpPr>
          <p:cNvPr id="12302" name="TextBox 28"/>
          <p:cNvSpPr txBox="1">
            <a:spLocks noChangeArrowheads="1"/>
          </p:cNvSpPr>
          <p:nvPr/>
        </p:nvSpPr>
        <p:spPr bwMode="auto">
          <a:xfrm>
            <a:off x="5980113" y="3681413"/>
            <a:ext cx="941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>
                <a:solidFill>
                  <a:srgbClr val="C00000"/>
                </a:solidFill>
              </a:rPr>
              <a:t>Rendőr</a:t>
            </a:r>
          </a:p>
        </p:txBody>
      </p:sp>
      <p:sp>
        <p:nvSpPr>
          <p:cNvPr id="12303" name="TextBox 29"/>
          <p:cNvSpPr txBox="1">
            <a:spLocks noChangeArrowheads="1"/>
          </p:cNvSpPr>
          <p:nvPr/>
        </p:nvSpPr>
        <p:spPr bwMode="auto">
          <a:xfrm>
            <a:off x="7542213" y="3668713"/>
            <a:ext cx="928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/>
              <a:t>Farmer</a:t>
            </a:r>
          </a:p>
        </p:txBody>
      </p:sp>
      <p:sp>
        <p:nvSpPr>
          <p:cNvPr id="12304" name="TextBox 31"/>
          <p:cNvSpPr txBox="1">
            <a:spLocks noChangeArrowheads="1"/>
          </p:cNvSpPr>
          <p:nvPr/>
        </p:nvSpPr>
        <p:spPr bwMode="auto">
          <a:xfrm>
            <a:off x="3170238" y="5954713"/>
            <a:ext cx="104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/>
              <a:t>Politikus</a:t>
            </a:r>
          </a:p>
        </p:txBody>
      </p:sp>
      <p:sp>
        <p:nvSpPr>
          <p:cNvPr id="12305" name="TextBox 32"/>
          <p:cNvSpPr txBox="1">
            <a:spLocks noChangeArrowheads="1"/>
          </p:cNvSpPr>
          <p:nvPr/>
        </p:nvSpPr>
        <p:spPr bwMode="auto">
          <a:xfrm>
            <a:off x="4784725" y="5951538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/>
              <a:t>HR-es</a:t>
            </a:r>
          </a:p>
        </p:txBody>
      </p:sp>
      <p:sp>
        <p:nvSpPr>
          <p:cNvPr id="12306" name="TextBox 33"/>
          <p:cNvSpPr txBox="1">
            <a:spLocks noChangeArrowheads="1"/>
          </p:cNvSpPr>
          <p:nvPr/>
        </p:nvSpPr>
        <p:spPr bwMode="auto">
          <a:xfrm>
            <a:off x="6065838" y="59547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/>
              <a:t>Házasságközvetítő</a:t>
            </a:r>
          </a:p>
        </p:txBody>
      </p:sp>
      <p:pic>
        <p:nvPicPr>
          <p:cNvPr id="12307" name="Picture 22" descr="Képtalálat a következ&amp;odblac;re: „dolly streisand”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8575" y="4243388"/>
            <a:ext cx="150971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8" descr="Képtalálat a következ&amp;odblac;re: „marketing expert”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2275" y="4413250"/>
            <a:ext cx="222726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TextBox 25"/>
          <p:cNvSpPr txBox="1">
            <a:spLocks noChangeArrowheads="1"/>
          </p:cNvSpPr>
          <p:nvPr/>
        </p:nvSpPr>
        <p:spPr bwMode="auto">
          <a:xfrm>
            <a:off x="815975" y="5946775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/>
              <a:t>Marketinges</a:t>
            </a:r>
          </a:p>
        </p:txBody>
      </p:sp>
      <p:sp>
        <p:nvSpPr>
          <p:cNvPr id="12310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4DB86E-F220-4E21-8F04-9F668582CC6E}" type="slidenum">
              <a:rPr lang="en-US" altLang="hu-HU"/>
              <a:pPr/>
              <a:t>6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u-HU" altLang="en-US" sz="3200"/>
              <a:t>A bűn előrejelzése</a:t>
            </a:r>
            <a:endParaRPr lang="en-US" altLang="en-US" sz="3200"/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981200"/>
            <a:ext cx="57880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6019800" y="2349500"/>
            <a:ext cx="32766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hu-HU" altLang="hu-HU" sz="2400" dirty="0" err="1" smtClean="0"/>
              <a:t>Jeff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Brantingham</a:t>
            </a:r>
            <a:r>
              <a:rPr lang="hu-HU" altLang="hu-HU" sz="2400" dirty="0" smtClean="0"/>
              <a:t>, az UCLA antropológia professzora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hu-HU" altLang="hu-HU" sz="2400" dirty="0" smtClean="0"/>
          </a:p>
          <a:p>
            <a:pPr>
              <a:spcBef>
                <a:spcPct val="0"/>
              </a:spcBef>
              <a:defRPr/>
            </a:pPr>
            <a:r>
              <a:rPr lang="hu-HU" altLang="hu-HU" sz="2400" dirty="0" err="1" smtClean="0">
                <a:solidFill>
                  <a:srgbClr val="CC0000"/>
                </a:solidFill>
              </a:rPr>
              <a:t>PredPol</a:t>
            </a:r>
            <a:r>
              <a:rPr lang="hu-HU" altLang="hu-HU" sz="2400" dirty="0" smtClean="0"/>
              <a:t> rendszer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hu-HU" altLang="hu-HU" sz="2400" dirty="0" smtClean="0"/>
          </a:p>
          <a:p>
            <a:pPr>
              <a:spcBef>
                <a:spcPct val="0"/>
              </a:spcBef>
              <a:defRPr/>
            </a:pPr>
            <a:r>
              <a:rPr lang="hu-HU" altLang="hu-HU" sz="2400" dirty="0" smtClean="0"/>
              <a:t>Rendőrség, Los Angeles</a:t>
            </a:r>
          </a:p>
        </p:txBody>
      </p:sp>
      <p:sp>
        <p:nvSpPr>
          <p:cNvPr id="13317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62F7F0-2D8D-42C1-976B-AF60B509742E}" type="slidenum">
              <a:rPr lang="en-US" altLang="hu-HU"/>
              <a:pPr/>
              <a:t>7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u-HU" altLang="en-US" sz="3200"/>
              <a:t>CompStat, New York</a:t>
            </a:r>
            <a:endParaRPr lang="en-US" altLang="en-US" sz="320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E0DEDC-1BF4-4C1D-A8E7-8B64F4972C10}" type="slidenum">
              <a:rPr lang="en-US" altLang="hu-HU"/>
              <a:pPr/>
              <a:t>8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hu-HU" altLang="en-US" sz="3200"/>
              <a:t>HunchLab, Philadelphia</a:t>
            </a:r>
            <a:endParaRPr lang="en-US" altLang="en-US" sz="3200"/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4676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48B305-4CE2-47A5-BC04-AAE0652AE2AE}" type="slidenum">
              <a:rPr lang="en-US" altLang="hu-HU"/>
              <a:pPr/>
              <a:t>9</a:t>
            </a:fld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</TotalTime>
  <Words>510</Words>
  <Application>Microsoft Office PowerPoint</Application>
  <PresentationFormat>On-screen Show (4:3)</PresentationFormat>
  <Paragraphs>123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Melyik etikai rendszer tanácsait fogadjuk meg? </vt:lpstr>
      <vt:lpstr>Négy etikai rendszer</vt:lpstr>
      <vt:lpstr>További három rendszer</vt:lpstr>
      <vt:lpstr>Milyen bánásmódot kívánunk magunknak?</vt:lpstr>
      <vt:lpstr>Mi akadályoz meg abban, hogy úgy cselekedjünk  másokkal, ahogyan mi elvárjuk másoktól?</vt:lpstr>
      <vt:lpstr>Az Aranyszabály megélése: a jellem fejlesztése</vt:lpstr>
    </vt:vector>
  </TitlesOfParts>
  <Company>CEU Business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CEU Business School</dc:creator>
  <cp:lastModifiedBy>Quszi</cp:lastModifiedBy>
  <cp:revision>327</cp:revision>
  <dcterms:created xsi:type="dcterms:W3CDTF">2009-09-10T09:05:30Z</dcterms:created>
  <dcterms:modified xsi:type="dcterms:W3CDTF">2018-05-03T07:21:04Z</dcterms:modified>
</cp:coreProperties>
</file>