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7"/>
  </p:notesMasterIdLst>
  <p:sldIdLst>
    <p:sldId id="256" r:id="rId2"/>
    <p:sldId id="264" r:id="rId3"/>
    <p:sldId id="284" r:id="rId4"/>
    <p:sldId id="265" r:id="rId5"/>
    <p:sldId id="263" r:id="rId6"/>
    <p:sldId id="266" r:id="rId7"/>
    <p:sldId id="268" r:id="rId8"/>
    <p:sldId id="271" r:id="rId9"/>
    <p:sldId id="276" r:id="rId10"/>
    <p:sldId id="280" r:id="rId11"/>
    <p:sldId id="279" r:id="rId12"/>
    <p:sldId id="285" r:id="rId13"/>
    <p:sldId id="274" r:id="rId14"/>
    <p:sldId id="282" r:id="rId15"/>
    <p:sldId id="286" r:id="rId16"/>
    <p:sldId id="283" r:id="rId17"/>
    <p:sldId id="287" r:id="rId18"/>
    <p:sldId id="305" r:id="rId19"/>
    <p:sldId id="288" r:id="rId20"/>
    <p:sldId id="290" r:id="rId21"/>
    <p:sldId id="291" r:id="rId22"/>
    <p:sldId id="292" r:id="rId23"/>
    <p:sldId id="289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</p:sldIdLst>
  <p:sldSz cx="9144000" cy="6858000" type="screen4x3"/>
  <p:notesSz cx="10234613" cy="70993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77" autoAdjust="0"/>
    <p:restoredTop sz="87657" autoAdjust="0"/>
  </p:normalViewPr>
  <p:slideViewPr>
    <p:cSldViewPr snapToGrid="0">
      <p:cViewPr varScale="1">
        <p:scale>
          <a:sx n="81" d="100"/>
          <a:sy n="81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3D88A-64E5-43E6-A5F7-0A9B8CBCC669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E9264B-F871-44C2-88C1-609B6F0A007F}">
      <dgm:prSet phldrT="[Szöveg]"/>
      <dgm:spPr/>
      <dgm:t>
        <a:bodyPr/>
        <a:lstStyle/>
        <a:p>
          <a:r>
            <a:rPr lang="hu-HU" dirty="0" smtClean="0"/>
            <a:t>EVP</a:t>
          </a:r>
          <a:endParaRPr lang="en-US" dirty="0"/>
        </a:p>
      </dgm:t>
    </dgm:pt>
    <dgm:pt modelId="{B006FECA-A06D-4111-AB75-1C1D4086085D}" type="parTrans" cxnId="{0C7CC886-2995-407B-A130-DAE38C165104}">
      <dgm:prSet/>
      <dgm:spPr/>
      <dgm:t>
        <a:bodyPr/>
        <a:lstStyle/>
        <a:p>
          <a:endParaRPr lang="en-US"/>
        </a:p>
      </dgm:t>
    </dgm:pt>
    <dgm:pt modelId="{9CEA9835-69CD-49D0-8E02-9BF1CCE0AE1D}" type="sibTrans" cxnId="{0C7CC886-2995-407B-A130-DAE38C165104}">
      <dgm:prSet/>
      <dgm:spPr/>
      <dgm:t>
        <a:bodyPr/>
        <a:lstStyle/>
        <a:p>
          <a:endParaRPr lang="en-US"/>
        </a:p>
      </dgm:t>
    </dgm:pt>
    <dgm:pt modelId="{CB395DFA-4398-43E7-8F97-1170E83380A3}">
      <dgm:prSet phldrT="[Szöveg]" custT="1"/>
      <dgm:spPr/>
      <dgm:t>
        <a:bodyPr/>
        <a:lstStyle/>
        <a:p>
          <a:r>
            <a:rPr lang="hu-HU" sz="1400" dirty="0" smtClean="0"/>
            <a:t>Bevonzás</a:t>
          </a:r>
          <a:endParaRPr lang="en-US" sz="1400" dirty="0"/>
        </a:p>
      </dgm:t>
    </dgm:pt>
    <dgm:pt modelId="{8CCE64F9-8EDE-442B-A619-34A1CD32D974}" type="parTrans" cxnId="{D68B3829-36D0-4E38-B5F7-5006840E5910}">
      <dgm:prSet/>
      <dgm:spPr/>
      <dgm:t>
        <a:bodyPr/>
        <a:lstStyle/>
        <a:p>
          <a:endParaRPr lang="en-US"/>
        </a:p>
      </dgm:t>
    </dgm:pt>
    <dgm:pt modelId="{5D6E291D-49AE-4E4B-8541-85A180885E48}" type="sibTrans" cxnId="{D68B3829-36D0-4E38-B5F7-5006840E5910}">
      <dgm:prSet/>
      <dgm:spPr/>
      <dgm:t>
        <a:bodyPr/>
        <a:lstStyle/>
        <a:p>
          <a:endParaRPr lang="en-US"/>
        </a:p>
      </dgm:t>
    </dgm:pt>
    <dgm:pt modelId="{D7DBAEB1-CEAB-4588-A5DD-AFD90BAE39BF}">
      <dgm:prSet phldrT="[Szöveg]" custT="1"/>
      <dgm:spPr/>
      <dgm:t>
        <a:bodyPr/>
        <a:lstStyle/>
        <a:p>
          <a:r>
            <a:rPr lang="hu-HU" sz="1400" b="0" dirty="0" smtClean="0"/>
            <a:t>Elkötelezés</a:t>
          </a:r>
          <a:endParaRPr lang="en-US" sz="1400" b="0" dirty="0"/>
        </a:p>
      </dgm:t>
    </dgm:pt>
    <dgm:pt modelId="{73E475CE-01AC-47EC-A63B-925BEB64EDBE}" type="parTrans" cxnId="{87A86932-ED74-4EFC-BE11-77AC3698DEF4}">
      <dgm:prSet/>
      <dgm:spPr/>
      <dgm:t>
        <a:bodyPr/>
        <a:lstStyle/>
        <a:p>
          <a:endParaRPr lang="en-US"/>
        </a:p>
      </dgm:t>
    </dgm:pt>
    <dgm:pt modelId="{B5198C0E-50C1-4752-80A5-33528E5DFA67}" type="sibTrans" cxnId="{87A86932-ED74-4EFC-BE11-77AC3698DEF4}">
      <dgm:prSet/>
      <dgm:spPr/>
      <dgm:t>
        <a:bodyPr/>
        <a:lstStyle/>
        <a:p>
          <a:endParaRPr lang="en-US"/>
        </a:p>
      </dgm:t>
    </dgm:pt>
    <dgm:pt modelId="{844BE3FE-08B5-465A-9497-9336CEBA41F5}">
      <dgm:prSet phldrT="[Szöveg]" custT="1"/>
      <dgm:spPr/>
      <dgm:t>
        <a:bodyPr/>
        <a:lstStyle/>
        <a:p>
          <a:r>
            <a:rPr lang="hu-HU" sz="1400" dirty="0" smtClean="0"/>
            <a:t>Megtartás</a:t>
          </a:r>
          <a:endParaRPr lang="en-US" sz="1400" dirty="0"/>
        </a:p>
      </dgm:t>
    </dgm:pt>
    <dgm:pt modelId="{8D5FA9A9-7A69-46DA-AE54-EC0DB0B6E824}" type="parTrans" cxnId="{DF02B619-0048-4968-B68A-0CD1B7B45D7E}">
      <dgm:prSet/>
      <dgm:spPr/>
      <dgm:t>
        <a:bodyPr/>
        <a:lstStyle/>
        <a:p>
          <a:endParaRPr lang="en-US"/>
        </a:p>
      </dgm:t>
    </dgm:pt>
    <dgm:pt modelId="{45AAC2E9-080B-41B8-8086-0CFC76729EF4}" type="sibTrans" cxnId="{DF02B619-0048-4968-B68A-0CD1B7B45D7E}">
      <dgm:prSet/>
      <dgm:spPr/>
      <dgm:t>
        <a:bodyPr/>
        <a:lstStyle/>
        <a:p>
          <a:endParaRPr lang="en-US"/>
        </a:p>
      </dgm:t>
    </dgm:pt>
    <dgm:pt modelId="{C61202DD-7DD8-4ACB-A0D2-2ABADA6C809D}">
      <dgm:prSet phldrT="[Szöveg]"/>
      <dgm:spPr/>
      <dgm:t>
        <a:bodyPr/>
        <a:lstStyle/>
        <a:p>
          <a:endParaRPr lang="en-US" dirty="0"/>
        </a:p>
      </dgm:t>
    </dgm:pt>
    <dgm:pt modelId="{817000EC-C293-43A6-9DF0-C8A31492D2B2}" type="parTrans" cxnId="{781D69E5-9208-46F9-891E-0474DB8EF45B}">
      <dgm:prSet/>
      <dgm:spPr/>
      <dgm:t>
        <a:bodyPr/>
        <a:lstStyle/>
        <a:p>
          <a:endParaRPr lang="en-US"/>
        </a:p>
      </dgm:t>
    </dgm:pt>
    <dgm:pt modelId="{3CF7D3D5-38F1-46B4-BEDD-DA42B14B09E3}" type="sibTrans" cxnId="{781D69E5-9208-46F9-891E-0474DB8EF45B}">
      <dgm:prSet/>
      <dgm:spPr/>
      <dgm:t>
        <a:bodyPr/>
        <a:lstStyle/>
        <a:p>
          <a:endParaRPr lang="en-US"/>
        </a:p>
      </dgm:t>
    </dgm:pt>
    <dgm:pt modelId="{EDEB6603-FFFB-4E53-9116-0092F6206ED1}" type="pres">
      <dgm:prSet presAssocID="{1C93D88A-64E5-43E6-A5F7-0A9B8CBCC6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CF537-67C8-4347-82DD-7B86419FB478}" type="pres">
      <dgm:prSet presAssocID="{C7E9264B-F871-44C2-88C1-609B6F0A007F}" presName="centerShape" presStyleLbl="node0" presStyleIdx="0" presStyleCnt="1" custScaleX="114804" custScaleY="119518"/>
      <dgm:spPr/>
      <dgm:t>
        <a:bodyPr/>
        <a:lstStyle/>
        <a:p>
          <a:endParaRPr lang="en-US"/>
        </a:p>
      </dgm:t>
    </dgm:pt>
    <dgm:pt modelId="{1950ACA5-270A-4ECF-B9F9-355B0647E39A}" type="pres">
      <dgm:prSet presAssocID="{CB395DFA-4398-43E7-8F97-1170E83380A3}" presName="node" presStyleLbl="node1" presStyleIdx="0" presStyleCnt="3" custScaleX="130514" custScaleY="12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1590-FF9C-4DC2-861E-2170B7B8A7E7}" type="pres">
      <dgm:prSet presAssocID="{CB395DFA-4398-43E7-8F97-1170E83380A3}" presName="dummy" presStyleCnt="0"/>
      <dgm:spPr/>
    </dgm:pt>
    <dgm:pt modelId="{235357A7-5673-4EE9-8E74-507C8C027013}" type="pres">
      <dgm:prSet presAssocID="{5D6E291D-49AE-4E4B-8541-85A180885E4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F68B62C-480A-47E4-90F3-75057598B9D9}" type="pres">
      <dgm:prSet presAssocID="{D7DBAEB1-CEAB-4588-A5DD-AFD90BAE39BF}" presName="node" presStyleLbl="node1" presStyleIdx="1" presStyleCnt="3" custScaleX="133868" custScaleY="12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079D0-5DBB-46A6-B0C7-54FE954EF5DE}" type="pres">
      <dgm:prSet presAssocID="{D7DBAEB1-CEAB-4588-A5DD-AFD90BAE39BF}" presName="dummy" presStyleCnt="0"/>
      <dgm:spPr/>
    </dgm:pt>
    <dgm:pt modelId="{8F098EF5-46CC-4E44-ADD6-5BC408CAF16D}" type="pres">
      <dgm:prSet presAssocID="{B5198C0E-50C1-4752-80A5-33528E5DFA6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8B8CB83-2EDC-4954-8104-BA50ED4EAF3F}" type="pres">
      <dgm:prSet presAssocID="{844BE3FE-08B5-465A-9497-9336CEBA41F5}" presName="node" presStyleLbl="node1" presStyleIdx="2" presStyleCnt="3" custScaleX="131906" custScaleY="119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3224-D9BA-43D2-A063-2CA5AA0BFB9A}" type="pres">
      <dgm:prSet presAssocID="{844BE3FE-08B5-465A-9497-9336CEBA41F5}" presName="dummy" presStyleCnt="0"/>
      <dgm:spPr/>
    </dgm:pt>
    <dgm:pt modelId="{727FB48D-DA41-4641-84EE-83CFAD7A6C06}" type="pres">
      <dgm:prSet presAssocID="{45AAC2E9-080B-41B8-8086-0CFC76729EF4}" presName="sibTrans" presStyleLbl="sibTrans2D1" presStyleIdx="2" presStyleCnt="3" custLinFactNeighborX="-559"/>
      <dgm:spPr/>
      <dgm:t>
        <a:bodyPr/>
        <a:lstStyle/>
        <a:p>
          <a:endParaRPr lang="en-US"/>
        </a:p>
      </dgm:t>
    </dgm:pt>
  </dgm:ptLst>
  <dgm:cxnLst>
    <dgm:cxn modelId="{36694A2C-94E2-45C2-BDA2-D99C6FDEDB02}" type="presOf" srcId="{D7DBAEB1-CEAB-4588-A5DD-AFD90BAE39BF}" destId="{8F68B62C-480A-47E4-90F3-75057598B9D9}" srcOrd="0" destOrd="0" presId="urn:microsoft.com/office/officeart/2005/8/layout/radial6"/>
    <dgm:cxn modelId="{87A86932-ED74-4EFC-BE11-77AC3698DEF4}" srcId="{C7E9264B-F871-44C2-88C1-609B6F0A007F}" destId="{D7DBAEB1-CEAB-4588-A5DD-AFD90BAE39BF}" srcOrd="1" destOrd="0" parTransId="{73E475CE-01AC-47EC-A63B-925BEB64EDBE}" sibTransId="{B5198C0E-50C1-4752-80A5-33528E5DFA67}"/>
    <dgm:cxn modelId="{BFEE7665-DCDC-4296-A132-2FDC853B50C1}" type="presOf" srcId="{B5198C0E-50C1-4752-80A5-33528E5DFA67}" destId="{8F098EF5-46CC-4E44-ADD6-5BC408CAF16D}" srcOrd="0" destOrd="0" presId="urn:microsoft.com/office/officeart/2005/8/layout/radial6"/>
    <dgm:cxn modelId="{DF02B619-0048-4968-B68A-0CD1B7B45D7E}" srcId="{C7E9264B-F871-44C2-88C1-609B6F0A007F}" destId="{844BE3FE-08B5-465A-9497-9336CEBA41F5}" srcOrd="2" destOrd="0" parTransId="{8D5FA9A9-7A69-46DA-AE54-EC0DB0B6E824}" sibTransId="{45AAC2E9-080B-41B8-8086-0CFC76729EF4}"/>
    <dgm:cxn modelId="{83BE3E4C-482C-4AF5-AE2E-E39686EDE651}" type="presOf" srcId="{45AAC2E9-080B-41B8-8086-0CFC76729EF4}" destId="{727FB48D-DA41-4641-84EE-83CFAD7A6C06}" srcOrd="0" destOrd="0" presId="urn:microsoft.com/office/officeart/2005/8/layout/radial6"/>
    <dgm:cxn modelId="{0C7CC886-2995-407B-A130-DAE38C165104}" srcId="{1C93D88A-64E5-43E6-A5F7-0A9B8CBCC669}" destId="{C7E9264B-F871-44C2-88C1-609B6F0A007F}" srcOrd="0" destOrd="0" parTransId="{B006FECA-A06D-4111-AB75-1C1D4086085D}" sibTransId="{9CEA9835-69CD-49D0-8E02-9BF1CCE0AE1D}"/>
    <dgm:cxn modelId="{393DB840-9735-4559-A174-5463F3CA77D5}" type="presOf" srcId="{844BE3FE-08B5-465A-9497-9336CEBA41F5}" destId="{28B8CB83-2EDC-4954-8104-BA50ED4EAF3F}" srcOrd="0" destOrd="0" presId="urn:microsoft.com/office/officeart/2005/8/layout/radial6"/>
    <dgm:cxn modelId="{3E776B35-A886-49D6-8075-488FE993E8E6}" type="presOf" srcId="{CB395DFA-4398-43E7-8F97-1170E83380A3}" destId="{1950ACA5-270A-4ECF-B9F9-355B0647E39A}" srcOrd="0" destOrd="0" presId="urn:microsoft.com/office/officeart/2005/8/layout/radial6"/>
    <dgm:cxn modelId="{E3A74558-2242-4EED-8A8B-772325215063}" type="presOf" srcId="{C7E9264B-F871-44C2-88C1-609B6F0A007F}" destId="{104CF537-67C8-4347-82DD-7B86419FB478}" srcOrd="0" destOrd="0" presId="urn:microsoft.com/office/officeart/2005/8/layout/radial6"/>
    <dgm:cxn modelId="{D68B3829-36D0-4E38-B5F7-5006840E5910}" srcId="{C7E9264B-F871-44C2-88C1-609B6F0A007F}" destId="{CB395DFA-4398-43E7-8F97-1170E83380A3}" srcOrd="0" destOrd="0" parTransId="{8CCE64F9-8EDE-442B-A619-34A1CD32D974}" sibTransId="{5D6E291D-49AE-4E4B-8541-85A180885E48}"/>
    <dgm:cxn modelId="{6790EF66-CC44-4285-B4D8-61E87E4684C7}" type="presOf" srcId="{1C93D88A-64E5-43E6-A5F7-0A9B8CBCC669}" destId="{EDEB6603-FFFB-4E53-9116-0092F6206ED1}" srcOrd="0" destOrd="0" presId="urn:microsoft.com/office/officeart/2005/8/layout/radial6"/>
    <dgm:cxn modelId="{781D69E5-9208-46F9-891E-0474DB8EF45B}" srcId="{1C93D88A-64E5-43E6-A5F7-0A9B8CBCC669}" destId="{C61202DD-7DD8-4ACB-A0D2-2ABADA6C809D}" srcOrd="1" destOrd="0" parTransId="{817000EC-C293-43A6-9DF0-C8A31492D2B2}" sibTransId="{3CF7D3D5-38F1-46B4-BEDD-DA42B14B09E3}"/>
    <dgm:cxn modelId="{827DB14C-CA8B-4D9A-B7E7-2C06740FEA8C}" type="presOf" srcId="{5D6E291D-49AE-4E4B-8541-85A180885E48}" destId="{235357A7-5673-4EE9-8E74-507C8C027013}" srcOrd="0" destOrd="0" presId="urn:microsoft.com/office/officeart/2005/8/layout/radial6"/>
    <dgm:cxn modelId="{01AE3018-E777-40A4-AA52-5FEF894D78E5}" type="presParOf" srcId="{EDEB6603-FFFB-4E53-9116-0092F6206ED1}" destId="{104CF537-67C8-4347-82DD-7B86419FB478}" srcOrd="0" destOrd="0" presId="urn:microsoft.com/office/officeart/2005/8/layout/radial6"/>
    <dgm:cxn modelId="{D56CBA58-D911-4A7F-A200-D56AB3F61932}" type="presParOf" srcId="{EDEB6603-FFFB-4E53-9116-0092F6206ED1}" destId="{1950ACA5-270A-4ECF-B9F9-355B0647E39A}" srcOrd="1" destOrd="0" presId="urn:microsoft.com/office/officeart/2005/8/layout/radial6"/>
    <dgm:cxn modelId="{DE8A8AAC-CECF-4F67-8984-63C563E93946}" type="presParOf" srcId="{EDEB6603-FFFB-4E53-9116-0092F6206ED1}" destId="{F22E1590-FF9C-4DC2-861E-2170B7B8A7E7}" srcOrd="2" destOrd="0" presId="urn:microsoft.com/office/officeart/2005/8/layout/radial6"/>
    <dgm:cxn modelId="{1CA10122-884F-4B08-A8B0-7B7F9850655E}" type="presParOf" srcId="{EDEB6603-FFFB-4E53-9116-0092F6206ED1}" destId="{235357A7-5673-4EE9-8E74-507C8C027013}" srcOrd="3" destOrd="0" presId="urn:microsoft.com/office/officeart/2005/8/layout/radial6"/>
    <dgm:cxn modelId="{4B1F2B80-ECF3-40B0-A5F3-81975AF4411B}" type="presParOf" srcId="{EDEB6603-FFFB-4E53-9116-0092F6206ED1}" destId="{8F68B62C-480A-47E4-90F3-75057598B9D9}" srcOrd="4" destOrd="0" presId="urn:microsoft.com/office/officeart/2005/8/layout/radial6"/>
    <dgm:cxn modelId="{3FC9B432-2B4E-474E-83C4-A911F520F2E2}" type="presParOf" srcId="{EDEB6603-FFFB-4E53-9116-0092F6206ED1}" destId="{ABE079D0-5DBB-46A6-B0C7-54FE954EF5DE}" srcOrd="5" destOrd="0" presId="urn:microsoft.com/office/officeart/2005/8/layout/radial6"/>
    <dgm:cxn modelId="{1B249D96-A98E-42DD-9055-8221E71700ED}" type="presParOf" srcId="{EDEB6603-FFFB-4E53-9116-0092F6206ED1}" destId="{8F098EF5-46CC-4E44-ADD6-5BC408CAF16D}" srcOrd="6" destOrd="0" presId="urn:microsoft.com/office/officeart/2005/8/layout/radial6"/>
    <dgm:cxn modelId="{0E70108A-A1DE-43AD-910C-D906F297B3CA}" type="presParOf" srcId="{EDEB6603-FFFB-4E53-9116-0092F6206ED1}" destId="{28B8CB83-2EDC-4954-8104-BA50ED4EAF3F}" srcOrd="7" destOrd="0" presId="urn:microsoft.com/office/officeart/2005/8/layout/radial6"/>
    <dgm:cxn modelId="{281F16AA-0273-447C-80A1-CFE784028C62}" type="presParOf" srcId="{EDEB6603-FFFB-4E53-9116-0092F6206ED1}" destId="{57253224-D9BA-43D2-A063-2CA5AA0BFB9A}" srcOrd="8" destOrd="0" presId="urn:microsoft.com/office/officeart/2005/8/layout/radial6"/>
    <dgm:cxn modelId="{D129B0F5-A4AD-4518-8A9B-FF5682CF19A7}" type="presParOf" srcId="{EDEB6603-FFFB-4E53-9116-0092F6206ED1}" destId="{727FB48D-DA41-4641-84EE-83CFAD7A6C0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EF57-8018-4499-80E5-FDF6DF2E135D}" type="datetimeFigureOut">
              <a:rPr lang="hu-HU" smtClean="0"/>
              <a:pPr/>
              <a:t>2018.05.03.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F2CEB-9273-4244-B8BB-EF0C4729B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688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725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964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887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dirty="0" smtClean="0"/>
              <a:t>Üzlet</a:t>
            </a:r>
            <a:r>
              <a:rPr lang="hu-HU" baseline="0" dirty="0" smtClean="0"/>
              <a:t>i igények felmérése és összekötése a munkáltatói márka célkitűzésekkel</a:t>
            </a:r>
          </a:p>
          <a:p>
            <a:pPr>
              <a:buFontTx/>
              <a:buNone/>
            </a:pPr>
            <a:r>
              <a:rPr lang="hu-HU" dirty="0" err="1" smtClean="0"/>
              <a:t>Célcsoprot</a:t>
            </a:r>
            <a:r>
              <a:rPr lang="hu-HU" baseline="0" dirty="0" smtClean="0"/>
              <a:t> vizsgálat : igényeik és vállalásaik felmérésével és mi az amit ezért a vállalat nyújthat</a:t>
            </a:r>
          </a:p>
          <a:p>
            <a:pPr>
              <a:buFontTx/>
              <a:buNone/>
            </a:pPr>
            <a:r>
              <a:rPr lang="hu-HU" dirty="0" smtClean="0"/>
              <a:t>EVP : az üzenet amit</a:t>
            </a:r>
            <a:r>
              <a:rPr lang="hu-HU" baseline="0" dirty="0" smtClean="0"/>
              <a:t> a vállalat kommunikál a célcsoportja felé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041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84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956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956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190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258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574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079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F2CEB-9273-4244-B8BB-EF0C4729B489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2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86200"/>
            <a:ext cx="6408738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51050" y="6245225"/>
            <a:ext cx="2089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A20C-120B-4E44-83FA-00073D2C7689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84663" y="6245225"/>
            <a:ext cx="410368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0654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A51E-B208-466F-A57C-164C54E612F3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8E9F-D39F-4464-96E4-CA842FF598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450825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6CFF-DFF2-4A4F-A41D-B411A600064B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928E-0C0C-4BC8-9193-A379C8E035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15902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AADC-49B3-43FA-AC5A-CF389C90FF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474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A546-FE91-44FD-9BBD-8D7AF0617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36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E260-1CCC-4BBD-BACA-7180C6616370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A036-4C27-439A-8F75-6F508AB2CD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354851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E961-0F88-4C10-9490-9B6A265E091A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0A23-2CEF-41FA-B0B4-C2112545CE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5324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1AC-8E34-49B2-A6EA-31A4E0569A88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5287-738F-41C0-8659-85123098FC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265653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A5DC-C0A0-4EFA-B06C-64B94FCBC726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7E5A8-9942-46CC-9A25-852B7FCC4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90043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BFAC-B56E-4CFB-9249-2A2DC85EEFD3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E745-C3CA-4E45-A0F3-042364DCE8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17441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098E6-1121-48CB-B9BF-0BBEE1A3590C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9879-956B-4C9A-9EDA-BCAB9AEE08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76073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8E33-3350-40F8-85E3-84CAB581D455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C9C6-1871-4711-A53C-98F772146D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911473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5738-73AE-44F0-8DE8-DE1AFD1543B7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8B41-BBAB-4FE3-B458-EB3C7F634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98818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3684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4E6B130-71F2-41B0-AC09-621CC24CBF1C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453188"/>
            <a:ext cx="4392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pPr>
              <a:defRPr/>
            </a:pPr>
            <a:fld id="{3A6BE117-8500-4BA4-A397-599E1ADD55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0" y="-1588"/>
            <a:ext cx="20621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>
            <a:off x="0" y="1052513"/>
            <a:ext cx="20621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3" name="Line 15"/>
          <p:cNvSpPr>
            <a:spLocks noChangeShapeType="1"/>
          </p:cNvSpPr>
          <p:nvPr/>
        </p:nvSpPr>
        <p:spPr bwMode="auto">
          <a:xfrm>
            <a:off x="0" y="-1588"/>
            <a:ext cx="0" cy="10541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4" name="Line 16"/>
          <p:cNvSpPr>
            <a:spLocks noChangeShapeType="1"/>
          </p:cNvSpPr>
          <p:nvPr/>
        </p:nvSpPr>
        <p:spPr bwMode="auto">
          <a:xfrm>
            <a:off x="9144000" y="-1588"/>
            <a:ext cx="0" cy="10541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5" name="Line 18"/>
          <p:cNvSpPr>
            <a:spLocks noChangeShapeType="1"/>
          </p:cNvSpPr>
          <p:nvPr/>
        </p:nvSpPr>
        <p:spPr bwMode="auto">
          <a:xfrm>
            <a:off x="2062163" y="1052513"/>
            <a:ext cx="4140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6" name="Line 19"/>
          <p:cNvSpPr>
            <a:spLocks noChangeShapeType="1"/>
          </p:cNvSpPr>
          <p:nvPr/>
        </p:nvSpPr>
        <p:spPr bwMode="auto">
          <a:xfrm>
            <a:off x="6202363" y="-1588"/>
            <a:ext cx="29416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7" name="Line 20"/>
          <p:cNvSpPr>
            <a:spLocks noChangeShapeType="1"/>
          </p:cNvSpPr>
          <p:nvPr/>
        </p:nvSpPr>
        <p:spPr bwMode="auto">
          <a:xfrm>
            <a:off x="6202363" y="1052513"/>
            <a:ext cx="29416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</p:sldLayoutIdLst>
  <p:transition spd="med">
    <p:fad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rgbClr val="2529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rgbClr val="2529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rgbClr val="2529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>
          <a:solidFill>
            <a:srgbClr val="25294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wmf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53589" y="2130425"/>
            <a:ext cx="7504611" cy="1470025"/>
          </a:xfrm>
        </p:spPr>
        <p:txBody>
          <a:bodyPr/>
          <a:lstStyle/>
          <a:p>
            <a:pPr algn="ctr"/>
            <a:r>
              <a:rPr lang="hu-HU" sz="2800" dirty="0" smtClean="0"/>
              <a:t>Megokosodott a munkavállaló? Használjon „</a:t>
            </a:r>
            <a:r>
              <a:rPr lang="hu-HU" sz="2800" dirty="0" err="1" smtClean="0"/>
              <a:t>Employer</a:t>
            </a:r>
            <a:r>
              <a:rPr lang="hu-HU" sz="2800" dirty="0" smtClean="0"/>
              <a:t> </a:t>
            </a:r>
            <a:r>
              <a:rPr lang="hu-HU" sz="2800" dirty="0" err="1" smtClean="0"/>
              <a:t>Branding-et</a:t>
            </a:r>
            <a:r>
              <a:rPr lang="hu-HU" sz="2800" dirty="0" smtClean="0"/>
              <a:t>”!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29807" y="6027003"/>
            <a:ext cx="418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+mj-lt"/>
              </a:rPr>
              <a:t>Nagy Dániel – Dr. Hargitai Dávid Máté – Horváth Ádám</a:t>
            </a:r>
            <a:br>
              <a:rPr lang="hu-HU" dirty="0" smtClean="0">
                <a:solidFill>
                  <a:schemeClr val="bg1"/>
                </a:solidFill>
                <a:latin typeface="+mj-lt"/>
              </a:rPr>
            </a:br>
            <a:endParaRPr lang="hu-HU" dirty="0" smtClean="0">
              <a:solidFill>
                <a:schemeClr val="bg1"/>
              </a:solidFill>
              <a:latin typeface="+mj-lt"/>
            </a:endParaRPr>
          </a:p>
          <a:p>
            <a:endParaRPr lang="hu-HU" dirty="0" smtClean="0">
              <a:solidFill>
                <a:schemeClr val="bg1"/>
              </a:solidFill>
              <a:latin typeface="+mj-lt"/>
            </a:endParaRPr>
          </a:p>
          <a:p>
            <a:r>
              <a:rPr lang="hu-HU" sz="1200" dirty="0" smtClean="0">
                <a:solidFill>
                  <a:schemeClr val="bg1"/>
                </a:solidFill>
                <a:latin typeface="+mj-lt"/>
              </a:rPr>
              <a:t>	</a:t>
            </a:r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59533" y="248345"/>
            <a:ext cx="395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Gazdálkodási és menedzsment szak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Gazdaságtudományi Kar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Pannon Egyetem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541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829" y="1179695"/>
            <a:ext cx="6499073" cy="45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0"/>
          <p:cNvSpPr>
            <a:spLocks noGrp="1"/>
          </p:cNvSpPr>
          <p:nvPr>
            <p:ph type="title"/>
          </p:nvPr>
        </p:nvSpPr>
        <p:spPr>
          <a:xfrm>
            <a:off x="1268361" y="0"/>
            <a:ext cx="7875639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   Munkáltatói márka és a munkaviszony időtartama közötti kapcsolat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861995" y="5939433"/>
            <a:ext cx="6510307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Kvantitatív módszer: </a:t>
            </a:r>
            <a:r>
              <a:rPr lang="hu-HU" sz="2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Spearman-féle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rangkorreláció 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058730" y="4619095"/>
            <a:ext cx="708527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Kutatási feltevés </a:t>
            </a:r>
            <a:r>
              <a:rPr lang="hu-HU" sz="2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bizonyítást nyert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kapcsolat van a munkaévek száma és az EB elemek között.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</a:t>
            </a:r>
            <a:r>
              <a:rPr lang="hu-HU" sz="1400" kern="0" dirty="0" smtClean="0">
                <a:solidFill>
                  <a:srgbClr val="FFC000"/>
                </a:solidFill>
              </a:rPr>
              <a:t>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698172" y="0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A funkcionális területeken dolgozók beállítottsága az EB vetületében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graphicFrame>
        <p:nvGraphicFramePr>
          <p:cNvPr id="35" name="Táblázat 34"/>
          <p:cNvGraphicFramePr>
            <a:graphicFrameLocks noGrp="1"/>
          </p:cNvGraphicFramePr>
          <p:nvPr/>
        </p:nvGraphicFramePr>
        <p:xfrm>
          <a:off x="2193177" y="1006339"/>
          <a:ext cx="6331989" cy="5419735"/>
        </p:xfrm>
        <a:graphic>
          <a:graphicData uri="http://schemas.openxmlformats.org/drawingml/2006/table">
            <a:tbl>
              <a:tblPr/>
              <a:tblGrid>
                <a:gridCol w="2246076"/>
                <a:gridCol w="1204144"/>
                <a:gridCol w="876940"/>
                <a:gridCol w="716109"/>
                <a:gridCol w="799992"/>
                <a:gridCol w="488728"/>
              </a:tblGrid>
              <a:tr h="32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236" marR="1723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Employer</a:t>
                      </a:r>
                      <a:r>
                        <a:rPr lang="hu-H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Branding</a:t>
                      </a:r>
                      <a:r>
                        <a:rPr lang="hu-H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dimenzió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Mérnökség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Termelés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Logisztika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Iroda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gyár vezetői érthetően kommunikálják a gyár stratégiáját és a célkitűzéseit.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Vállalati kultúra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Bízom a veszprémi gyár vezetésében.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gyár vezetése jó példát mutat a vezetésével.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hatékony munkavégzéshez szükséges információt és kommunikációt megkapom.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26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jó ötletetek és jó gyakorlatok meg vannak osztva a szervezetben.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Minden szakterületen közösen dolgoznak azért, hogy elérjük a vállalat rövid távú céljait </a:t>
                      </a:r>
                      <a:r>
                        <a:rPr lang="hu-HU" sz="1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éshosszútávú</a:t>
                      </a: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terveit.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Tisztában vagyok a vállalat küldetésével.</a:t>
                      </a:r>
                      <a:endParaRPr lang="en-US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Magabiztosan el tudom mondani  a vállalati értékeket ha egy barátom kérdezi.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Times New Roman"/>
                          <a:ea typeface="Calibri"/>
                          <a:cs typeface="Times New Roman"/>
                        </a:rPr>
                        <a:t>Részt veszek oktatásokon amelyek segítik , hogy a munkámat jobban végezhessem.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Times New Roman"/>
                          <a:ea typeface="Calibri"/>
                          <a:cs typeface="Times New Roman"/>
                        </a:rPr>
                        <a:t>Munkahelyi környezet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604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közvetlen vezetőm gyakran tájékoztat a munkám minőségéről és a munkámban való előrelépési lehetőségeimről.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közvetlen vezetőmmel beszéltünk arról,hogyan legyek sikeres a munkakörömben.</a:t>
                      </a:r>
                      <a:endParaRPr lang="en-US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236" marR="17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" name="Téglalap 35"/>
          <p:cNvSpPr/>
          <p:nvPr/>
        </p:nvSpPr>
        <p:spPr>
          <a:xfrm>
            <a:off x="1871231" y="6390137"/>
            <a:ext cx="6510307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Kvantitatív módszer: </a:t>
            </a:r>
            <a:r>
              <a:rPr lang="hu-HU" sz="1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Variancielemzés</a:t>
            </a: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ANOVA grafikonok alapján</a:t>
            </a:r>
            <a:endParaRPr lang="hu-HU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1864767" y="5053204"/>
            <a:ext cx="708527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Kutatási feltevés </a:t>
            </a:r>
            <a:r>
              <a:rPr lang="hu-HU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részben nyert bizonyítást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nem mindegyik EB dimenzióban különül el markánsan a funkcionális területen dolgozók beállítottsága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496291" y="0"/>
            <a:ext cx="7647709" cy="678426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kutatási eredmények összefoglalása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pPr>
                <a:defRPr/>
              </a:pPr>
              <a:t>12</a:t>
            </a:fld>
            <a:endParaRPr lang="hu-HU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1D9B3-5E3F-4127-93A7-214163F906A6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4218036" y="707922"/>
            <a:ext cx="216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1.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1922204" y="712839"/>
            <a:ext cx="22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2.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6749843" y="703007"/>
            <a:ext cx="223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3.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542502" y="1327355"/>
            <a:ext cx="129844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j-lt"/>
              </a:rPr>
              <a:t>Munka- és </a:t>
            </a:r>
            <a:r>
              <a:rPr lang="hu-HU" sz="1600" dirty="0" smtClean="0">
                <a:latin typeface="+mn-lt"/>
              </a:rPr>
              <a:t>magánélet</a:t>
            </a:r>
            <a:r>
              <a:rPr lang="hu-HU" sz="1600" dirty="0" smtClean="0">
                <a:latin typeface="+mj-lt"/>
              </a:rPr>
              <a:t> egyensúlya</a:t>
            </a:r>
            <a:endParaRPr lang="en-US" sz="1600" dirty="0">
              <a:latin typeface="+mj-lt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544568" y="2261420"/>
            <a:ext cx="1298448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Vállalati kultúra</a:t>
            </a:r>
            <a:endParaRPr lang="en-US" sz="1600" dirty="0">
              <a:latin typeface="+mn-lt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4544568" y="2912137"/>
            <a:ext cx="1295497" cy="5850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Erős termék márka</a:t>
            </a:r>
            <a:endParaRPr lang="en-US" sz="1600" dirty="0">
              <a:latin typeface="+mn-lt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4544568" y="3588776"/>
            <a:ext cx="1298448" cy="8357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Fizetés és egyéb juttatások</a:t>
            </a:r>
            <a:endParaRPr lang="en-US" sz="1600" dirty="0">
              <a:latin typeface="+mn-lt"/>
            </a:endParaRPr>
          </a:p>
        </p:txBody>
      </p:sp>
      <p:sp>
        <p:nvSpPr>
          <p:cNvPr id="58" name="Szövegdoboz 57"/>
          <p:cNvSpPr txBox="1"/>
          <p:nvPr/>
        </p:nvSpPr>
        <p:spPr>
          <a:xfrm>
            <a:off x="4544568" y="4473677"/>
            <a:ext cx="129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Munkahelyi környezet</a:t>
            </a:r>
            <a:endParaRPr lang="en-US" sz="1600" dirty="0">
              <a:latin typeface="+mn-lt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4544568" y="5194145"/>
            <a:ext cx="1307690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WCM</a:t>
            </a:r>
            <a:endParaRPr lang="en-US" sz="1600" dirty="0">
              <a:latin typeface="+mn-lt"/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2029460" y="5750004"/>
            <a:ext cx="6184724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F1: Hat meghatározó szegmens jelenik meg a munkáltatói márka gyakorlati értékelése során.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2067675" y="2875936"/>
            <a:ext cx="1691152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600" dirty="0" smtClean="0">
              <a:latin typeface="+mn-lt"/>
            </a:endParaRPr>
          </a:p>
          <a:p>
            <a:pPr algn="ctr"/>
            <a:r>
              <a:rPr lang="hu-HU" sz="1600" dirty="0" smtClean="0">
                <a:latin typeface="+mn-lt"/>
              </a:rPr>
              <a:t>Eltöltött munka évek száma</a:t>
            </a:r>
          </a:p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7219238" y="2782530"/>
            <a:ext cx="1298448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Iroda</a:t>
            </a:r>
          </a:p>
          <a:p>
            <a:pPr algn="ctr"/>
            <a:r>
              <a:rPr lang="hu-HU" sz="1600" dirty="0" smtClean="0">
                <a:latin typeface="+mn-lt"/>
              </a:rPr>
              <a:t>Logisztika</a:t>
            </a:r>
          </a:p>
          <a:p>
            <a:pPr algn="ctr"/>
            <a:r>
              <a:rPr lang="hu-HU" sz="1600" dirty="0" smtClean="0">
                <a:latin typeface="+mn-lt"/>
              </a:rPr>
              <a:t>Mérnökség</a:t>
            </a:r>
          </a:p>
          <a:p>
            <a:pPr algn="ctr"/>
            <a:r>
              <a:rPr lang="hu-HU" sz="1600" dirty="0" smtClean="0">
                <a:latin typeface="+mn-lt"/>
              </a:rPr>
              <a:t>Termelés</a:t>
            </a:r>
            <a:endParaRPr lang="en-US" sz="1600" dirty="0">
              <a:latin typeface="+mn-lt"/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963773" y="5558275"/>
            <a:ext cx="5352109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F2: Van összefüggés a vállalatnál eltöltött munkaidő és az EB elemei között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2633693" y="5559419"/>
            <a:ext cx="6510307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F3: A funkcionális területeken dolgozók EB beállítottsága markánsan elkülönül egymástól 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547119" y="1322737"/>
            <a:ext cx="1298448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j-lt"/>
              </a:rPr>
              <a:t>Munka- és </a:t>
            </a:r>
            <a:r>
              <a:rPr lang="hu-HU" sz="1600" dirty="0" smtClean="0">
                <a:latin typeface="+mn-lt"/>
              </a:rPr>
              <a:t>magánélet</a:t>
            </a:r>
            <a:r>
              <a:rPr lang="hu-HU" sz="1600" dirty="0" smtClean="0">
                <a:latin typeface="+mj-lt"/>
              </a:rPr>
              <a:t> egyensúlya</a:t>
            </a:r>
            <a:endParaRPr lang="en-US" sz="1600" dirty="0">
              <a:latin typeface="+mj-lt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544568" y="2261626"/>
            <a:ext cx="129844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Vállalati kultúra</a:t>
            </a:r>
            <a:endParaRPr lang="en-US" sz="1600" dirty="0">
              <a:latin typeface="+mn-lt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4544568" y="2903109"/>
            <a:ext cx="1295497" cy="585020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Erős termék márka</a:t>
            </a:r>
            <a:endParaRPr lang="en-US" sz="1600" dirty="0">
              <a:latin typeface="+mn-lt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544706" y="3589360"/>
            <a:ext cx="1298448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Munkahelyi környezet</a:t>
            </a:r>
          </a:p>
          <a:p>
            <a:pPr algn="ctr"/>
            <a:endParaRPr lang="hu-HU" sz="1600" dirty="0" smtClean="0">
              <a:latin typeface="+mn-lt"/>
            </a:endParaRPr>
          </a:p>
          <a:p>
            <a:pPr algn="ctr"/>
            <a:r>
              <a:rPr lang="hu-HU" sz="1400" dirty="0" smtClean="0"/>
              <a:t>Fizetés és egyéb juttatások</a:t>
            </a:r>
            <a:endParaRPr lang="en-US" sz="1400" dirty="0" smtClean="0"/>
          </a:p>
        </p:txBody>
      </p:sp>
      <p:sp>
        <p:nvSpPr>
          <p:cNvPr id="37" name="Szövegdoboz 36"/>
          <p:cNvSpPr txBox="1"/>
          <p:nvPr/>
        </p:nvSpPr>
        <p:spPr>
          <a:xfrm>
            <a:off x="4544568" y="5203176"/>
            <a:ext cx="1307690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WCM</a:t>
            </a:r>
            <a:endParaRPr lang="en-US" sz="1600" dirty="0">
              <a:latin typeface="+mn-lt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1218221" y="5570440"/>
            <a:ext cx="708527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Kutatási feltevés </a:t>
            </a:r>
            <a:r>
              <a:rPr lang="hu-HU" sz="2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részben nyert bizonyítást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a ‘’</a:t>
            </a:r>
            <a:r>
              <a:rPr lang="hu-HU" sz="2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Fizetés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és egyéb juttatások EB elem” látens faktorként jelent meg. 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84111" y="5579676"/>
            <a:ext cx="708527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Kutatási feltevés </a:t>
            </a:r>
            <a:r>
              <a:rPr lang="hu-HU" sz="2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bizonyítást nyert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kapcsolat van a munkaévek száma és az EB elemek között.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0" name="Egyenes összekötő nyíllal 59"/>
          <p:cNvCxnSpPr/>
          <p:nvPr/>
        </p:nvCxnSpPr>
        <p:spPr>
          <a:xfrm rot="5400000">
            <a:off x="3343565" y="2290618"/>
            <a:ext cx="1607127" cy="36945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16200000" flipV="1">
            <a:off x="3883894" y="3440547"/>
            <a:ext cx="674254" cy="59112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rot="16200000" flipV="1">
            <a:off x="3592947" y="3759201"/>
            <a:ext cx="1237672" cy="77585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églalap 81"/>
          <p:cNvSpPr/>
          <p:nvPr/>
        </p:nvSpPr>
        <p:spPr>
          <a:xfrm>
            <a:off x="1818585" y="5616623"/>
            <a:ext cx="708527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Kutatási feltevés </a:t>
            </a:r>
            <a:r>
              <a:rPr lang="hu-HU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részben nyert bizonyítást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nem mindegyik EB dimenzióban különül el markánsan a funkcionális területen dolgozók beállítottsága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90" name="Egyenes összekötő nyíllal 89"/>
          <p:cNvCxnSpPr/>
          <p:nvPr/>
        </p:nvCxnSpPr>
        <p:spPr>
          <a:xfrm>
            <a:off x="5966691" y="2549236"/>
            <a:ext cx="1089891" cy="70196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 flipV="1">
            <a:off x="6045958" y="3509820"/>
            <a:ext cx="1001388" cy="31155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2" grpId="1" animBg="1"/>
      <p:bldP spid="63" grpId="0" animBg="1"/>
      <p:bldP spid="65" grpId="0" animBg="1"/>
      <p:bldP spid="67" grpId="1" animBg="1"/>
      <p:bldP spid="68" grpId="0" animBg="1"/>
      <p:bldP spid="68" grpId="1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39" grpId="1" animBg="1"/>
      <p:bldP spid="49" grpId="0" animBg="1"/>
      <p:bldP spid="49" grpId="1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49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1737361" y="2191965"/>
            <a:ext cx="7406640" cy="240065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,,.. ne felejtsük el, hogy a valódi bölcsesség abban rejlik ha képesek vagyunk kiszűrni a változást a változás kedvéért.”</a:t>
            </a:r>
          </a:p>
          <a:p>
            <a:pPr algn="ctr"/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Rex </a:t>
            </a:r>
            <a:r>
              <a:rPr lang="hu-HU" sz="3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Maughan</a:t>
            </a:r>
            <a:endParaRPr lang="hu-HU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8" name="Cím 10"/>
          <p:cNvSpPr>
            <a:spLocks noGrp="1"/>
          </p:cNvSpPr>
          <p:nvPr>
            <p:ph type="title"/>
          </p:nvPr>
        </p:nvSpPr>
        <p:spPr>
          <a:xfrm>
            <a:off x="1698172" y="274638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Gyakorlati alkalmazhatóság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201" y="2605088"/>
            <a:ext cx="7309223" cy="13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1678674" y="3889612"/>
            <a:ext cx="14057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Üzleti célok és elvárások feltérképezése</a:t>
            </a:r>
            <a:endParaRPr lang="en-US" sz="1300" dirty="0"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977487" y="3864591"/>
            <a:ext cx="14057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Célcsoport és vállalati kultúra vizsgálat </a:t>
            </a:r>
            <a:endParaRPr lang="en-US" sz="1300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17241" y="3825922"/>
            <a:ext cx="1141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Munkáltatói értékígéret csomag kialakítása</a:t>
            </a:r>
            <a:endParaRPr lang="en-US" sz="1300" dirty="0"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81767" y="3853218"/>
            <a:ext cx="14148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Riport struktúra kiépítése erőforrás tervekkel</a:t>
            </a:r>
            <a:endParaRPr lang="en-US" sz="1300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707874" y="3869140"/>
            <a:ext cx="12624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Belső </a:t>
            </a:r>
            <a:r>
              <a:rPr lang="hu-HU" sz="1300" noProof="1" smtClean="0">
                <a:latin typeface="+mn-lt"/>
              </a:rPr>
              <a:t>employer branding </a:t>
            </a:r>
            <a:r>
              <a:rPr lang="hu-HU" sz="1300" dirty="0" smtClean="0">
                <a:latin typeface="+mn-lt"/>
              </a:rPr>
              <a:t>management</a:t>
            </a:r>
            <a:endParaRPr lang="en-US" sz="1300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897504" y="3844118"/>
            <a:ext cx="124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>
                <a:latin typeface="+mn-lt"/>
              </a:rPr>
              <a:t>Külső </a:t>
            </a:r>
            <a:r>
              <a:rPr lang="hu-HU" sz="1300" noProof="1" smtClean="0">
                <a:latin typeface="+mn-lt"/>
              </a:rPr>
              <a:t>employer branding </a:t>
            </a:r>
            <a:r>
              <a:rPr lang="hu-HU" sz="1300" dirty="0" smtClean="0">
                <a:latin typeface="+mn-lt"/>
              </a:rPr>
              <a:t>management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698172" y="274638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Kereszttáblás elemzések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pic>
        <p:nvPicPr>
          <p:cNvPr id="8" name="Kép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795" y="1233666"/>
            <a:ext cx="6830379" cy="230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795" y="3729603"/>
            <a:ext cx="6883388" cy="249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55391" y="1310186"/>
            <a:ext cx="518615" cy="17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6471313" y="3823649"/>
            <a:ext cx="518615" cy="17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9" name="Cím 10"/>
          <p:cNvSpPr>
            <a:spLocks noGrp="1"/>
          </p:cNvSpPr>
          <p:nvPr>
            <p:ph type="title"/>
          </p:nvPr>
        </p:nvSpPr>
        <p:spPr>
          <a:xfrm>
            <a:off x="1698172" y="274638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Kutatási korlátok –és irányvonalak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854926" y="1449977"/>
            <a:ext cx="6831873" cy="2299063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Szellemi munkavállalók kitöltési hajlandóságának növelése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Generációs marketing beemelése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Likert-skála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használatának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opcionalizálása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Potenciális munkavállalók bevonása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90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8" name="Cím 10"/>
          <p:cNvSpPr>
            <a:spLocks noGrp="1"/>
          </p:cNvSpPr>
          <p:nvPr>
            <p:ph type="title"/>
          </p:nvPr>
        </p:nvSpPr>
        <p:spPr>
          <a:xfrm>
            <a:off x="1698172" y="274638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Faktor magyarázó táblázat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844" y="2472733"/>
            <a:ext cx="7251156" cy="19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8" name="Cím 10"/>
          <p:cNvSpPr>
            <a:spLocks noGrp="1"/>
          </p:cNvSpPr>
          <p:nvPr>
            <p:ph type="title"/>
          </p:nvPr>
        </p:nvSpPr>
        <p:spPr>
          <a:xfrm>
            <a:off x="1698172" y="274638"/>
            <a:ext cx="7445828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Kérdőív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802527" y="1101240"/>
          <a:ext cx="5085878" cy="11244744"/>
        </p:xfrm>
        <a:graphic>
          <a:graphicData uri="http://schemas.openxmlformats.org/drawingml/2006/table">
            <a:tbl>
              <a:tblPr/>
              <a:tblGrid>
                <a:gridCol w="493065"/>
                <a:gridCol w="2657074"/>
                <a:gridCol w="1935739"/>
              </a:tblGrid>
              <a:tr h="310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Kérdés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</a:b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sorszáma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Kérdés leírása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Kérdéscsoport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Meg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vagyok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elégedve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Unileverrel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mint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munkahellyel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Dolgozói Elkötelezettség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Nagyon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szívesen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ajánlom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barátaimnak,családtagjaimnak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Unilevert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mint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munkahelyet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Dolgozói Elkötelezettség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Gyakran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gondolkodom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hogy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új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munkahelyet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keresek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Dolgozói Elkötelezettség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Büszke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vagyok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rá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hogy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Unilever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veszprémi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gyárában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dolgozhatok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Dolgozói Elkötelezettség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 gyár vezetői érthetően kommunikálják a gyár stratégiáját és a </a:t>
                      </a:r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célkitüzéseit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Szervezeti Vezetés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4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Bízom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veszprémi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gyár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vezetésében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Szervezeti Vezetés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8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gyár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vezetése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jó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példát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mutat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vezetésével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Szervezeti Vezetés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9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hatékony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munkavégzéshez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szükséges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információt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kommunikációt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megkapom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Kommunikáció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jó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ötletetek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jó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gyakorlatok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meg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vannak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osztva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szervezetben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Kommunikáció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gyár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vezetése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olyan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munkakörnyezetet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hozott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létre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ahol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meghallgatják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dolgozók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véleményét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Kommunikáció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döntéseket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gyorsan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hatékonyan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hozzák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meg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gyárban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Szervezeti Alkalmazkodóképesség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Minden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szakterületen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közösen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dolgoznak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azért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hogy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elérjük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vállalat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rövid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távú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céljait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 hosszútávú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terveit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Szervezeti Összehangoltság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8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Tisztában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vagyok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Unilever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küldetésével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Vizió és Értékek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5ECE"/>
                    </a:solidFill>
                  </a:tcPr>
                </a:tc>
              </a:tr>
              <a:tr h="169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veszprémi gyár dolgozói számonkérhetőek a célkitűzéseik teljesítéseiért.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Teljesítmény Menedzsment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Teljes mértékben megvagyok elégedve az Unilever termékek minőségével mint vásárló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Vevő központúság és Hírnév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Általánosan elmondható ,hogy az Unilever márkái értéket nyújtanak a fogyasztók számára.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Vevő központúság és Hírnév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v19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velem együtt dolgozó emberek viselkedése megegyezik a vezetők által elvárt viselkedésmóddal.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Vizió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Értékek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5ECE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Magabiztosan el tudom mondani  az Unilever értékeket ha egy barátom kérdezi.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Vizió és Értékek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5ECE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szervezetem elismerési és jutalmazási rendszere megfelelően honorálja a kiváló szintü munkavégzést.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Elismerés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Tisztelet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8383"/>
                    </a:solidFill>
                  </a:tcPr>
                </a:tc>
              </a:tr>
              <a:tr h="94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munkatársaim tisztelnek és megbecsülnek.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Elismerés és Tisztelet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8383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szervezet értékeli a törekvéseimet és a közremüködésemet.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Elismerés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és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Tisztelet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8383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Elégedett vagyok a karrierlétrán való előrehaladási lehetőségeimmel.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Növekedés és Fejlődés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F67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Az Unilever veszprémi gyára lehetőséget nyújt fejlődni és tanulni.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Növekedés és Fejlődés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F67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Részt veszek oktatásokon amelyek segítik , hogy a munkámat jobban végezhessem.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Növekedés és Fejlődés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F67"/>
                    </a:solidFill>
                  </a:tcPr>
                </a:tc>
              </a:tr>
              <a:tr h="249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közvetlen vezetőm gyakran tájékoztat a munkám minőségéről és a munkámban való előrelépési lehetőségeimről.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Dolgozói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Menedzsment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Index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1B"/>
                    </a:solidFill>
                  </a:tcPr>
                </a:tc>
              </a:tr>
              <a:tr h="178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közvetlen vezetőmmel beszéltünk arról,hogyan legyek sikeres a munkakörömben.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Dolgozói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Menedzsment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Index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1B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v29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Közvetlen vezetőm kimagasló vezetői képességekkel rendelkezik.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Közvetlen Vezetői Hatékonyság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94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Közvetlen vezetőm betartja az ígéreteit.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Közvetlen Vezetői Hatékonyság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94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munkám során személyes kiteljesedést érzek.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Munkaelégedettség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6" marR="3516" marT="3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6" marR="3516" marT="3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6" marR="3516" marT="35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Kaizen és WCM tevékenységekbe be vagyok vonva a munkám során.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WCM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6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A Kaizen és WCM tevékenységekben nyújtott munkámért el vagyok ismerve.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WCM</a:t>
                      </a: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72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v35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Unilever DIN Offc Pro"/>
                        </a:rPr>
                        <a:t>Meg vagyok elégedve a dolgozói boltban vásárolható termékek minőségével,elérhetőségével,választékával és a bolt nyitvatartási idejével.</a:t>
                      </a:r>
                    </a:p>
                  </a:txBody>
                  <a:tcPr marL="3516" marR="3516" marT="35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Dolgozói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Unilever DIN Offc Pro"/>
                        </a:rPr>
                        <a:t> Bolt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Unilever DIN Offc Pro"/>
                        </a:rPr>
                        <a:t>Elégedettség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Unilever DIN Offc Pro"/>
                      </a:endParaRPr>
                    </a:p>
                  </a:txBody>
                  <a:tcPr marL="3516" marR="3516" marT="3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3" name="Kép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905" y="784746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2838737" y="4575291"/>
            <a:ext cx="52133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eredmények</a:t>
            </a:r>
            <a:endParaRPr lang="hu-HU" sz="28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C7E62-72DB-498A-AFF3-A08FB1433070}" type="datetime1">
              <a:rPr lang="hu-HU" smtClean="0"/>
              <a:pPr>
                <a:defRPr/>
              </a:pPr>
              <a:t>2018.05.03.</a:t>
            </a:fld>
            <a:endParaRPr lang="hu-HU" dirty="0"/>
          </a:p>
        </p:txBody>
      </p:sp>
      <p:sp>
        <p:nvSpPr>
          <p:cNvPr id="29" name="Cím 10"/>
          <p:cNvSpPr>
            <a:spLocks noGrp="1"/>
          </p:cNvSpPr>
          <p:nvPr>
            <p:ph type="title"/>
          </p:nvPr>
        </p:nvSpPr>
        <p:spPr>
          <a:xfrm>
            <a:off x="1893427" y="1"/>
            <a:ext cx="6778625" cy="82591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Előadás felépítése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262783" y="2110160"/>
            <a:ext cx="4318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267712" y="2959422"/>
            <a:ext cx="4318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 smtClean="0">
                <a:solidFill>
                  <a:schemeClr val="bg1"/>
                </a:solidFill>
              </a:rPr>
              <a:t>2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77531" y="3779187"/>
            <a:ext cx="4318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819535" y="2090187"/>
            <a:ext cx="52133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fókusz</a:t>
            </a:r>
            <a:endParaRPr lang="hu-HU" sz="2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829060" y="2974170"/>
            <a:ext cx="52133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kérdések</a:t>
            </a:r>
            <a:endParaRPr lang="hu-HU" sz="2800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2848570" y="3803459"/>
            <a:ext cx="52133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A kutatási módszertan</a:t>
            </a:r>
            <a:endParaRPr lang="hu-HU" sz="2800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258507" y="2100632"/>
            <a:ext cx="4318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809746" y="2078037"/>
            <a:ext cx="521335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fókusz</a:t>
            </a:r>
            <a:endParaRPr lang="hu-HU" sz="2800" dirty="0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253258" y="2956752"/>
            <a:ext cx="4318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 smtClean="0">
                <a:solidFill>
                  <a:schemeClr val="bg1"/>
                </a:solidFill>
              </a:rPr>
              <a:t>2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824034" y="2956752"/>
            <a:ext cx="521335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kérdések</a:t>
            </a:r>
            <a:endParaRPr lang="hu-HU" sz="28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2267744" y="3775746"/>
            <a:ext cx="4318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834284" y="3794220"/>
            <a:ext cx="521335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A kutatási módszertan</a:t>
            </a:r>
            <a:endParaRPr lang="hu-HU" sz="2800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269899" y="4581617"/>
            <a:ext cx="4318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265529" y="4588083"/>
            <a:ext cx="440032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818939" y="4567843"/>
            <a:ext cx="521335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 smtClean="0"/>
              <a:t>Kutatási eredmények</a:t>
            </a:r>
            <a:endParaRPr lang="hu-HU" sz="2800" dirty="0"/>
          </a:p>
        </p:txBody>
      </p:sp>
      <p:sp>
        <p:nvSpPr>
          <p:cNvPr id="49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2" name="Kép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641" y="1131341"/>
            <a:ext cx="5734050" cy="4591050"/>
          </a:xfrm>
          <a:prstGeom prst="rect">
            <a:avLst/>
          </a:prstGeom>
          <a:noFill/>
        </p:spPr>
      </p:pic>
      <p:pic>
        <p:nvPicPr>
          <p:cNvPr id="3081" name="Kép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639300"/>
            <a:ext cx="5734050" cy="4591050"/>
          </a:xfrm>
          <a:prstGeom prst="rect">
            <a:avLst/>
          </a:prstGeom>
          <a:noFill/>
        </p:spPr>
      </p:pic>
      <p:pic>
        <p:nvPicPr>
          <p:cNvPr id="3080" name="Kép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30350"/>
            <a:ext cx="5734050" cy="4591050"/>
          </a:xfrm>
          <a:prstGeom prst="rect">
            <a:avLst/>
          </a:prstGeom>
          <a:noFill/>
        </p:spPr>
      </p:pic>
      <p:pic>
        <p:nvPicPr>
          <p:cNvPr id="3079" name="Kép 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821400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3" name="Kép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905" y="784746"/>
            <a:ext cx="5734050" cy="4591050"/>
          </a:xfrm>
          <a:prstGeom prst="rect">
            <a:avLst/>
          </a:prstGeom>
          <a:noFill/>
        </p:spPr>
      </p:pic>
      <p:pic>
        <p:nvPicPr>
          <p:cNvPr id="3081" name="Kép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639300"/>
            <a:ext cx="5734050" cy="4591050"/>
          </a:xfrm>
          <a:prstGeom prst="rect">
            <a:avLst/>
          </a:prstGeom>
          <a:noFill/>
        </p:spPr>
      </p:pic>
      <p:pic>
        <p:nvPicPr>
          <p:cNvPr id="3080" name="Kép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30350"/>
            <a:ext cx="5734050" cy="4591050"/>
          </a:xfrm>
          <a:prstGeom prst="rect">
            <a:avLst/>
          </a:prstGeom>
          <a:noFill/>
        </p:spPr>
      </p:pic>
      <p:pic>
        <p:nvPicPr>
          <p:cNvPr id="3079" name="Kép 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821400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2" name="Kép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6847" y="817444"/>
            <a:ext cx="5734050" cy="4591050"/>
          </a:xfrm>
          <a:prstGeom prst="rect">
            <a:avLst/>
          </a:prstGeom>
          <a:noFill/>
        </p:spPr>
      </p:pic>
      <p:pic>
        <p:nvPicPr>
          <p:cNvPr id="3080" name="Kép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30350"/>
            <a:ext cx="5734050" cy="4591050"/>
          </a:xfrm>
          <a:prstGeom prst="rect">
            <a:avLst/>
          </a:prstGeom>
          <a:noFill/>
        </p:spPr>
      </p:pic>
      <p:pic>
        <p:nvPicPr>
          <p:cNvPr id="3079" name="Kép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21400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1" name="Kép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541" y="1532530"/>
            <a:ext cx="5734050" cy="4591050"/>
          </a:xfrm>
          <a:prstGeom prst="rect">
            <a:avLst/>
          </a:prstGeom>
          <a:noFill/>
        </p:spPr>
      </p:pic>
      <p:pic>
        <p:nvPicPr>
          <p:cNvPr id="3080" name="Kép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30350"/>
            <a:ext cx="5734050" cy="4591050"/>
          </a:xfrm>
          <a:prstGeom prst="rect">
            <a:avLst/>
          </a:prstGeom>
          <a:noFill/>
        </p:spPr>
      </p:pic>
      <p:pic>
        <p:nvPicPr>
          <p:cNvPr id="3079" name="Kép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21400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80" name="Kép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188" y="978374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9" name="Kép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69670"/>
            <a:ext cx="5734050" cy="4591050"/>
          </a:xfrm>
          <a:prstGeom prst="rect">
            <a:avLst/>
          </a:prstGeom>
          <a:noFill/>
        </p:spPr>
      </p:pic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1245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8" name="Kép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120" y="1097280"/>
            <a:ext cx="5734050" cy="4591050"/>
          </a:xfrm>
          <a:prstGeom prst="rect">
            <a:avLst/>
          </a:prstGeom>
          <a:noFill/>
        </p:spPr>
      </p:pic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00350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680" y="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7" name="Kép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1169670"/>
            <a:ext cx="5734050" cy="4591050"/>
          </a:xfrm>
          <a:prstGeom prst="rect">
            <a:avLst/>
          </a:prstGeom>
          <a:noFill/>
        </p:spPr>
      </p:pic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120" y="109728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C7E62-72DB-498A-AFF3-A08FB1433070}" type="datetime1">
              <a:rPr lang="hu-HU" smtClean="0"/>
              <a:pPr>
                <a:defRPr/>
              </a:pPr>
              <a:t>2018.05.03.</a:t>
            </a:fld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5131"/>
            <a:ext cx="7315200" cy="581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996665" y="206477"/>
            <a:ext cx="6778625" cy="82296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Munkáltatói márka térnyerésének okai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6" name="Kép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94550"/>
            <a:ext cx="5734050" cy="4591050"/>
          </a:xfrm>
          <a:prstGeom prst="rect">
            <a:avLst/>
          </a:prstGeom>
          <a:noFill/>
        </p:spPr>
      </p:pic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Kép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50" y="1078230"/>
            <a:ext cx="5734050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8560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Kép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7440" y="1261110"/>
            <a:ext cx="5734050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880" y="107823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440" y="126111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5" name="Kép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1352550"/>
            <a:ext cx="5734050" cy="4591050"/>
          </a:xfrm>
          <a:prstGeom prst="rect">
            <a:avLst/>
          </a:prstGeom>
          <a:noFill/>
        </p:spPr>
      </p:pic>
      <p:pic>
        <p:nvPicPr>
          <p:cNvPr id="3074" name="Kép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76650"/>
            <a:ext cx="5734050" cy="4591050"/>
          </a:xfrm>
          <a:prstGeom prst="rect">
            <a:avLst/>
          </a:prstGeom>
          <a:noFill/>
        </p:spPr>
      </p:pic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6770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3" name="Kép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169670"/>
            <a:ext cx="5734050" cy="459105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melléklet: ANOVA grafikonok (varianciaelemzés)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5095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8678">
            <a:off x="6360902" y="4840622"/>
            <a:ext cx="1950347" cy="15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121" y="1187952"/>
            <a:ext cx="3009657" cy="268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2043954" y="0"/>
            <a:ext cx="7100046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0BDB5-C678-4429-88F3-BC48CC729D1B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9" name="Cím 10"/>
          <p:cNvSpPr txBox="1">
            <a:spLocks/>
          </p:cNvSpPr>
          <p:nvPr/>
        </p:nvSpPr>
        <p:spPr bwMode="auto">
          <a:xfrm>
            <a:off x="2757947" y="0"/>
            <a:ext cx="52061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Elméleti áttekintés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3047623" y="4042103"/>
            <a:ext cx="4135056" cy="22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Blip>
                <a:blip r:embed="rId5"/>
              </a:buBlip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9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5"/>
              </a:buBlip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rtalom helye 12"/>
          <p:cNvGraphicFramePr>
            <a:graphicFrameLocks noGrp="1"/>
          </p:cNvGraphicFramePr>
          <p:nvPr>
            <p:ph idx="1"/>
          </p:nvPr>
        </p:nvGraphicFramePr>
        <p:xfrm>
          <a:off x="1273566" y="1179872"/>
          <a:ext cx="5451699" cy="374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ím 10"/>
          <p:cNvSpPr txBox="1">
            <a:spLocks/>
          </p:cNvSpPr>
          <p:nvPr/>
        </p:nvSpPr>
        <p:spPr bwMode="auto">
          <a:xfrm rot="19447648">
            <a:off x="6438924" y="4705139"/>
            <a:ext cx="828400" cy="7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GPS</a:t>
            </a:r>
            <a:endParaRPr kumimoji="0" lang="hu-HU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Szövegdoboz 40"/>
          <p:cNvSpPr txBox="1"/>
          <p:nvPr/>
        </p:nvSpPr>
        <p:spPr>
          <a:xfrm rot="1778315">
            <a:off x="2509790" y="4952703"/>
            <a:ext cx="271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2"/>
                </a:solidFill>
                <a:latin typeface="+mn-lt"/>
              </a:rPr>
              <a:t>Dolgozói elégedettség felmérés</a:t>
            </a:r>
            <a:endParaRPr lang="en-US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</a:t>
            </a:r>
            <a:r>
              <a:rPr lang="hu-HU" sz="1400" kern="0" dirty="0" smtClean="0">
                <a:solidFill>
                  <a:srgbClr val="FFC000"/>
                </a:solidFill>
              </a:rPr>
              <a:t>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54889" y="3766783"/>
            <a:ext cx="3125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/>
              <a:t>Forrás: </a:t>
            </a:r>
          </a:p>
          <a:p>
            <a:pPr algn="ctr"/>
            <a:r>
              <a:rPr lang="hu-HU" sz="1300" dirty="0" err="1" smtClean="0"/>
              <a:t>Corporate</a:t>
            </a:r>
            <a:r>
              <a:rPr lang="hu-HU" sz="1300" dirty="0" smtClean="0"/>
              <a:t> </a:t>
            </a:r>
            <a:r>
              <a:rPr lang="hu-HU" sz="1300" dirty="0" err="1" smtClean="0"/>
              <a:t>Leadership</a:t>
            </a:r>
            <a:r>
              <a:rPr lang="hu-HU" sz="1300" dirty="0" smtClean="0"/>
              <a:t> </a:t>
            </a:r>
            <a:r>
              <a:rPr lang="hu-HU" sz="1300" dirty="0" err="1" smtClean="0"/>
              <a:t>Council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4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4926" y="1449977"/>
            <a:ext cx="6831873" cy="2299063"/>
          </a:xfrm>
        </p:spPr>
        <p:txBody>
          <a:bodyPr/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1, Melyek azok a munkáltatói márka dimenziók melyek a leginkább jellemzőek a vállalat veszprémi gyárának működésére?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2, Van-e kapcsolat a munkaviszony hossza és az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employer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brandinget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meghatározó tényezők között?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3, Milyen az egyes funkcionális területek és a munkáltatói márka dimenziói közötti összefüggés?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90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(Kutatási) kérdések</a:t>
            </a:r>
            <a:endParaRPr lang="hu-H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84A4C-26BC-448B-B4E2-48D8D1AD20BE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34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893426" y="0"/>
            <a:ext cx="6778625" cy="1143000"/>
          </a:xfrm>
        </p:spPr>
        <p:txBody>
          <a:bodyPr/>
          <a:lstStyle/>
          <a:p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</a:rPr>
              <a:t>Employer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</a:rPr>
              <a:t>Branding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 folyamatmenedzsment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8D829-7823-4D3D-83B4-118584347DE5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579" y="1345855"/>
            <a:ext cx="6697856" cy="41935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908175" y="0"/>
            <a:ext cx="6778625" cy="678426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Modellünk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pPr>
                <a:defRPr/>
              </a:pPr>
              <a:t>7</a:t>
            </a:fld>
            <a:endParaRPr lang="hu-HU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1D9B3-5E3F-4127-93A7-214163F906A6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4218036" y="707922"/>
            <a:ext cx="216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1.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1894908" y="704088"/>
            <a:ext cx="22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2.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6749844" y="703007"/>
            <a:ext cx="223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+mn-lt"/>
              </a:rPr>
              <a:t>3. kutatási feltevés</a:t>
            </a:r>
            <a:endParaRPr lang="en-US" u="sng" dirty="0">
              <a:latin typeface="+mn-lt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590288" y="1327355"/>
            <a:ext cx="129844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j-lt"/>
              </a:rPr>
              <a:t>Munka- és </a:t>
            </a:r>
            <a:r>
              <a:rPr lang="hu-HU" sz="1600" dirty="0" smtClean="0">
                <a:latin typeface="+mn-lt"/>
              </a:rPr>
              <a:t>magánélet</a:t>
            </a:r>
            <a:r>
              <a:rPr lang="hu-HU" sz="1600" dirty="0" smtClean="0">
                <a:latin typeface="+mj-lt"/>
              </a:rPr>
              <a:t> egyensúlya</a:t>
            </a:r>
            <a:endParaRPr lang="en-US" sz="1600" dirty="0">
              <a:latin typeface="+mj-lt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589108" y="2261420"/>
            <a:ext cx="1298448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Vállalati kultúra</a:t>
            </a:r>
            <a:endParaRPr lang="en-US" sz="1600" dirty="0">
              <a:latin typeface="+mn-lt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4590288" y="2939846"/>
            <a:ext cx="1295497" cy="5850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Erős termék márka</a:t>
            </a:r>
            <a:endParaRPr lang="en-US" sz="1600" dirty="0">
              <a:latin typeface="+mn-lt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4590288" y="3588776"/>
            <a:ext cx="1298448" cy="8357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Fizetés és egyéb juttatások</a:t>
            </a:r>
            <a:endParaRPr lang="en-US" sz="1600" dirty="0">
              <a:latin typeface="+mn-lt"/>
            </a:endParaRPr>
          </a:p>
        </p:txBody>
      </p:sp>
      <p:sp>
        <p:nvSpPr>
          <p:cNvPr id="58" name="Szövegdoboz 57"/>
          <p:cNvSpPr txBox="1"/>
          <p:nvPr/>
        </p:nvSpPr>
        <p:spPr>
          <a:xfrm>
            <a:off x="4590288" y="4473677"/>
            <a:ext cx="129294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Munkahelyi környezet</a:t>
            </a:r>
            <a:endParaRPr lang="en-US" sz="1600" dirty="0">
              <a:latin typeface="+mn-lt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4590288" y="5166850"/>
            <a:ext cx="1307690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WCM</a:t>
            </a:r>
            <a:endParaRPr lang="en-US" sz="1600" dirty="0">
              <a:latin typeface="+mn-lt"/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2029460" y="5750004"/>
            <a:ext cx="6184724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F1: Hat meghatározó szegmens jelenik meg a munkáltatói márka gyakorlati értékelése során.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2067675" y="2875936"/>
            <a:ext cx="1691152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600" dirty="0" smtClean="0">
              <a:latin typeface="+mn-lt"/>
            </a:endParaRPr>
          </a:p>
          <a:p>
            <a:pPr algn="ctr"/>
            <a:r>
              <a:rPr lang="hu-HU" sz="1600" dirty="0" smtClean="0">
                <a:latin typeface="+mn-lt"/>
              </a:rPr>
              <a:t>Eltöltött munka évek száma</a:t>
            </a:r>
          </a:p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7219238" y="2782530"/>
            <a:ext cx="1298448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+mn-lt"/>
              </a:rPr>
              <a:t>Iroda</a:t>
            </a:r>
          </a:p>
          <a:p>
            <a:pPr algn="ctr"/>
            <a:r>
              <a:rPr lang="hu-HU" sz="1600" dirty="0" smtClean="0">
                <a:latin typeface="+mn-lt"/>
              </a:rPr>
              <a:t>Logisztika</a:t>
            </a:r>
          </a:p>
          <a:p>
            <a:pPr algn="ctr"/>
            <a:r>
              <a:rPr lang="hu-HU" sz="1600" dirty="0" smtClean="0">
                <a:latin typeface="+mn-lt"/>
              </a:rPr>
              <a:t>Mérnökség</a:t>
            </a:r>
          </a:p>
          <a:p>
            <a:pPr algn="ctr"/>
            <a:r>
              <a:rPr lang="hu-HU" sz="1600" dirty="0" smtClean="0">
                <a:latin typeface="+mn-lt"/>
              </a:rPr>
              <a:t>Termelés</a:t>
            </a:r>
            <a:endParaRPr lang="en-US" sz="1600" dirty="0">
              <a:latin typeface="+mn-lt"/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963773" y="5558275"/>
            <a:ext cx="5352109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F2: Van összefüggés a vállalatnál eltöltött munkaidő és az EB elemei között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2633693" y="5620489"/>
            <a:ext cx="6510307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F3: A funkcionális területeken dolgozók EB beállítottsága markánsan elkülönül egymástól 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9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</a:t>
            </a:r>
            <a:r>
              <a:rPr lang="hu-HU" sz="1400" kern="0" dirty="0" smtClean="0">
                <a:solidFill>
                  <a:srgbClr val="FFC000"/>
                </a:solidFill>
              </a:rPr>
              <a:t>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21" name="Egyenes összekötő nyíllal 20"/>
          <p:cNvCxnSpPr/>
          <p:nvPr/>
        </p:nvCxnSpPr>
        <p:spPr>
          <a:xfrm rot="5400000">
            <a:off x="3623482" y="2053987"/>
            <a:ext cx="1132767" cy="60050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 flipV="1">
            <a:off x="3930557" y="2634020"/>
            <a:ext cx="559557" cy="53225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0800000" flipV="1">
            <a:off x="3987423" y="3275463"/>
            <a:ext cx="516339" cy="227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16200000" flipV="1">
            <a:off x="3953301" y="3461984"/>
            <a:ext cx="584582" cy="5436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rot="16200000" flipV="1">
            <a:off x="3794079" y="3848669"/>
            <a:ext cx="859808" cy="58685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6200000" flipV="1">
            <a:off x="3480182" y="4299048"/>
            <a:ext cx="1398894" cy="62096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6018663" y="2565782"/>
            <a:ext cx="900752" cy="54590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6007290" y="3332330"/>
            <a:ext cx="898477" cy="2501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6020939" y="3589361"/>
            <a:ext cx="925771" cy="45265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V="1">
            <a:off x="6032310" y="3780430"/>
            <a:ext cx="941699" cy="88710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 rot="5400000" flipH="1" flipV="1">
            <a:off x="5861716" y="4073858"/>
            <a:ext cx="1310184" cy="10508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>
            <a:stCxn id="54" idx="3"/>
          </p:cNvCxnSpPr>
          <p:nvPr/>
        </p:nvCxnSpPr>
        <p:spPr>
          <a:xfrm>
            <a:off x="5888736" y="1742854"/>
            <a:ext cx="1003383" cy="108223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2" grpId="1" animBg="1"/>
      <p:bldP spid="63" grpId="0" animBg="1"/>
      <p:bldP spid="65" grpId="0" animBg="1"/>
      <p:bldP spid="67" grpId="0" animBg="1"/>
      <p:bldP spid="67" grpId="1" animBg="1"/>
      <p:bldP spid="68" grpId="0" animBg="1"/>
      <p:bldP spid="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4926" y="1436914"/>
            <a:ext cx="6831873" cy="2299063"/>
          </a:xfrm>
        </p:spPr>
        <p:txBody>
          <a:bodyPr/>
          <a:lstStyle/>
          <a:p>
            <a:pPr lvl="0">
              <a:buClr>
                <a:srgbClr val="1CD0D4"/>
              </a:buClr>
            </a:pPr>
            <a:endParaRPr lang="hu-HU" sz="2400" dirty="0" smtClean="0"/>
          </a:p>
          <a:p>
            <a:pPr lvl="0">
              <a:buNone/>
            </a:pP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698172" y="274320"/>
            <a:ext cx="7445828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minta általános jellemzése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5DACF-9273-41CB-BEFE-E32FC329356D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pic>
        <p:nvPicPr>
          <p:cNvPr id="8" name="Kép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792" y="1486167"/>
            <a:ext cx="4015407" cy="25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552" y="4111379"/>
            <a:ext cx="5468883" cy="24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églalap 9"/>
          <p:cNvSpPr/>
          <p:nvPr/>
        </p:nvSpPr>
        <p:spPr>
          <a:xfrm>
            <a:off x="7248457" y="5413826"/>
            <a:ext cx="407937" cy="78225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A036-4C27-439A-8F75-6F508AB2CD14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1603514" y="0"/>
            <a:ext cx="7540486" cy="1143000"/>
          </a:xfrm>
        </p:spPr>
        <p:txBody>
          <a:bodyPr/>
          <a:lstStyle/>
          <a:p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</a:rPr>
              <a:t>A munkáltatói márka elemek megjelenése a gyakorlati értékelés során</a:t>
            </a:r>
            <a:endParaRPr lang="hu-H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4270C-7C54-48F6-8048-8B6515BB4CA2}" type="datetime1">
              <a:rPr lang="hu-HU" smtClean="0"/>
              <a:pPr>
                <a:defRPr/>
              </a:pPr>
              <a:t>2018.05.03.</a:t>
            </a:fld>
            <a:endParaRPr lang="hu-HU"/>
          </a:p>
        </p:txBody>
      </p:sp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196" y="1046922"/>
            <a:ext cx="5544917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Kép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91" y="1582905"/>
            <a:ext cx="6471622" cy="44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églalap 35"/>
          <p:cNvSpPr/>
          <p:nvPr/>
        </p:nvSpPr>
        <p:spPr>
          <a:xfrm>
            <a:off x="1968675" y="6427113"/>
            <a:ext cx="6510307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Kvantitatív módszer: faktorelemzés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058730" y="4619095"/>
            <a:ext cx="708527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Kutatási feltevés </a:t>
            </a:r>
            <a:r>
              <a:rPr lang="hu-HU" sz="22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részben nyert bizonyítást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mivel a ‘’</a:t>
            </a:r>
            <a:r>
              <a:rPr lang="hu-HU" sz="2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Fizetés</a:t>
            </a:r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és egyéb juttatások EB elem” látens faktorként jelent meg. 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942819" y="5894437"/>
            <a:ext cx="209070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KMO : 0,949</a:t>
            </a:r>
          </a:p>
        </p:txBody>
      </p:sp>
      <p:sp>
        <p:nvSpPr>
          <p:cNvPr id="39" name="Tartalom helye 2"/>
          <p:cNvSpPr txBox="1">
            <a:spLocks/>
          </p:cNvSpPr>
          <p:nvPr/>
        </p:nvSpPr>
        <p:spPr bwMode="auto">
          <a:xfrm>
            <a:off x="-36512" y="1597348"/>
            <a:ext cx="1763688" cy="4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3200">
                <a:solidFill>
                  <a:srgbClr val="2529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800">
                <a:solidFill>
                  <a:srgbClr val="25294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400">
                <a:solidFill>
                  <a:srgbClr val="25294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rgbClr val="25294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fókusz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Téma fontossága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EB elmélet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Kutatási kérdések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Módszertan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 felépítése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Kutatási modell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Kutatási feltevések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rgbClr val="FFC000"/>
                </a:solidFill>
              </a:rPr>
              <a:t>  F1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F2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  F3 eredménye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Összegzés</a:t>
            </a:r>
          </a:p>
          <a:p>
            <a:pPr marL="0" indent="0">
              <a:buNone/>
            </a:pPr>
            <a:r>
              <a:rPr lang="hu-HU" sz="1400" kern="0" dirty="0" smtClean="0">
                <a:solidFill>
                  <a:schemeClr val="bg1"/>
                </a:solidFill>
              </a:rPr>
              <a:t>Háttér információk</a:t>
            </a:r>
          </a:p>
          <a:p>
            <a:pPr marL="0" indent="0">
              <a:buNone/>
            </a:pPr>
            <a:endParaRPr lang="hu-HU" sz="1700" kern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7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2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Téma2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éma2" id="{9F62C22C-CCFB-4090-993A-B555A3AF4A09}" vid="{1CB6C3BF-D78B-4A4A-BDCE-46C1055E84F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Téma2</Template>
  <TotalTime>18879</TotalTime>
  <Words>2534</Words>
  <Application>Microsoft Office PowerPoint</Application>
  <PresentationFormat>On-screen Show (4:3)</PresentationFormat>
  <Paragraphs>832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Téma2</vt:lpstr>
      <vt:lpstr>Megokosodott a munkavállaló? Használjon „Employer Branding-et”!</vt:lpstr>
      <vt:lpstr>Előadás felépítése</vt:lpstr>
      <vt:lpstr>Munkáltatói márka térnyerésének okai</vt:lpstr>
      <vt:lpstr> </vt:lpstr>
      <vt:lpstr>(Kutatási) kérdések</vt:lpstr>
      <vt:lpstr>Employer Branding folyamatmenedzsment</vt:lpstr>
      <vt:lpstr>Modellünk</vt:lpstr>
      <vt:lpstr>A minta általános jellemzése</vt:lpstr>
      <vt:lpstr>A munkáltatói márka elemek megjelenése a gyakorlati értékelés során</vt:lpstr>
      <vt:lpstr>   Munkáltatói márka és a munkaviszony időtartama közötti kapcsolat</vt:lpstr>
      <vt:lpstr>A funkcionális területeken dolgozók beállítottsága az EB vetületében</vt:lpstr>
      <vt:lpstr>A kutatási eredmények összefoglalása</vt:lpstr>
      <vt:lpstr>Slide 13</vt:lpstr>
      <vt:lpstr>Gyakorlati alkalmazhatóság</vt:lpstr>
      <vt:lpstr>Kereszttáblás elemzések</vt:lpstr>
      <vt:lpstr>Kutatási korlátok –és irányvonalak</vt:lpstr>
      <vt:lpstr>Faktor magyarázó táblázat</vt:lpstr>
      <vt:lpstr>Kérdőív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problémamegoldás gyakorlata</dc:title>
  <dc:creator>Nagy Dániel</dc:creator>
  <cp:lastModifiedBy>Quszi</cp:lastModifiedBy>
  <cp:revision>778</cp:revision>
  <dcterms:created xsi:type="dcterms:W3CDTF">2017-03-26T06:54:40Z</dcterms:created>
  <dcterms:modified xsi:type="dcterms:W3CDTF">2018-05-03T07:24:45Z</dcterms:modified>
</cp:coreProperties>
</file>