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1" r:id="rId3"/>
    <p:sldId id="282" r:id="rId4"/>
    <p:sldId id="283" r:id="rId5"/>
    <p:sldId id="287" r:id="rId6"/>
    <p:sldId id="288" r:id="rId7"/>
    <p:sldId id="289" r:id="rId8"/>
    <p:sldId id="290" r:id="rId9"/>
    <p:sldId id="285" r:id="rId10"/>
    <p:sldId id="286" r:id="rId11"/>
    <p:sldId id="291" r:id="rId12"/>
    <p:sldId id="292" r:id="rId13"/>
    <p:sldId id="293" r:id="rId14"/>
    <p:sldId id="301" r:id="rId15"/>
    <p:sldId id="261" r:id="rId16"/>
    <p:sldId id="258" r:id="rId17"/>
    <p:sldId id="265" r:id="rId18"/>
    <p:sldId id="262" r:id="rId19"/>
    <p:sldId id="298" r:id="rId20"/>
    <p:sldId id="268" r:id="rId21"/>
    <p:sldId id="302" r:id="rId22"/>
    <p:sldId id="267" r:id="rId23"/>
    <p:sldId id="300" r:id="rId24"/>
    <p:sldId id="29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82A"/>
    <a:srgbClr val="87BF2B"/>
    <a:srgbClr val="78B832"/>
    <a:srgbClr val="2014B8"/>
    <a:srgbClr val="7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CF2E1-3BD2-46E2-99DE-350E6F5C3559}" type="datetimeFigureOut">
              <a:rPr lang="hu-HU" smtClean="0"/>
              <a:t>2016.04.26.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D1990-2940-4C0D-8C54-AC797A5AF2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2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1990-2940-4C0D-8C54-AC797A5AF28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4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0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6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41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75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91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0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11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8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3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61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7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170F-9EF6-4053-A9D9-1048445F6643}" type="datetimeFigureOut">
              <a:rPr lang="hu-HU" smtClean="0"/>
              <a:t>2016.04.25.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DBCE-8DA5-4766-8F52-9ACFE25DCA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0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12161" y="5517232"/>
            <a:ext cx="2879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1200" i="1" dirty="0" smtClean="0">
                <a:solidFill>
                  <a:schemeClr val="bg1"/>
                </a:solidFill>
              </a:rPr>
              <a:t>„</a:t>
            </a:r>
            <a:r>
              <a:rPr lang="hu-HU" sz="1200" i="1" dirty="0">
                <a:solidFill>
                  <a:schemeClr val="bg1"/>
                </a:solidFill>
              </a:rPr>
              <a:t>SHARING ECONOMY: </a:t>
            </a:r>
            <a:endParaRPr lang="hu-HU" sz="1200" i="1" dirty="0" smtClean="0">
              <a:solidFill>
                <a:schemeClr val="bg1"/>
              </a:solidFill>
            </a:endParaRPr>
          </a:p>
          <a:p>
            <a:pPr algn="ctr"/>
            <a:r>
              <a:rPr lang="hu-HU" sz="1200" i="1" dirty="0" smtClean="0">
                <a:solidFill>
                  <a:schemeClr val="bg1"/>
                </a:solidFill>
              </a:rPr>
              <a:t>ÚJ </a:t>
            </a:r>
            <a:r>
              <a:rPr lang="hu-HU" sz="1200" i="1" dirty="0">
                <a:solidFill>
                  <a:schemeClr val="bg1"/>
                </a:solidFill>
              </a:rPr>
              <a:t>ÜZLETI FILOZÓFIÁK ÉS MODELLEK, ÚJ GENERÁCIÓK TÉRNYERÉSE”</a:t>
            </a:r>
          </a:p>
          <a:p>
            <a:pPr algn="ctr"/>
            <a:r>
              <a:rPr lang="hu-HU" altLang="hu-HU" sz="1200" dirty="0" smtClean="0">
                <a:solidFill>
                  <a:schemeClr val="bg1"/>
                </a:solidFill>
              </a:rPr>
              <a:t>Budapest</a:t>
            </a:r>
            <a:r>
              <a:rPr lang="hu-HU" altLang="hu-HU" sz="1200" dirty="0" smtClean="0">
                <a:solidFill>
                  <a:schemeClr val="bg1"/>
                </a:solidFill>
              </a:rPr>
              <a:t>, </a:t>
            </a:r>
            <a:r>
              <a:rPr lang="hu-HU" altLang="hu-HU" sz="1200" dirty="0" smtClean="0">
                <a:solidFill>
                  <a:schemeClr val="bg1"/>
                </a:solidFill>
              </a:rPr>
              <a:t>2016. április 27. </a:t>
            </a:r>
            <a:endParaRPr lang="hu-HU" altLang="hu-HU" sz="1200" dirty="0" smtClean="0">
              <a:solidFill>
                <a:schemeClr val="bg1"/>
              </a:solidFill>
            </a:endParaRPr>
          </a:p>
          <a:p>
            <a:pPr algn="ctr"/>
            <a:r>
              <a:rPr lang="hu-HU" altLang="hu-HU" sz="1200" dirty="0" smtClean="0">
                <a:solidFill>
                  <a:schemeClr val="bg1"/>
                </a:solidFill>
              </a:rPr>
              <a:t>Molnár Csaba</a:t>
            </a:r>
            <a:endParaRPr lang="hu-HU" altLang="hu-HU" sz="1200" dirty="0" smtClean="0">
              <a:solidFill>
                <a:schemeClr val="bg1"/>
              </a:solidFill>
            </a:endParaRPr>
          </a:p>
          <a:p>
            <a:pPr algn="ctr"/>
            <a:r>
              <a:rPr lang="hu-HU" altLang="hu-HU" sz="1200" dirty="0" smtClean="0">
                <a:solidFill>
                  <a:schemeClr val="bg1"/>
                </a:solidFill>
              </a:rPr>
              <a:t>MagNet </a:t>
            </a:r>
            <a:r>
              <a:rPr lang="hu-HU" altLang="hu-HU" sz="1200" dirty="0">
                <a:solidFill>
                  <a:schemeClr val="bg1"/>
                </a:solidFill>
              </a:rPr>
              <a:t>Bank </a:t>
            </a:r>
            <a:r>
              <a:rPr lang="hu-HU" altLang="hu-HU" sz="1200" dirty="0" smtClean="0">
                <a:solidFill>
                  <a:schemeClr val="bg1"/>
                </a:solidFill>
              </a:rPr>
              <a:t>közösségfejlesztési igazgató</a:t>
            </a:r>
            <a:endParaRPr lang="hu-HU" altLang="hu-HU" sz="12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795645" y="3212976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Alternatív üzleti modellek transzformáló ereje, egyéni és közösségi megoldások, felelősségvállalás</a:t>
            </a:r>
            <a:endParaRPr lang="hu-HU" sz="2400" b="1" dirty="0">
              <a:solidFill>
                <a:schemeClr val="bg1"/>
              </a:solidFill>
            </a:endParaRPr>
          </a:p>
          <a:p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hu-HU" i="1" dirty="0" err="1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</a:rPr>
              <a:t>ransformative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i="1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</a:rPr>
              <a:t>ower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</a:rPr>
              <a:t>Purpose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</a:rPr>
              <a:t>-d</a:t>
            </a:r>
            <a:r>
              <a:rPr lang="hu-HU" i="1" dirty="0" err="1" smtClean="0">
                <a:solidFill>
                  <a:schemeClr val="tx2">
                    <a:lumMod val="50000"/>
                  </a:schemeClr>
                </a:solidFill>
              </a:rPr>
              <a:t>riven</a:t>
            </a:r>
            <a:r>
              <a:rPr lang="hu-HU" i="1" dirty="0" smtClean="0">
                <a:solidFill>
                  <a:schemeClr val="tx2">
                    <a:lumMod val="50000"/>
                  </a:schemeClr>
                </a:solidFill>
              </a:rPr>
              <a:t> business</a:t>
            </a: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715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39552" y="47667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…de, más üzleti paradigmák is megkérdőjeleződtek…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Kép 4"/>
          <p:cNvPicPr/>
          <p:nvPr/>
        </p:nvPicPr>
        <p:blipFill rotWithShape="1">
          <a:blip r:embed="rId2"/>
          <a:srcRect l="18188" t="22154" r="46428" b="70533"/>
          <a:stretch/>
        </p:blipFill>
        <p:spPr bwMode="auto">
          <a:xfrm>
            <a:off x="323528" y="1595220"/>
            <a:ext cx="5894046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5" b="69077"/>
          <a:stretch/>
        </p:blipFill>
        <p:spPr>
          <a:xfrm>
            <a:off x="854122" y="4581128"/>
            <a:ext cx="4995190" cy="180020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411760" y="3140968"/>
            <a:ext cx="5760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bg1"/>
                </a:solidFill>
              </a:rPr>
              <a:t>A költségtudatosabb </a:t>
            </a:r>
            <a:r>
              <a:rPr lang="hu-HU" i="1" dirty="0">
                <a:solidFill>
                  <a:schemeClr val="bg1"/>
                </a:solidFill>
              </a:rPr>
              <a:t>fogyasztói magatartás mellett </a:t>
            </a:r>
            <a:r>
              <a:rPr lang="hu-HU" i="1" dirty="0" smtClean="0">
                <a:solidFill>
                  <a:schemeClr val="bg1"/>
                </a:solidFill>
              </a:rPr>
              <a:t>megjelenik a </a:t>
            </a:r>
            <a:r>
              <a:rPr lang="hu-HU" i="1" dirty="0">
                <a:solidFill>
                  <a:schemeClr val="bg1"/>
                </a:solidFill>
              </a:rPr>
              <a:t>környezettudatosabb szemléletmód </a:t>
            </a:r>
            <a:r>
              <a:rPr lang="hu-HU" i="1" dirty="0" smtClean="0">
                <a:solidFill>
                  <a:schemeClr val="bg1"/>
                </a:solidFill>
              </a:rPr>
              <a:t>is.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1798201" cy="2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715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539552" y="47667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>
                <a:solidFill>
                  <a:srgbClr val="002060"/>
                </a:solidFill>
              </a:rPr>
              <a:t>A</a:t>
            </a:r>
            <a:r>
              <a:rPr lang="hu-HU" sz="2800" b="1" i="1" dirty="0" smtClean="0">
                <a:solidFill>
                  <a:srgbClr val="002060"/>
                </a:solidFill>
              </a:rPr>
              <a:t>lternatív </a:t>
            </a:r>
            <a:r>
              <a:rPr lang="hu-HU" sz="2800" b="1" i="1" dirty="0">
                <a:solidFill>
                  <a:srgbClr val="002060"/>
                </a:solidFill>
              </a:rPr>
              <a:t>üzleti modellek, </a:t>
            </a:r>
            <a:r>
              <a:rPr lang="hu-HU" sz="2800" b="1" i="1" dirty="0" smtClean="0">
                <a:solidFill>
                  <a:srgbClr val="002060"/>
                </a:solidFill>
              </a:rPr>
              <a:t>és a felelősségvállalás szükségessége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15616" y="1810561"/>
            <a:ext cx="19442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triple</a:t>
            </a:r>
            <a:r>
              <a:rPr lang="hu-HU" dirty="0"/>
              <a:t> </a:t>
            </a:r>
            <a:r>
              <a:rPr lang="hu-HU" dirty="0" err="1"/>
              <a:t>bottom</a:t>
            </a:r>
            <a:r>
              <a:rPr lang="hu-HU" dirty="0"/>
              <a:t> </a:t>
            </a:r>
            <a:r>
              <a:rPr lang="hu-HU" dirty="0" smtClean="0"/>
              <a:t>line </a:t>
            </a:r>
            <a:r>
              <a:rPr lang="hu-HU" dirty="0" err="1" smtClean="0"/>
              <a:t>model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31101"/>
          <a:stretch/>
        </p:blipFill>
        <p:spPr>
          <a:xfrm>
            <a:off x="5796136" y="3139226"/>
            <a:ext cx="3240360" cy="3314110"/>
          </a:xfrm>
          <a:prstGeom prst="rect">
            <a:avLst/>
          </a:prstGeom>
        </p:spPr>
      </p:pic>
      <p:pic>
        <p:nvPicPr>
          <p:cNvPr id="7170" name="Picture 2" descr="http://www.csrambassadors.com/wp-content/uploads/2016/03/triple-bottom-lin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0" y="3212976"/>
            <a:ext cx="3265766" cy="3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3563888" y="1700808"/>
            <a:ext cx="194421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i="1" dirty="0" smtClean="0"/>
              <a:t>„Egy </a:t>
            </a:r>
            <a:r>
              <a:rPr lang="hu-HU" i="1" dirty="0"/>
              <a:t>vállalkozás csak akkor lehet hosszú távon sikeres, ha mind gazdasági, mind pedig társadalmi és környezeti szempontból is fenntarthatóan működik</a:t>
            </a:r>
            <a:r>
              <a:rPr lang="hu-HU" i="1" dirty="0" smtClean="0"/>
              <a:t>.”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Példák?!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/>
          <p:nvPr/>
        </p:nvPicPr>
        <p:blipFill rotWithShape="1">
          <a:blip r:embed="rId2"/>
          <a:srcRect l="26419" t="23151" r="22597" b="15884"/>
          <a:stretch/>
        </p:blipFill>
        <p:spPr bwMode="auto">
          <a:xfrm>
            <a:off x="336677" y="2073969"/>
            <a:ext cx="6778498" cy="437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ttps://www.alterfin.be/sites/default/files/field/partner/triodos-bank-logo_EN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99892"/>
            <a:ext cx="2016224" cy="5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abv.org/wp-content/themes/GABV-v1.2.2/images/GAB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63" y="2712279"/>
            <a:ext cx="12382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static.com/images?q=tbn:ANd9GcRMb9vdRA_dOR42pfqTnUmpFyYJFoXfUd2JAMDAHyL-UCDxF_Dgw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r="14003"/>
          <a:stretch/>
        </p:blipFill>
        <p:spPr bwMode="auto">
          <a:xfrm>
            <a:off x="7236296" y="4941168"/>
            <a:ext cx="16561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gabv.org/wp-content/uploads/GABV-800-by-fiercefeathers-235x1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21841"/>
            <a:ext cx="19066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Picture 2" descr="C:\Users\mcsaba\Desktop\waterli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32647" y="1844824"/>
            <a:ext cx="4462682" cy="44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39552" y="4766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MagNet átalakulás		</a:t>
            </a:r>
            <a:r>
              <a:rPr lang="hu-HU" sz="2800" b="1" i="1" dirty="0" smtClean="0">
                <a:solidFill>
                  <a:schemeClr val="bg1"/>
                </a:solidFill>
              </a:rPr>
              <a:t>Fordulópont: 2008.</a:t>
            </a:r>
            <a:endParaRPr lang="hu-H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907704" y="177281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u="sng" dirty="0">
                <a:solidFill>
                  <a:srgbClr val="002060"/>
                </a:solidFill>
              </a:rPr>
              <a:t>Technológia:</a:t>
            </a:r>
            <a:r>
              <a:rPr lang="hu-HU" i="1" dirty="0">
                <a:solidFill>
                  <a:srgbClr val="002060"/>
                </a:solidFill>
              </a:rPr>
              <a:t> alapvető </a:t>
            </a:r>
            <a:r>
              <a:rPr lang="hu-HU" i="1" dirty="0" smtClean="0">
                <a:solidFill>
                  <a:srgbClr val="002060"/>
                </a:solidFill>
              </a:rPr>
              <a:t>fontosságú; </a:t>
            </a:r>
            <a:r>
              <a:rPr lang="hu-HU" i="1" dirty="0" err="1">
                <a:solidFill>
                  <a:srgbClr val="002060"/>
                </a:solidFill>
              </a:rPr>
              <a:t>m</a:t>
            </a:r>
            <a:r>
              <a:rPr lang="hu-HU" i="1" dirty="0" err="1" smtClean="0">
                <a:solidFill>
                  <a:srgbClr val="002060"/>
                </a:solidFill>
              </a:rPr>
              <a:t>obilApp</a:t>
            </a:r>
            <a:r>
              <a:rPr lang="hu-HU" i="1" dirty="0">
                <a:solidFill>
                  <a:srgbClr val="002060"/>
                </a:solidFill>
              </a:rPr>
              <a:t>, </a:t>
            </a:r>
            <a:r>
              <a:rPr lang="hu-HU" i="1" dirty="0" err="1">
                <a:solidFill>
                  <a:srgbClr val="002060"/>
                </a:solidFill>
              </a:rPr>
              <a:t>reszponzív</a:t>
            </a:r>
            <a:r>
              <a:rPr lang="hu-HU" i="1" dirty="0">
                <a:solidFill>
                  <a:srgbClr val="002060"/>
                </a:solidFill>
              </a:rPr>
              <a:t> honlap, </a:t>
            </a:r>
            <a:r>
              <a:rPr lang="hu-HU" i="1" dirty="0" smtClean="0">
                <a:solidFill>
                  <a:srgbClr val="002060"/>
                </a:solidFill>
              </a:rPr>
              <a:t>díjnyertes netbank (2015.)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i="1" u="sng" dirty="0">
                <a:solidFill>
                  <a:srgbClr val="002060"/>
                </a:solidFill>
              </a:rPr>
              <a:t>Összekapcsolás:</a:t>
            </a:r>
            <a:r>
              <a:rPr lang="hu-HU" i="1" dirty="0">
                <a:solidFill>
                  <a:srgbClr val="002060"/>
                </a:solidFill>
              </a:rPr>
              <a:t> C2C pénzügyi kapcsolat, tudatosság befektetés, új paradigmák, érintettek </a:t>
            </a:r>
            <a:r>
              <a:rPr lang="hu-HU" i="1" dirty="0" smtClean="0">
                <a:solidFill>
                  <a:srgbClr val="002060"/>
                </a:solidFill>
              </a:rPr>
              <a:t>együttműködése, személyes hatás megjelenítése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i="1" u="sng" dirty="0">
                <a:solidFill>
                  <a:srgbClr val="002060"/>
                </a:solidFill>
              </a:rPr>
              <a:t>Bevonás, különleges jogok:</a:t>
            </a:r>
            <a:r>
              <a:rPr lang="hu-HU" i="1" dirty="0">
                <a:solidFill>
                  <a:srgbClr val="002060"/>
                </a:solidFill>
              </a:rPr>
              <a:t> ügyfelek </a:t>
            </a:r>
            <a:r>
              <a:rPr lang="hu-HU" i="1" dirty="0" smtClean="0">
                <a:solidFill>
                  <a:srgbClr val="002060"/>
                </a:solidFill>
              </a:rPr>
              <a:t>bevonása (</a:t>
            </a:r>
            <a:r>
              <a:rPr lang="hu-HU" i="1" dirty="0" err="1" smtClean="0">
                <a:solidFill>
                  <a:srgbClr val="002060"/>
                </a:solidFill>
              </a:rPr>
              <a:t>peer</a:t>
            </a:r>
            <a:r>
              <a:rPr lang="hu-HU" i="1" dirty="0" smtClean="0">
                <a:solidFill>
                  <a:srgbClr val="002060"/>
                </a:solidFill>
              </a:rPr>
              <a:t> </a:t>
            </a:r>
            <a:r>
              <a:rPr lang="hu-HU" i="1" dirty="0" err="1" smtClean="0">
                <a:solidFill>
                  <a:srgbClr val="002060"/>
                </a:solidFill>
              </a:rPr>
              <a:t>to</a:t>
            </a:r>
            <a:r>
              <a:rPr lang="hu-HU" i="1" dirty="0" smtClean="0">
                <a:solidFill>
                  <a:srgbClr val="002060"/>
                </a:solidFill>
              </a:rPr>
              <a:t> </a:t>
            </a:r>
            <a:r>
              <a:rPr lang="hu-HU" i="1" dirty="0" err="1" smtClean="0">
                <a:solidFill>
                  <a:srgbClr val="002060"/>
                </a:solidFill>
              </a:rPr>
              <a:t>peer</a:t>
            </a:r>
            <a:r>
              <a:rPr lang="hu-HU" i="1" dirty="0" smtClean="0">
                <a:solidFill>
                  <a:srgbClr val="002060"/>
                </a:solidFill>
              </a:rPr>
              <a:t>) </a:t>
            </a:r>
            <a:r>
              <a:rPr lang="hu-HU" i="1" dirty="0">
                <a:solidFill>
                  <a:srgbClr val="002060"/>
                </a:solidFill>
              </a:rPr>
              <a:t>és aktív </a:t>
            </a:r>
            <a:r>
              <a:rPr lang="hu-HU" i="1" dirty="0" smtClean="0">
                <a:solidFill>
                  <a:srgbClr val="002060"/>
                </a:solidFill>
              </a:rPr>
              <a:t>szerepvállalása, új technológiai </a:t>
            </a:r>
            <a:r>
              <a:rPr lang="hu-HU" i="1" dirty="0">
                <a:solidFill>
                  <a:srgbClr val="002060"/>
                </a:solidFill>
              </a:rPr>
              <a:t>megoldásokkal, </a:t>
            </a:r>
            <a:r>
              <a:rPr lang="hu-HU" i="1" dirty="0" smtClean="0">
                <a:solidFill>
                  <a:srgbClr val="002060"/>
                </a:solidFill>
              </a:rPr>
              <a:t>pozitív társadalmi és </a:t>
            </a:r>
            <a:r>
              <a:rPr lang="hu-HU" i="1" dirty="0">
                <a:solidFill>
                  <a:srgbClr val="002060"/>
                </a:solidFill>
              </a:rPr>
              <a:t>környezeti célok </a:t>
            </a:r>
            <a:r>
              <a:rPr lang="hu-HU" i="1" dirty="0" smtClean="0">
                <a:solidFill>
                  <a:srgbClr val="002060"/>
                </a:solidFill>
              </a:rPr>
              <a:t>érdekében. Transzparensen</a:t>
            </a:r>
          </a:p>
          <a:p>
            <a:r>
              <a:rPr lang="hu-HU" i="1" dirty="0">
                <a:solidFill>
                  <a:srgbClr val="002060"/>
                </a:solidFill>
              </a:rPr>
              <a:t> </a:t>
            </a:r>
            <a:endParaRPr lang="hu-HU" dirty="0">
              <a:solidFill>
                <a:srgbClr val="002060"/>
              </a:solidFill>
            </a:endParaRPr>
          </a:p>
          <a:p>
            <a:r>
              <a:rPr lang="hu-HU" i="1" u="sng" dirty="0">
                <a:solidFill>
                  <a:srgbClr val="002060"/>
                </a:solidFill>
              </a:rPr>
              <a:t>Együttműködések</a:t>
            </a:r>
            <a:r>
              <a:rPr lang="hu-HU" i="1" dirty="0">
                <a:solidFill>
                  <a:srgbClr val="002060"/>
                </a:solidFill>
              </a:rPr>
              <a:t>: 800 civil szervezet, 250 munkatárs, több ezer aktív </a:t>
            </a:r>
            <a:r>
              <a:rPr lang="hu-HU" i="1" dirty="0" smtClean="0">
                <a:solidFill>
                  <a:srgbClr val="002060"/>
                </a:solidFill>
              </a:rPr>
              <a:t>bankszámla és kártyabirtokos </a:t>
            </a:r>
            <a:r>
              <a:rPr lang="hu-HU" i="1" dirty="0">
                <a:solidFill>
                  <a:srgbClr val="002060"/>
                </a:solidFill>
              </a:rPr>
              <a:t>és aktív </a:t>
            </a:r>
            <a:r>
              <a:rPr lang="hu-HU" i="1" dirty="0" smtClean="0">
                <a:solidFill>
                  <a:srgbClr val="002060"/>
                </a:solidFill>
              </a:rPr>
              <a:t>vállalatvezetők, magánszemélyek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907704" y="48886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i="1" dirty="0" smtClean="0">
                <a:solidFill>
                  <a:srgbClr val="002060"/>
                </a:solidFill>
              </a:rPr>
              <a:t>Közösségi (banki) lépések</a:t>
            </a:r>
            <a:endParaRPr lang="hu-H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09037" y="54868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6637" y="1291412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i="1" dirty="0" smtClean="0">
                <a:solidFill>
                  <a:srgbClr val="002060"/>
                </a:solidFill>
              </a:rPr>
              <a:t>Alaptevékenységbe ágyazott felelősségvállalás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i="1" dirty="0">
                <a:solidFill>
                  <a:srgbClr val="002060"/>
                </a:solidFill>
              </a:rPr>
              <a:t>Társadalmi- és környezeti profitszempontok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i="1" dirty="0" smtClean="0">
                <a:solidFill>
                  <a:srgbClr val="002060"/>
                </a:solidFill>
              </a:rPr>
              <a:t>Nagyfokú </a:t>
            </a:r>
            <a:r>
              <a:rPr lang="hu-HU" sz="2400" b="1" i="1" dirty="0">
                <a:solidFill>
                  <a:srgbClr val="002060"/>
                </a:solidFill>
              </a:rPr>
              <a:t>átláthatóság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i="1" dirty="0" smtClean="0">
                <a:solidFill>
                  <a:srgbClr val="002060"/>
                </a:solidFill>
              </a:rPr>
              <a:t>Aktív </a:t>
            </a:r>
            <a:r>
              <a:rPr lang="hu-HU" sz="2400" b="1" i="1" dirty="0">
                <a:solidFill>
                  <a:srgbClr val="002060"/>
                </a:solidFill>
              </a:rPr>
              <a:t>társadalmi </a:t>
            </a:r>
            <a:r>
              <a:rPr lang="hu-HU" sz="2400" b="1" i="1" dirty="0" smtClean="0">
                <a:solidFill>
                  <a:srgbClr val="002060"/>
                </a:solidFill>
              </a:rPr>
              <a:t>szerepvállalás</a:t>
            </a:r>
            <a:endParaRPr lang="hu-HU" sz="2400" b="1" i="1" dirty="0">
              <a:solidFill>
                <a:srgbClr val="00206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09037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Értékalapú gazdaság</a:t>
            </a:r>
            <a:b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hu-HU" sz="4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701563"/>
            <a:ext cx="3207388" cy="289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Tartalom helye 3" descr="A penzem epit_buborekok_1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1700808"/>
            <a:ext cx="6205414" cy="500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691680" y="26064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Alaptevékenységbe </a:t>
            </a:r>
            <a:r>
              <a:rPr lang="hu-HU" sz="4000" b="1" dirty="0" smtClean="0">
                <a:solidFill>
                  <a:srgbClr val="002060"/>
                </a:solidFill>
                <a:ea typeface="+mj-ea"/>
                <a:cs typeface="+mj-cs"/>
              </a:rPr>
              <a:t> ágyazott </a:t>
            </a:r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felelősségvállalás</a:t>
            </a:r>
          </a:p>
        </p:txBody>
      </p:sp>
    </p:spTree>
    <p:extLst>
      <p:ext uri="{BB962C8B-B14F-4D97-AF65-F5344CB8AC3E}">
        <p14:creationId xmlns:p14="http://schemas.microsoft.com/office/powerpoint/2010/main" val="2941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04" y="1405514"/>
            <a:ext cx="7004835" cy="349172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19672" y="620688"/>
            <a:ext cx="73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Közösségi Adományozási Program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1920" y="522920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év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185 millió forint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430 projekt</a:t>
            </a:r>
          </a:p>
        </p:txBody>
      </p:sp>
    </p:spTree>
    <p:extLst>
      <p:ext uri="{BB962C8B-B14F-4D97-AF65-F5344CB8AC3E}">
        <p14:creationId xmlns:p14="http://schemas.microsoft.com/office/powerpoint/2010/main" val="21257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09037" y="54868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6636" y="1700808"/>
            <a:ext cx="705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>
                <a:solidFill>
                  <a:srgbClr val="002060"/>
                </a:solidFill>
              </a:rPr>
              <a:t>Kedvezőbb lehetőségek a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valódi társadalmi értéket </a:t>
            </a:r>
            <a:r>
              <a:rPr lang="hu-HU" sz="2400" dirty="0">
                <a:solidFill>
                  <a:srgbClr val="002060"/>
                </a:solidFill>
              </a:rPr>
              <a:t>létrehozó, </a:t>
            </a:r>
            <a:r>
              <a:rPr lang="hu-HU" sz="2400" dirty="0" smtClean="0">
                <a:solidFill>
                  <a:srgbClr val="002060"/>
                </a:solidFill>
              </a:rPr>
              <a:t>ill.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kiemelten </a:t>
            </a:r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környezettudatos </a:t>
            </a:r>
            <a:r>
              <a:rPr lang="hu-HU" sz="2400" dirty="0">
                <a:solidFill>
                  <a:srgbClr val="002060"/>
                </a:solidFill>
              </a:rPr>
              <a:t>cégeknek</a:t>
            </a:r>
          </a:p>
        </p:txBody>
      </p:sp>
      <p:sp>
        <p:nvSpPr>
          <p:cNvPr id="3" name="Téglalap 2"/>
          <p:cNvSpPr/>
          <p:nvPr/>
        </p:nvSpPr>
        <p:spPr>
          <a:xfrm>
            <a:off x="2709036" y="548680"/>
            <a:ext cx="5391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Értékalapú </a:t>
            </a:r>
            <a:r>
              <a:rPr lang="hu-HU" sz="4000" b="1" dirty="0" smtClean="0">
                <a:solidFill>
                  <a:srgbClr val="002060"/>
                </a:solidFill>
                <a:ea typeface="+mj-ea"/>
                <a:cs typeface="+mj-cs"/>
              </a:rPr>
              <a:t>finanszírozás</a:t>
            </a:r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hu-HU" sz="4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69918" y="3173028"/>
            <a:ext cx="4098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Biogazdálkodás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Zöldenergia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Környezet- és természetvédelem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Munkahelyteremtés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Kutatás és fejlesztés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Egészségügy és szociális ellátás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2060"/>
                </a:solidFill>
              </a:rPr>
              <a:t>Kultúra és oktatás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88" y="2996952"/>
            <a:ext cx="2836557" cy="26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09037" y="54868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6636" y="1652607"/>
            <a:ext cx="719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dirty="0" smtClean="0">
                <a:solidFill>
                  <a:srgbClr val="002060"/>
                </a:solidFill>
              </a:rPr>
              <a:t>Kimagasló a piaci részesedésünk az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alternatív iskolák</a:t>
            </a:r>
            <a:r>
              <a:rPr lang="hu-HU" sz="2400" dirty="0" smtClean="0">
                <a:solidFill>
                  <a:srgbClr val="002060"/>
                </a:solidFill>
              </a:rPr>
              <a:t>,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civilek</a:t>
            </a:r>
            <a:r>
              <a:rPr lang="hu-HU" sz="2400" dirty="0" smtClean="0">
                <a:solidFill>
                  <a:srgbClr val="002060"/>
                </a:solidFill>
              </a:rPr>
              <a:t>,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hazai filmek</a:t>
            </a:r>
            <a:r>
              <a:rPr lang="hu-HU" sz="2400" dirty="0" smtClean="0">
                <a:solidFill>
                  <a:srgbClr val="002060"/>
                </a:solidFill>
              </a:rPr>
              <a:t>, a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naperőmű parkok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smtClean="0">
                <a:solidFill>
                  <a:schemeClr val="accent1">
                    <a:lumMod val="75000"/>
                  </a:schemeClr>
                </a:solidFill>
              </a:rPr>
              <a:t>elektromos autóflották </a:t>
            </a:r>
            <a:r>
              <a:rPr lang="hu-HU" sz="2400" dirty="0" smtClean="0">
                <a:solidFill>
                  <a:srgbClr val="002060"/>
                </a:solidFill>
              </a:rPr>
              <a:t>finanszírozása terén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09036" y="548680"/>
            <a:ext cx="5391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>Értékalapú </a:t>
            </a:r>
            <a:r>
              <a:rPr lang="hu-HU" sz="4000" b="1" dirty="0" smtClean="0">
                <a:solidFill>
                  <a:srgbClr val="002060"/>
                </a:solidFill>
                <a:ea typeface="+mj-ea"/>
                <a:cs typeface="+mj-cs"/>
              </a:rPr>
              <a:t>finanszírozás</a:t>
            </a:r>
            <a: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  <a:t/>
            </a:r>
            <a:br>
              <a:rPr lang="hu-HU" sz="40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hu-HU" sz="4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grpSp>
        <p:nvGrpSpPr>
          <p:cNvPr id="10" name="Csoportba foglalás 13"/>
          <p:cNvGrpSpPr/>
          <p:nvPr/>
        </p:nvGrpSpPr>
        <p:grpSpPr>
          <a:xfrm>
            <a:off x="107504" y="3284984"/>
            <a:ext cx="8974278" cy="3171478"/>
            <a:chOff x="107504" y="2921818"/>
            <a:chExt cx="8974278" cy="317147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6346" t="8936" r="24587" b="1083"/>
            <a:stretch>
              <a:fillRect/>
            </a:stretch>
          </p:blipFill>
          <p:spPr bwMode="auto">
            <a:xfrm>
              <a:off x="4662859" y="2934765"/>
              <a:ext cx="2186675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6375" t="9240" r="24558" b="780"/>
            <a:stretch>
              <a:fillRect/>
            </a:stretch>
          </p:blipFill>
          <p:spPr bwMode="auto">
            <a:xfrm>
              <a:off x="6895107" y="2934765"/>
              <a:ext cx="2186675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6346" t="8936" r="24587" b="2621"/>
            <a:stretch>
              <a:fillRect/>
            </a:stretch>
          </p:blipFill>
          <p:spPr bwMode="auto">
            <a:xfrm>
              <a:off x="2383462" y="2921818"/>
              <a:ext cx="2233824" cy="317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6375" t="9240" r="24558" b="1549"/>
            <a:stretch>
              <a:fillRect/>
            </a:stretch>
          </p:blipFill>
          <p:spPr bwMode="auto">
            <a:xfrm>
              <a:off x="107504" y="2924944"/>
              <a:ext cx="2205526" cy="315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835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bgr.com/2015/12/uber-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4826"/>
            <a:ext cx="2064231" cy="11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nedropnirvana.com/wp-content/uploads/2014/07/airbn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048273" cy="118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tzgeralbee.com/wp-content/uploads/2015/04/linkedin-busin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4" y="5129012"/>
            <a:ext cx="1928612" cy="120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artyponty.hu/system/post_pictures/581/original/youtube.png?13228505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69" y="3627433"/>
            <a:ext cx="1673775" cy="16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tatic.168ora.hu/db/05/F3/rukkola-konyvcserelde-logo-d0001A5F377447311093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6" y="476672"/>
            <a:ext cx="1392089" cy="13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iutcank.hu/images/fb_sha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14" y="3008119"/>
            <a:ext cx="2153383" cy="11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me.hu/images/stories/cikkek/20131204_adjukossze/adjukossze_logo_CMYK_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5" y="5379028"/>
            <a:ext cx="4456336" cy="126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the-icsf.org/wp-content/uploads/2014/08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35" y="2298003"/>
            <a:ext cx="2726134" cy="11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upload.wikimedia.org/wikipedia/commons/5/57/Viber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85" y="646442"/>
            <a:ext cx="1622596" cy="8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alapblog.hu/wp-content/uploads/2012/05/facebook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7844"/>
            <a:ext cx="1335509" cy="62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619672" y="314583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  <a:ea typeface="+mj-ea"/>
                <a:cs typeface="+mj-cs"/>
              </a:rPr>
              <a:t>Bankfiók helyett Közösségi Pont </a:t>
            </a:r>
            <a:endParaRPr lang="hu-HU" sz="4000" b="1" dirty="0" smtClean="0">
              <a:solidFill>
                <a:srgbClr val="002060"/>
              </a:solidFill>
              <a:ea typeface="+mj-ea"/>
              <a:cs typeface="+mj-cs"/>
              <a:sym typeface="Wingdings" pitchFamily="2" charset="2"/>
            </a:endParaRPr>
          </a:p>
          <a:p>
            <a:r>
              <a:rPr lang="hu-HU" sz="4000" b="1" dirty="0" smtClean="0">
                <a:solidFill>
                  <a:srgbClr val="002060"/>
                </a:solidFill>
                <a:ea typeface="+mj-ea"/>
                <a:cs typeface="+mj-cs"/>
              </a:rPr>
              <a:t>				és kávézó</a:t>
            </a:r>
            <a:endParaRPr lang="hu-HU" sz="40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2" y="1284079"/>
            <a:ext cx="2767463" cy="2873425"/>
          </a:xfrm>
          <a:prstGeom prst="rect">
            <a:avLst/>
          </a:prstGeom>
        </p:spPr>
      </p:pic>
      <p:pic>
        <p:nvPicPr>
          <p:cNvPr id="9218" name="Picture 2" descr="https://www.magnetbank.hu/upload/k/jh/ttyc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84539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39552" y="4766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i="1" dirty="0" smtClean="0">
                <a:solidFill>
                  <a:srgbClr val="002060"/>
                </a:solidFill>
              </a:rPr>
              <a:t>Értékközösség, személyes felelősség, transzformáló hatások</a:t>
            </a:r>
            <a:endParaRPr lang="hu-HU" sz="3600" b="1" i="1" dirty="0">
              <a:solidFill>
                <a:srgbClr val="002060"/>
              </a:solidFill>
            </a:endParaRPr>
          </a:p>
        </p:txBody>
      </p:sp>
      <p:pic>
        <p:nvPicPr>
          <p:cNvPr id="6" name="Kép 5"/>
          <p:cNvPicPr/>
          <p:nvPr/>
        </p:nvPicPr>
        <p:blipFill rotWithShape="1">
          <a:blip r:embed="rId2"/>
          <a:srcRect l="4465" t="10539" r="41468" b="32678"/>
          <a:stretch/>
        </p:blipFill>
        <p:spPr bwMode="auto">
          <a:xfrm>
            <a:off x="2213655" y="2276872"/>
            <a:ext cx="4500665" cy="363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5"/>
            <a:ext cx="9144000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923928" y="4005064"/>
            <a:ext cx="5004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bg1"/>
                </a:solidFill>
              </a:rPr>
              <a:t>"A MagNet valójában nem bankkártyát, betétet, vagy hitelt árul, hanem megváltoztatja a pénzhez való viszonyunkat. Új paradigmát, szemléletmódot kínál, amellyel a pénzzel kapcsolatos hatásunk láthatóvá válik</a:t>
            </a:r>
            <a:r>
              <a:rPr lang="hu-HU" sz="1600" i="1" dirty="0" smtClean="0">
                <a:solidFill>
                  <a:schemeClr val="bg1"/>
                </a:solidFill>
              </a:rPr>
              <a:t>."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36450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5400" b="1" dirty="0" smtClean="0">
                <a:solidFill>
                  <a:schemeClr val="bg1"/>
                </a:solidFill>
                <a:latin typeface="Calibri" pitchFamily="34" charset="0"/>
              </a:rPr>
              <a:t>Köszönöm a figyelmet!</a:t>
            </a:r>
            <a:endParaRPr lang="hu-HU" altLang="hu-HU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4" descr="http://100000munkahely.hu/wp-content/uploads/2014/04/magnetbank.hu_3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14266"/>
            <a:ext cx="2857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79712" y="5373216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molnar.csaba@magnetbank.hu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07704" y="683985"/>
            <a:ext cx="4972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MagNet történet számokban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6637" y="2276872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 startAt="1995"/>
            </a:pPr>
            <a:r>
              <a:rPr lang="hu-HU" sz="2400" i="1" dirty="0" smtClean="0">
                <a:solidFill>
                  <a:srgbClr val="002060"/>
                </a:solidFill>
              </a:rPr>
              <a:t>     Alapítás, HBW Takarékszövetkezet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457200" lvl="0" indent="-457200">
              <a:buAutoNum type="arabicPeriod" startAt="2008"/>
            </a:pPr>
            <a:r>
              <a:rPr lang="hu-HU" sz="2400" i="1" dirty="0" smtClean="0">
                <a:solidFill>
                  <a:srgbClr val="002060"/>
                </a:solidFill>
              </a:rPr>
              <a:t>     Bankká </a:t>
            </a:r>
            <a:r>
              <a:rPr lang="hu-HU" sz="2400" i="1" dirty="0" smtClean="0">
                <a:solidFill>
                  <a:srgbClr val="002060"/>
                </a:solidFill>
              </a:rPr>
              <a:t>alakulás, stratégia váltás</a:t>
            </a:r>
            <a:endParaRPr lang="hu-HU" sz="2400" i="1" dirty="0" smtClean="0">
              <a:solidFill>
                <a:srgbClr val="002060"/>
              </a:solidFill>
            </a:endParaRPr>
          </a:p>
          <a:p>
            <a:pPr marL="457200" lvl="0" indent="-457200">
              <a:buAutoNum type="arabicPeriod" startAt="2010"/>
            </a:pPr>
            <a:r>
              <a:rPr lang="hu-HU" sz="2400" i="1" dirty="0" smtClean="0">
                <a:solidFill>
                  <a:srgbClr val="002060"/>
                </a:solidFill>
              </a:rPr>
              <a:t>     </a:t>
            </a:r>
            <a:r>
              <a:rPr lang="hu-HU" sz="2400" i="1" dirty="0" smtClean="0">
                <a:solidFill>
                  <a:srgbClr val="002060"/>
                </a:solidFill>
              </a:rPr>
              <a:t>Átalakulás Közösségi bankká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457200" lvl="0" indent="-457200">
              <a:buAutoNum type="arabicPeriod" startAt="2013"/>
            </a:pPr>
            <a:r>
              <a:rPr lang="hu-HU" sz="2400" i="1" dirty="0" smtClean="0">
                <a:solidFill>
                  <a:srgbClr val="002060"/>
                </a:solidFill>
              </a:rPr>
              <a:t>    </a:t>
            </a:r>
            <a:r>
              <a:rPr lang="hu-HU" sz="2400" i="1" dirty="0" err="1" smtClean="0">
                <a:solidFill>
                  <a:srgbClr val="002060"/>
                </a:solidFill>
              </a:rPr>
              <a:t>Banco</a:t>
            </a:r>
            <a:r>
              <a:rPr lang="hu-HU" sz="2400" i="1" dirty="0" smtClean="0">
                <a:solidFill>
                  <a:srgbClr val="002060"/>
                </a:solidFill>
              </a:rPr>
              <a:t> </a:t>
            </a:r>
            <a:r>
              <a:rPr lang="hu-HU" sz="2400" i="1" dirty="0" err="1" smtClean="0">
                <a:solidFill>
                  <a:srgbClr val="002060"/>
                </a:solidFill>
              </a:rPr>
              <a:t>Popolare</a:t>
            </a:r>
            <a:r>
              <a:rPr lang="hu-HU" sz="2400" i="1" dirty="0" smtClean="0">
                <a:solidFill>
                  <a:srgbClr val="002060"/>
                </a:solidFill>
              </a:rPr>
              <a:t> Hungary felvásárlása </a:t>
            </a:r>
            <a:endParaRPr lang="hu-HU" sz="2400" dirty="0" smtClean="0">
              <a:solidFill>
                <a:srgbClr val="002060"/>
              </a:solidFill>
            </a:endParaRPr>
          </a:p>
          <a:p>
            <a:pPr lvl="0"/>
            <a:r>
              <a:rPr lang="hu-HU" sz="2400" i="1" dirty="0" smtClean="0">
                <a:solidFill>
                  <a:srgbClr val="002060"/>
                </a:solidFill>
              </a:rPr>
              <a:t>2015.   </a:t>
            </a:r>
            <a:r>
              <a:rPr lang="hu-HU" sz="2400" i="1" dirty="0" smtClean="0">
                <a:solidFill>
                  <a:srgbClr val="002060"/>
                </a:solidFill>
              </a:rPr>
              <a:t>100 Mrd </a:t>
            </a:r>
            <a:r>
              <a:rPr lang="hu-HU" sz="2400" i="1" dirty="0" err="1" smtClean="0">
                <a:solidFill>
                  <a:srgbClr val="002060"/>
                </a:solidFill>
              </a:rPr>
              <a:t>ft</a:t>
            </a:r>
            <a:r>
              <a:rPr lang="hu-HU" sz="2400" i="1" dirty="0" smtClean="0">
                <a:solidFill>
                  <a:srgbClr val="002060"/>
                </a:solidFill>
              </a:rPr>
              <a:t> mérlegfőösszeg  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457200" lvl="0" indent="-457200">
              <a:buAutoNum type="arabicPeriod" startAt="2013"/>
            </a:pPr>
            <a:endParaRPr lang="hu-HU" sz="2400" i="1" dirty="0" smtClean="0">
              <a:solidFill>
                <a:srgbClr val="002060"/>
              </a:solidFill>
            </a:endParaRPr>
          </a:p>
          <a:p>
            <a:pPr lvl="0"/>
            <a:r>
              <a:rPr lang="hu-HU" sz="2400" i="1" dirty="0" smtClean="0">
                <a:solidFill>
                  <a:srgbClr val="002060"/>
                </a:solidFill>
              </a:rPr>
              <a:t>100% magyar </a:t>
            </a:r>
            <a:r>
              <a:rPr lang="hu-HU" sz="2400" i="1" dirty="0" smtClean="0">
                <a:solidFill>
                  <a:srgbClr val="002060"/>
                </a:solidFill>
              </a:rPr>
              <a:t>tulajdon (5 magánszemély)</a:t>
            </a:r>
            <a:endParaRPr lang="hu-HU" sz="2400" i="1" dirty="0" smtClean="0">
              <a:solidFill>
                <a:srgbClr val="002060"/>
              </a:solidFill>
            </a:endParaRPr>
          </a:p>
          <a:p>
            <a:pPr lvl="0"/>
            <a:r>
              <a:rPr lang="hu-HU" sz="2400" i="1" dirty="0" smtClean="0">
                <a:solidFill>
                  <a:srgbClr val="002060"/>
                </a:solidFill>
              </a:rPr>
              <a:t>teljes körű banki szolgáltatások </a:t>
            </a:r>
          </a:p>
          <a:p>
            <a:pPr lvl="0"/>
            <a:r>
              <a:rPr lang="hu-HU" sz="2400" i="1" dirty="0" smtClean="0">
                <a:solidFill>
                  <a:srgbClr val="002060"/>
                </a:solidFill>
              </a:rPr>
              <a:t>lakossági, vállalati és civil ügyfélkör</a:t>
            </a:r>
          </a:p>
          <a:p>
            <a:pPr lvl="0"/>
            <a:r>
              <a:rPr lang="hu-HU" sz="2400" i="1" dirty="0" smtClean="0">
                <a:solidFill>
                  <a:srgbClr val="002060"/>
                </a:solidFill>
              </a:rPr>
              <a:t>11 </a:t>
            </a:r>
            <a:r>
              <a:rPr lang="hu-HU" sz="2400" i="1" dirty="0" smtClean="0">
                <a:solidFill>
                  <a:srgbClr val="002060"/>
                </a:solidFill>
              </a:rPr>
              <a:t>bankfiók Pest megyében </a:t>
            </a:r>
            <a:endParaRPr lang="hu-HU" sz="240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8454"/>
            <a:ext cx="2030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2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795645" y="2420888"/>
            <a:ext cx="6120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chemeClr val="bg1"/>
                </a:solidFill>
              </a:rPr>
              <a:t>PwC</a:t>
            </a:r>
            <a:r>
              <a:rPr lang="hu-HU" sz="2400" b="1" dirty="0" smtClean="0">
                <a:solidFill>
                  <a:schemeClr val="bg1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szerint az elmúlt és a következő évek egyik legfontosabb üzleti trendjéről van szó.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endParaRPr lang="hu-HU" sz="24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A </a:t>
            </a:r>
            <a:r>
              <a:rPr lang="hu-HU" sz="2400" b="1" dirty="0">
                <a:solidFill>
                  <a:schemeClr val="bg1"/>
                </a:solidFill>
              </a:rPr>
              <a:t>taxisok szerint az </a:t>
            </a:r>
            <a:r>
              <a:rPr lang="hu-HU" sz="2400" b="1" dirty="0" err="1">
                <a:solidFill>
                  <a:schemeClr val="bg1"/>
                </a:solidFill>
              </a:rPr>
              <a:t>Uber</a:t>
            </a:r>
            <a:r>
              <a:rPr lang="hu-HU" sz="2400" b="1" dirty="0">
                <a:solidFill>
                  <a:schemeClr val="bg1"/>
                </a:solidFill>
              </a:rPr>
              <a:t> jogosulatlan térnyeréséről, vagy az </a:t>
            </a:r>
            <a:r>
              <a:rPr lang="hu-HU" sz="2400" b="1" dirty="0" err="1">
                <a:solidFill>
                  <a:schemeClr val="bg1"/>
                </a:solidFill>
              </a:rPr>
              <a:t>Airbnb</a:t>
            </a:r>
            <a:r>
              <a:rPr lang="hu-HU" sz="2400" b="1" dirty="0">
                <a:solidFill>
                  <a:schemeClr val="bg1"/>
                </a:solidFill>
              </a:rPr>
              <a:t> megjelenésének köszönhető egekbe szökő albérletárakról</a:t>
            </a:r>
            <a:r>
              <a:rPr lang="hu-HU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hu-HU" sz="2400" b="1" dirty="0">
              <a:solidFill>
                <a:schemeClr val="bg1"/>
              </a:solidFill>
            </a:endParaRPr>
          </a:p>
          <a:p>
            <a:pPr algn="r"/>
            <a:r>
              <a:rPr lang="hu-HU" i="1" dirty="0" smtClean="0">
                <a:solidFill>
                  <a:srgbClr val="002060"/>
                </a:solidFill>
              </a:rPr>
              <a:t>Jó ez nekünk, vagy rossz?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Előnyökből fakadó robbanásszerű növekedés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511660" y="2060848"/>
            <a:ext cx="5616624" cy="28803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„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Marriott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wants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to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add 30,000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rooms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this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year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We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will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add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that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the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next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 2 </a:t>
            </a:r>
            <a:r>
              <a:rPr lang="hu-HU" sz="4400" i="1" dirty="0" err="1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weeks</a:t>
            </a:r>
            <a:r>
              <a:rPr lang="hu-HU" sz="4400" i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.”</a:t>
            </a:r>
            <a:endParaRPr lang="hu-HU" sz="4400" i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39552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Előnyökből fakadó robbanásszerű növekedés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395536" y="1484784"/>
            <a:ext cx="3528392" cy="146077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4067944" y="2132856"/>
            <a:ext cx="3240360" cy="1440160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hő 9"/>
          <p:cNvSpPr/>
          <p:nvPr/>
        </p:nvSpPr>
        <p:spPr>
          <a:xfrm>
            <a:off x="395536" y="3429000"/>
            <a:ext cx="3672408" cy="151216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5436096" y="3717032"/>
            <a:ext cx="3539858" cy="1305726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elhő 13"/>
          <p:cNvSpPr/>
          <p:nvPr/>
        </p:nvSpPr>
        <p:spPr>
          <a:xfrm>
            <a:off x="1642606" y="5086634"/>
            <a:ext cx="2664296" cy="115067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elhő 15"/>
          <p:cNvSpPr/>
          <p:nvPr/>
        </p:nvSpPr>
        <p:spPr>
          <a:xfrm>
            <a:off x="4693082" y="5229200"/>
            <a:ext cx="2759238" cy="115067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683568" y="183248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Megosztáson alapul</a:t>
            </a:r>
            <a:r>
              <a:rPr lang="hu-HU" b="1" i="1" dirty="0">
                <a:solidFill>
                  <a:srgbClr val="002060"/>
                </a:solidFill>
              </a:rPr>
              <a:t> </a:t>
            </a:r>
            <a:endParaRPr lang="hu-HU" b="1" i="1" dirty="0" smtClean="0">
              <a:solidFill>
                <a:srgbClr val="002060"/>
              </a:solidFill>
            </a:endParaRPr>
          </a:p>
          <a:p>
            <a:r>
              <a:rPr lang="hu-HU" i="1" dirty="0" smtClean="0">
                <a:solidFill>
                  <a:srgbClr val="002060"/>
                </a:solidFill>
              </a:rPr>
              <a:t>(</a:t>
            </a:r>
            <a:r>
              <a:rPr lang="hu-HU" i="1" dirty="0" err="1" smtClean="0">
                <a:solidFill>
                  <a:srgbClr val="002060"/>
                </a:solidFill>
              </a:rPr>
              <a:t>recycle</a:t>
            </a:r>
            <a:r>
              <a:rPr lang="hu-HU" i="1" dirty="0" smtClean="0">
                <a:solidFill>
                  <a:srgbClr val="002060"/>
                </a:solidFill>
              </a:rPr>
              <a:t>, </a:t>
            </a:r>
            <a:r>
              <a:rPr lang="hu-HU" i="1" dirty="0" err="1" smtClean="0">
                <a:solidFill>
                  <a:srgbClr val="002060"/>
                </a:solidFill>
              </a:rPr>
              <a:t>reuse</a:t>
            </a:r>
            <a:r>
              <a:rPr lang="hu-HU" i="1" dirty="0" smtClean="0">
                <a:solidFill>
                  <a:srgbClr val="002060"/>
                </a:solidFill>
              </a:rPr>
              <a:t>, </a:t>
            </a:r>
            <a:r>
              <a:rPr lang="hu-HU" i="1" dirty="0" err="1" smtClean="0">
                <a:solidFill>
                  <a:srgbClr val="002060"/>
                </a:solidFill>
              </a:rPr>
              <a:t>repurpose</a:t>
            </a:r>
            <a:r>
              <a:rPr lang="hu-HU" i="1" dirty="0" smtClean="0">
                <a:solidFill>
                  <a:srgbClr val="002060"/>
                </a:solidFill>
              </a:rPr>
              <a:t>)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187524" y="2443244"/>
            <a:ext cx="26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Nagyobb kapacitás</a:t>
            </a:r>
            <a:r>
              <a:rPr lang="hu-HU" i="1" dirty="0" smtClean="0">
                <a:solidFill>
                  <a:srgbClr val="002060"/>
                </a:solidFill>
              </a:rPr>
              <a:t> felesleg kihasználás 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Kevesebb pazarlás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724128" y="4006805"/>
            <a:ext cx="26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C2C, bizalmi alapon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személyes kapcsolódásban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70498" y="3682769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Piacteremtő hatás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Új játékszabályok, új szokások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Felforgató hatás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547664" y="5350132"/>
            <a:ext cx="26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Pozitív élmények</a:t>
            </a:r>
            <a:endParaRPr lang="hu-HU" i="1" dirty="0" smtClean="0">
              <a:solidFill>
                <a:srgbClr val="002060"/>
              </a:solidFill>
            </a:endParaRP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közösségben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693082" y="5492698"/>
            <a:ext cx="26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Extra jövedelem</a:t>
            </a:r>
            <a:endParaRPr lang="hu-HU" i="1" dirty="0" smtClean="0">
              <a:solidFill>
                <a:srgbClr val="002060"/>
              </a:solidFill>
            </a:endParaRP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rugalmas időbeosztás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8" name="Felhő 17"/>
          <p:cNvSpPr/>
          <p:nvPr/>
        </p:nvSpPr>
        <p:spPr>
          <a:xfrm>
            <a:off x="6804248" y="1252645"/>
            <a:ext cx="2171706" cy="1150678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6840252" y="1516143"/>
            <a:ext cx="202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 smtClean="0">
                <a:solidFill>
                  <a:srgbClr val="002060"/>
                </a:solidFill>
              </a:rPr>
              <a:t>Technológiai</a:t>
            </a:r>
          </a:p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innováció</a:t>
            </a:r>
            <a:endParaRPr lang="hu-H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Térnyerésük negatív hatásai, kihívások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sp>
        <p:nvSpPr>
          <p:cNvPr id="4" name="Felhő 3"/>
          <p:cNvSpPr/>
          <p:nvPr/>
        </p:nvSpPr>
        <p:spPr>
          <a:xfrm>
            <a:off x="899592" y="1772815"/>
            <a:ext cx="2520280" cy="132111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hő 4"/>
          <p:cNvSpPr/>
          <p:nvPr/>
        </p:nvSpPr>
        <p:spPr>
          <a:xfrm>
            <a:off x="4067944" y="2132856"/>
            <a:ext cx="3240360" cy="144016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elhő 5"/>
          <p:cNvSpPr/>
          <p:nvPr/>
        </p:nvSpPr>
        <p:spPr>
          <a:xfrm>
            <a:off x="395536" y="3429000"/>
            <a:ext cx="3672408" cy="151216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elhő 6"/>
          <p:cNvSpPr/>
          <p:nvPr/>
        </p:nvSpPr>
        <p:spPr>
          <a:xfrm>
            <a:off x="5508104" y="3717032"/>
            <a:ext cx="3240360" cy="119931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hő 7"/>
          <p:cNvSpPr/>
          <p:nvPr/>
        </p:nvSpPr>
        <p:spPr>
          <a:xfrm>
            <a:off x="1475656" y="5086634"/>
            <a:ext cx="2831246" cy="115067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elhő 8"/>
          <p:cNvSpPr/>
          <p:nvPr/>
        </p:nvSpPr>
        <p:spPr>
          <a:xfrm>
            <a:off x="4693082" y="5229200"/>
            <a:ext cx="2975262" cy="151216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83568" y="2120519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Szabályozatlanság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295536" y="2420888"/>
            <a:ext cx="26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Egyenlőtlen piaci feltételek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versenyelőnyök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724128" y="3983138"/>
            <a:ext cx="26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Kieső állami bevételek, helyi adók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11560" y="3682769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Fogyasztóvédelmi és minőségbiztosítási kérdések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Garanciák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47664" y="5350132"/>
            <a:ext cx="26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Magánélet biztonsága</a:t>
            </a:r>
            <a:endParaRPr lang="hu-HU" i="1" dirty="0" smtClean="0">
              <a:solidFill>
                <a:srgbClr val="002060"/>
              </a:solidFill>
            </a:endParaRP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(</a:t>
            </a:r>
            <a:r>
              <a:rPr lang="hu-HU" i="1" dirty="0" err="1" smtClean="0">
                <a:solidFill>
                  <a:srgbClr val="002060"/>
                </a:solidFill>
              </a:rPr>
              <a:t>privacy</a:t>
            </a:r>
            <a:r>
              <a:rPr lang="hu-HU" i="1" dirty="0" smtClean="0">
                <a:solidFill>
                  <a:srgbClr val="002060"/>
                </a:solidFill>
              </a:rPr>
              <a:t>) </a:t>
            </a:r>
            <a:endParaRPr lang="hu-HU" i="1" dirty="0">
              <a:solidFill>
                <a:srgbClr val="002060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693082" y="5396298"/>
            <a:ext cx="26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</a:rPr>
              <a:t>Rendezetlen munkaviszony, biztosítás</a:t>
            </a:r>
            <a:endParaRPr lang="hu-HU" i="1" dirty="0" smtClean="0">
              <a:solidFill>
                <a:srgbClr val="002060"/>
              </a:solidFill>
            </a:endParaRP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Kiszolgáltatottság: </a:t>
            </a:r>
          </a:p>
          <a:p>
            <a:pPr algn="ctr"/>
            <a:r>
              <a:rPr lang="hu-HU" i="1" dirty="0" smtClean="0">
                <a:solidFill>
                  <a:srgbClr val="002060"/>
                </a:solidFill>
              </a:rPr>
              <a:t>„A főnök egy </a:t>
            </a:r>
            <a:r>
              <a:rPr lang="hu-HU" i="1" dirty="0" err="1" smtClean="0">
                <a:solidFill>
                  <a:srgbClr val="002060"/>
                </a:solidFill>
              </a:rPr>
              <a:t>app</a:t>
            </a:r>
            <a:r>
              <a:rPr lang="hu-HU" i="1" dirty="0" smtClean="0">
                <a:solidFill>
                  <a:srgbClr val="002060"/>
                </a:solidFill>
              </a:rPr>
              <a:t>.”</a:t>
            </a:r>
            <a:endParaRPr lang="hu-H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9552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Pénzügyi szektor 		</a:t>
            </a:r>
            <a:r>
              <a:rPr lang="hu-HU" sz="2800" i="1" dirty="0" err="1" smtClean="0">
                <a:solidFill>
                  <a:srgbClr val="002060"/>
                </a:solidFill>
              </a:rPr>
              <a:t>FinTech</a:t>
            </a:r>
            <a:r>
              <a:rPr lang="hu-HU" sz="2800" i="1" dirty="0" smtClean="0">
                <a:solidFill>
                  <a:srgbClr val="002060"/>
                </a:solidFill>
              </a:rPr>
              <a:t> </a:t>
            </a:r>
            <a:r>
              <a:rPr lang="hu-HU" sz="2800" i="1" dirty="0" err="1" smtClean="0">
                <a:solidFill>
                  <a:srgbClr val="002060"/>
                </a:solidFill>
              </a:rPr>
              <a:t>startups</a:t>
            </a:r>
            <a:r>
              <a:rPr lang="hu-HU" sz="2800" i="1" dirty="0" smtClean="0">
                <a:solidFill>
                  <a:srgbClr val="002060"/>
                </a:solidFill>
              </a:rPr>
              <a:t>		</a:t>
            </a:r>
            <a:r>
              <a:rPr lang="hu-HU" sz="2800" dirty="0" smtClean="0">
                <a:solidFill>
                  <a:srgbClr val="002060"/>
                </a:solidFill>
              </a:rPr>
              <a:t>P2P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://www.portfolio.hu/img/upload/res/orig/sdcsscs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982" r="1734" b="2590"/>
          <a:stretch/>
        </p:blipFill>
        <p:spPr bwMode="auto">
          <a:xfrm>
            <a:off x="2159099" y="2005622"/>
            <a:ext cx="5599090" cy="41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127050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2010-ben </a:t>
            </a:r>
            <a:r>
              <a:rPr lang="hu-HU" dirty="0"/>
              <a:t>1,8 milliárd </a:t>
            </a:r>
            <a:r>
              <a:rPr lang="hu-HU" dirty="0" smtClean="0"/>
              <a:t>dollár </a:t>
            </a:r>
            <a:r>
              <a:rPr lang="hu-HU" dirty="0"/>
              <a:t>magántőke-befektetés </a:t>
            </a:r>
            <a:endParaRPr lang="hu-HU" dirty="0" smtClean="0"/>
          </a:p>
          <a:p>
            <a:r>
              <a:rPr lang="hu-HU" dirty="0" smtClean="0"/>
              <a:t>2015-ben 19 </a:t>
            </a:r>
            <a:r>
              <a:rPr lang="hu-HU" dirty="0"/>
              <a:t>milliárd </a:t>
            </a:r>
            <a:r>
              <a:rPr lang="hu-HU" dirty="0" smtClean="0"/>
              <a:t>dollár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91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010" y="0"/>
            <a:ext cx="9131990" cy="6858000"/>
          </a:xfrm>
          <a:prstGeom prst="rect">
            <a:avLst/>
          </a:prstGeom>
          <a:solidFill>
            <a:srgbClr val="82B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9552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Pénzügyi szektor 		</a:t>
            </a:r>
            <a:r>
              <a:rPr lang="hu-HU" sz="2800" i="1" dirty="0" err="1" smtClean="0">
                <a:solidFill>
                  <a:srgbClr val="002060"/>
                </a:solidFill>
              </a:rPr>
              <a:t>FinTech</a:t>
            </a:r>
            <a:r>
              <a:rPr lang="hu-HU" sz="2800" i="1" dirty="0" smtClean="0">
                <a:solidFill>
                  <a:srgbClr val="002060"/>
                </a:solidFill>
              </a:rPr>
              <a:t> </a:t>
            </a:r>
            <a:r>
              <a:rPr lang="hu-HU" sz="2800" i="1" dirty="0" err="1" smtClean="0">
                <a:solidFill>
                  <a:srgbClr val="002060"/>
                </a:solidFill>
              </a:rPr>
              <a:t>startups</a:t>
            </a:r>
            <a:r>
              <a:rPr lang="hu-HU" sz="2800" i="1" dirty="0" smtClean="0">
                <a:solidFill>
                  <a:srgbClr val="002060"/>
                </a:solidFill>
              </a:rPr>
              <a:t>		</a:t>
            </a:r>
            <a:r>
              <a:rPr lang="hu-HU" sz="2800" dirty="0" smtClean="0">
                <a:solidFill>
                  <a:srgbClr val="002060"/>
                </a:solidFill>
              </a:rPr>
              <a:t>P2P</a:t>
            </a:r>
            <a:endParaRPr lang="hu-HU" sz="2800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52458" y="2883477"/>
            <a:ext cx="3243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 err="1" smtClean="0">
                <a:solidFill>
                  <a:schemeClr val="bg1"/>
                </a:solidFill>
              </a:rPr>
              <a:t>Crowdfunding</a:t>
            </a:r>
            <a:endParaRPr lang="hu-HU" sz="2400" i="1" dirty="0" smtClean="0">
              <a:solidFill>
                <a:schemeClr val="bg1"/>
              </a:solidFill>
            </a:endParaRPr>
          </a:p>
          <a:p>
            <a:endParaRPr lang="hu-HU" sz="2400" i="1" dirty="0">
              <a:solidFill>
                <a:schemeClr val="bg1"/>
              </a:solidFill>
            </a:endParaRPr>
          </a:p>
          <a:p>
            <a:endParaRPr lang="hu-HU" sz="2400" i="1" dirty="0" smtClean="0">
              <a:solidFill>
                <a:schemeClr val="bg1"/>
              </a:solidFill>
            </a:endParaRPr>
          </a:p>
          <a:p>
            <a:endParaRPr lang="hu-HU" sz="2400" i="1" dirty="0" smtClean="0">
              <a:solidFill>
                <a:schemeClr val="bg1"/>
              </a:solidFill>
            </a:endParaRPr>
          </a:p>
          <a:p>
            <a:endParaRPr lang="hu-HU" sz="2400" i="1" dirty="0" smtClean="0">
              <a:solidFill>
                <a:schemeClr val="bg1"/>
              </a:solidFill>
            </a:endParaRPr>
          </a:p>
          <a:p>
            <a:endParaRPr lang="hu-HU" sz="2400" i="1" dirty="0">
              <a:solidFill>
                <a:schemeClr val="bg1"/>
              </a:solidFill>
            </a:endParaRPr>
          </a:p>
          <a:p>
            <a:r>
              <a:rPr lang="hu-HU" sz="2400" i="1" dirty="0" smtClean="0">
                <a:solidFill>
                  <a:schemeClr val="bg1"/>
                </a:solidFill>
              </a:rPr>
              <a:t>	</a:t>
            </a:r>
            <a:r>
              <a:rPr lang="hu-HU" sz="2000" i="1" dirty="0" err="1" smtClean="0">
                <a:solidFill>
                  <a:schemeClr val="bg1"/>
                </a:solidFill>
              </a:rPr>
              <a:t>Crowdcreation</a:t>
            </a:r>
            <a:endParaRPr lang="hu-HU" sz="20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keyassets.timeincuk.net/inspirewp/live/wp-content/uploads/sites/12/2015/03/kickstarter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21" y="2270393"/>
            <a:ext cx="3176775" cy="21170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cbox.co/wp-content/uploads/2015/03/Brewie-logo-color-transparent-bg-3602x7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82980"/>
            <a:ext cx="1944216" cy="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dIhYuvWoKWBAhoYBWgH5E79aNAk9y5j3IzM2AZ4Qmn-0SWzl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54" y="3534398"/>
            <a:ext cx="1302961" cy="8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127050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2010-ben </a:t>
            </a:r>
            <a:r>
              <a:rPr lang="hu-HU" dirty="0"/>
              <a:t>1,8 milliárd </a:t>
            </a:r>
            <a:r>
              <a:rPr lang="hu-HU" dirty="0" smtClean="0"/>
              <a:t>dollár </a:t>
            </a:r>
            <a:r>
              <a:rPr lang="hu-HU" dirty="0"/>
              <a:t>magántőke-befektetés </a:t>
            </a:r>
            <a:endParaRPr lang="hu-HU" dirty="0" smtClean="0"/>
          </a:p>
          <a:p>
            <a:r>
              <a:rPr lang="hu-HU" dirty="0" smtClean="0"/>
              <a:t>2015-ben 19 </a:t>
            </a:r>
            <a:r>
              <a:rPr lang="hu-HU" dirty="0"/>
              <a:t>milliárd </a:t>
            </a:r>
            <a:r>
              <a:rPr lang="hu-HU" dirty="0" smtClean="0"/>
              <a:t>dollár</a:t>
            </a:r>
            <a:endParaRPr lang="hu-HU" dirty="0"/>
          </a:p>
        </p:txBody>
      </p:sp>
      <p:pic>
        <p:nvPicPr>
          <p:cNvPr id="2060" name="Picture 12" descr="http://moneyqanda.com/wp-content/uploads/2011/11/betterment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73" y="1673758"/>
            <a:ext cx="714092" cy="5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ormstack.com/blog/wp-content/uploads/2011/03/WePay-LogoM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533459"/>
            <a:ext cx="850373" cy="4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.payrollhero.com/files/2015/10/LogoTransferWi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93" y="1766665"/>
            <a:ext cx="1030331" cy="6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pendigitalscience.eu/wp-content/uploads/2015/09/innocentive-logo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22309"/>
            <a:ext cx="2592288" cy="5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6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7667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2060"/>
                </a:solidFill>
              </a:rPr>
              <a:t>(üzleti) paradigmaváltás</a:t>
            </a:r>
            <a:endParaRPr lang="hu-HU" sz="2800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s://www.accuform.com/files/damObject/Image/huge/MFSD544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28561" r="3738" b="4827"/>
          <a:stretch/>
        </p:blipFill>
        <p:spPr bwMode="auto">
          <a:xfrm>
            <a:off x="559168" y="1772815"/>
            <a:ext cx="787287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528</Words>
  <Application>Microsoft Office PowerPoint</Application>
  <PresentationFormat>Diavetítés a képernyőre (4:3 oldalarány)</PresentationFormat>
  <Paragraphs>112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Vass Ágnes</dc:creator>
  <cp:lastModifiedBy>Office 2013</cp:lastModifiedBy>
  <cp:revision>92</cp:revision>
  <dcterms:created xsi:type="dcterms:W3CDTF">2015-07-25T11:02:34Z</dcterms:created>
  <dcterms:modified xsi:type="dcterms:W3CDTF">2016-04-26T21:09:11Z</dcterms:modified>
</cp:coreProperties>
</file>