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257" r:id="rId3"/>
    <p:sldId id="258" r:id="rId4"/>
    <p:sldId id="259" r:id="rId5"/>
    <p:sldId id="260" r:id="rId6"/>
    <p:sldId id="263" r:id="rId7"/>
    <p:sldId id="336" r:id="rId8"/>
    <p:sldId id="346" r:id="rId9"/>
    <p:sldId id="347" r:id="rId10"/>
    <p:sldId id="345" r:id="rId11"/>
    <p:sldId id="337" r:id="rId12"/>
    <p:sldId id="338" r:id="rId13"/>
    <p:sldId id="339" r:id="rId14"/>
    <p:sldId id="340" r:id="rId15"/>
    <p:sldId id="306" r:id="rId16"/>
    <p:sldId id="307" r:id="rId17"/>
    <p:sldId id="30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2" r:id="rId31"/>
    <p:sldId id="363" r:id="rId32"/>
    <p:sldId id="364" r:id="rId33"/>
    <p:sldId id="261" r:id="rId34"/>
    <p:sldId id="313" r:id="rId35"/>
    <p:sldId id="314" r:id="rId36"/>
    <p:sldId id="315" r:id="rId37"/>
    <p:sldId id="316" r:id="rId38"/>
    <p:sldId id="324" r:id="rId39"/>
    <p:sldId id="325" r:id="rId40"/>
    <p:sldId id="326" r:id="rId41"/>
    <p:sldId id="327" r:id="rId42"/>
    <p:sldId id="317" r:id="rId43"/>
    <p:sldId id="365" r:id="rId44"/>
    <p:sldId id="330" r:id="rId45"/>
    <p:sldId id="318" r:id="rId46"/>
    <p:sldId id="278" r:id="rId47"/>
    <p:sldId id="341" r:id="rId48"/>
    <p:sldId id="342" r:id="rId49"/>
    <p:sldId id="343" r:id="rId50"/>
    <p:sldId id="344" r:id="rId51"/>
    <p:sldId id="281" r:id="rId52"/>
    <p:sldId id="370" r:id="rId53"/>
    <p:sldId id="371" r:id="rId54"/>
    <p:sldId id="282" r:id="rId55"/>
    <p:sldId id="372" r:id="rId56"/>
    <p:sldId id="373" r:id="rId57"/>
    <p:sldId id="374" r:id="rId58"/>
    <p:sldId id="375" r:id="rId59"/>
    <p:sldId id="37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67"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51F3A0-7044-4621-A4AA-C6398997BEDA}" type="datetimeFigureOut">
              <a:rPr lang="en-US" smtClean="0"/>
              <a:pPr/>
              <a:t>3/6/2013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183CFB-9A96-4D2A-9F50-F3B08614CE8A}" type="slidenum">
              <a:rPr lang="en-US" smtClean="0"/>
              <a:pPr/>
              <a:t>‹#›</a:t>
            </a:fld>
            <a:endParaRPr lang="en-US"/>
          </a:p>
        </p:txBody>
      </p:sp>
    </p:spTree>
    <p:extLst>
      <p:ext uri="{BB962C8B-B14F-4D97-AF65-F5344CB8AC3E}">
        <p14:creationId xmlns:p14="http://schemas.microsoft.com/office/powerpoint/2010/main" val="3858965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183CFB-9A96-4D2A-9F50-F3B08614CE8A}" type="slidenum">
              <a:rPr lang="en-US" smtClean="0"/>
              <a:pPr/>
              <a:t>47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package" Target="../embeddings/Microsoft_PowerPoint_Slide1.sldx"/><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prstClr val="black"/>
              <a:schemeClr val="accent1">
                <a:tint val="45000"/>
                <a:satMod val="400000"/>
              </a:schemeClr>
            </a:duotone>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1409700" y="1371600"/>
            <a:ext cx="6324600" cy="1323439"/>
          </a:xfrm>
          <a:prstGeom prst="rect">
            <a:avLst/>
          </a:prstGeom>
          <a:noFill/>
        </p:spPr>
        <p:txBody>
          <a:bodyPr wrap="square" rtlCol="0">
            <a:spAutoFit/>
          </a:bodyPr>
          <a:lstStyle/>
          <a:p>
            <a:pPr algn="ctr"/>
            <a:r>
              <a:rPr lang="en-US" sz="8000" b="1" dirty="0" smtClean="0">
                <a:solidFill>
                  <a:schemeClr val="bg1"/>
                </a:solidFill>
                <a:latin typeface="+mj-lt"/>
              </a:rPr>
              <a:t>WELCOME !</a:t>
            </a:r>
            <a:endParaRPr lang="en-US" sz="8000" b="1" dirty="0">
              <a:solidFill>
                <a:schemeClr val="bg1"/>
              </a:solidFill>
              <a:latin typeface="+mj-lt"/>
            </a:endParaRPr>
          </a:p>
        </p:txBody>
      </p:sp>
      <p:sp>
        <p:nvSpPr>
          <p:cNvPr id="8" name="TextBox 7"/>
          <p:cNvSpPr txBox="1"/>
          <p:nvPr/>
        </p:nvSpPr>
        <p:spPr>
          <a:xfrm>
            <a:off x="0" y="3292495"/>
            <a:ext cx="9144000" cy="1508105"/>
          </a:xfrm>
          <a:prstGeom prst="rect">
            <a:avLst/>
          </a:prstGeom>
          <a:noFill/>
        </p:spPr>
        <p:txBody>
          <a:bodyPr wrap="square" rtlCol="0">
            <a:spAutoFit/>
          </a:bodyPr>
          <a:lstStyle/>
          <a:p>
            <a:pPr algn="ctr"/>
            <a:r>
              <a:rPr lang="en-US" sz="2400" dirty="0" err="1" smtClean="0">
                <a:solidFill>
                  <a:schemeClr val="bg1"/>
                </a:solidFill>
              </a:rPr>
              <a:t>Ec.PhD</a:t>
            </a:r>
            <a:r>
              <a:rPr lang="en-US" sz="2400" dirty="0" smtClean="0">
                <a:solidFill>
                  <a:schemeClr val="bg1"/>
                </a:solidFill>
              </a:rPr>
              <a:t>, </a:t>
            </a:r>
            <a:r>
              <a:rPr lang="en-US" sz="2400" dirty="0" err="1" smtClean="0">
                <a:solidFill>
                  <a:schemeClr val="bg1"/>
                </a:solidFill>
              </a:rPr>
              <a:t>Eng.PhD</a:t>
            </a:r>
            <a:r>
              <a:rPr lang="en-US" sz="2400" dirty="0" smtClean="0">
                <a:solidFill>
                  <a:schemeClr val="bg1"/>
                </a:solidFill>
              </a:rPr>
              <a:t>, ASSOCIATE PROFESSOR </a:t>
            </a:r>
          </a:p>
          <a:p>
            <a:pPr algn="ctr"/>
            <a:r>
              <a:rPr lang="en-US" sz="3600" b="1" dirty="0" err="1" smtClean="0">
                <a:solidFill>
                  <a:schemeClr val="bg1"/>
                </a:solidFill>
              </a:rPr>
              <a:t>Mircea</a:t>
            </a:r>
            <a:r>
              <a:rPr lang="en-US" sz="3600" b="1" dirty="0" smtClean="0">
                <a:solidFill>
                  <a:schemeClr val="bg1"/>
                </a:solidFill>
              </a:rPr>
              <a:t>  </a:t>
            </a:r>
            <a:r>
              <a:rPr lang="en-US" sz="3600" b="1" dirty="0" err="1" smtClean="0">
                <a:solidFill>
                  <a:schemeClr val="bg1"/>
                </a:solidFill>
              </a:rPr>
              <a:t>Aurel</a:t>
            </a:r>
            <a:r>
              <a:rPr lang="en-US" sz="3600" b="1" dirty="0" smtClean="0">
                <a:solidFill>
                  <a:schemeClr val="bg1"/>
                </a:solidFill>
              </a:rPr>
              <a:t>  NIŢĂ</a:t>
            </a:r>
            <a:endParaRPr lang="en-US" sz="3600" dirty="0" smtClean="0">
              <a:solidFill>
                <a:schemeClr val="bg1"/>
              </a:solidFill>
            </a:endParaRPr>
          </a:p>
          <a:p>
            <a:pPr algn="ctr"/>
            <a:endParaRPr lang="en-US" sz="3200" dirty="0">
              <a:solidFill>
                <a:schemeClr val="bg1"/>
              </a:solidFill>
            </a:endParaRPr>
          </a:p>
        </p:txBody>
      </p:sp>
      <p:sp>
        <p:nvSpPr>
          <p:cNvPr id="9" name="TextBox 8"/>
          <p:cNvSpPr txBox="1"/>
          <p:nvPr/>
        </p:nvSpPr>
        <p:spPr>
          <a:xfrm>
            <a:off x="0" y="5798403"/>
            <a:ext cx="9144000" cy="830997"/>
          </a:xfrm>
          <a:prstGeom prst="rect">
            <a:avLst/>
          </a:prstGeom>
          <a:noFill/>
        </p:spPr>
        <p:txBody>
          <a:bodyPr wrap="square" rtlCol="0">
            <a:spAutoFit/>
          </a:bodyPr>
          <a:lstStyle/>
          <a:p>
            <a:pPr algn="ctr"/>
            <a:r>
              <a:rPr lang="en-US" sz="2400" b="1" dirty="0" smtClean="0">
                <a:solidFill>
                  <a:schemeClr val="bg1"/>
                </a:solidFill>
                <a:latin typeface="+mj-lt"/>
              </a:rPr>
              <a:t>The National University of Political and Administrative Studies</a:t>
            </a:r>
          </a:p>
          <a:p>
            <a:pPr algn="ctr"/>
            <a:r>
              <a:rPr lang="en-US" sz="2400" b="1" dirty="0" smtClean="0">
                <a:solidFill>
                  <a:schemeClr val="bg1"/>
                </a:solidFill>
                <a:latin typeface="+mj-lt"/>
              </a:rPr>
              <a:t>Faculty of Public Administration, Bucharest, Romania</a:t>
            </a:r>
            <a:endParaRPr lang="en-US" sz="2400" b="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ppt_w</p:attrName>
                                        </p:attrNameLst>
                                      </p:cBhvr>
                                      <p:tavLst>
                                        <p:tav tm="0" fmla="#ppt_w*sin(2.5*pi*$)">
                                          <p:val>
                                            <p:fltVal val="0"/>
                                          </p:val>
                                        </p:tav>
                                        <p:tav tm="100000">
                                          <p:val>
                                            <p:fltVal val="1"/>
                                          </p:val>
                                        </p:tav>
                                      </p:tavLst>
                                    </p:anim>
                                    <p:anim calcmode="lin" valueType="num">
                                      <p:cBhvr>
                                        <p:cTn id="9" dur="3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Horizont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152400" y="990600"/>
            <a:ext cx="9296400" cy="461665"/>
          </a:xfrm>
          <a:prstGeom prst="rect">
            <a:avLst/>
          </a:prstGeom>
          <a:noFill/>
        </p:spPr>
        <p:txBody>
          <a:bodyPr wrap="square" rtlCol="0">
            <a:spAutoFit/>
          </a:bodyPr>
          <a:lstStyle/>
          <a:p>
            <a:pPr algn="ctr"/>
            <a:r>
              <a:rPr lang="en-US" sz="2400" dirty="0" smtClean="0">
                <a:solidFill>
                  <a:srgbClr val="C00000"/>
                </a:solidFill>
              </a:rPr>
              <a:t>  </a:t>
            </a:r>
            <a:r>
              <a:rPr lang="en-US" sz="2400" dirty="0" smtClean="0">
                <a:solidFill>
                  <a:srgbClr val="7030A0"/>
                </a:solidFill>
              </a:rPr>
              <a:t>THE RATIO BETWEEN INDIVIDUAL MIND AND COLLECTIVE MIND-movie 1</a:t>
            </a:r>
            <a:endParaRPr lang="en-US" sz="2400" dirty="0">
              <a:solidFill>
                <a:srgbClr val="7030A0"/>
              </a:solidFill>
            </a:endParaRPr>
          </a:p>
        </p:txBody>
      </p:sp>
      <p:sp>
        <p:nvSpPr>
          <p:cNvPr id="7" name="TextBox 6"/>
          <p:cNvSpPr txBox="1"/>
          <p:nvPr/>
        </p:nvSpPr>
        <p:spPr>
          <a:xfrm>
            <a:off x="0" y="1524000"/>
            <a:ext cx="9144000" cy="523220"/>
          </a:xfrm>
          <a:prstGeom prst="rect">
            <a:avLst/>
          </a:prstGeom>
          <a:noFill/>
        </p:spPr>
        <p:txBody>
          <a:bodyPr wrap="square" rtlCol="0">
            <a:spAutoFit/>
          </a:bodyPr>
          <a:lstStyle/>
          <a:p>
            <a:r>
              <a:rPr lang="en-US" sz="2800" b="1" dirty="0" smtClean="0">
                <a:solidFill>
                  <a:srgbClr val="7030A0"/>
                </a:solidFill>
              </a:rPr>
              <a:t>The first stage</a:t>
            </a:r>
            <a:endParaRPr lang="en-US" sz="2800" b="1" dirty="0">
              <a:solidFill>
                <a:srgbClr val="7030A0"/>
              </a:solidFill>
            </a:endParaRPr>
          </a:p>
        </p:txBody>
      </p:sp>
      <p:pic>
        <p:nvPicPr>
          <p:cNvPr id="8" name="Picture 7" descr="bebelusadormit875632_553_20070306133301_984.jpg"/>
          <p:cNvPicPr>
            <a:picLocks noChangeAspect="1"/>
          </p:cNvPicPr>
          <p:nvPr/>
        </p:nvPicPr>
        <p:blipFill>
          <a:blip r:embed="rId3"/>
          <a:stretch>
            <a:fillRect/>
          </a:stretch>
        </p:blipFill>
        <p:spPr>
          <a:xfrm>
            <a:off x="2573244" y="1971000"/>
            <a:ext cx="4132356" cy="3744000"/>
          </a:xfrm>
          <a:prstGeom prst="rect">
            <a:avLst/>
          </a:prstGeom>
        </p:spPr>
      </p:pic>
      <p:sp>
        <p:nvSpPr>
          <p:cNvPr id="9" name="TextBox 8"/>
          <p:cNvSpPr txBox="1"/>
          <p:nvPr/>
        </p:nvSpPr>
        <p:spPr>
          <a:xfrm>
            <a:off x="0" y="5903893"/>
            <a:ext cx="9144000" cy="954107"/>
          </a:xfrm>
          <a:prstGeom prst="rect">
            <a:avLst/>
          </a:prstGeom>
          <a:noFill/>
        </p:spPr>
        <p:txBody>
          <a:bodyPr wrap="square" rtlCol="0">
            <a:spAutoFit/>
          </a:bodyPr>
          <a:lstStyle/>
          <a:p>
            <a:r>
              <a:rPr lang="en-US" sz="2800" dirty="0" smtClean="0">
                <a:solidFill>
                  <a:srgbClr val="002060"/>
                </a:solidFill>
              </a:rPr>
              <a:t>the domination of the collective mind against individual mind</a:t>
            </a:r>
          </a:p>
          <a:p>
            <a:endParaRPr lang="en-US" sz="2800" dirty="0">
              <a:solidFill>
                <a:srgbClr val="002060"/>
              </a:solidFill>
            </a:endParaRPr>
          </a:p>
        </p:txBody>
      </p:sp>
      <p:sp>
        <p:nvSpPr>
          <p:cNvPr id="10" name="TextBox 9"/>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
        <p:nvSpPr>
          <p:cNvPr id="11" name="TextBox 10"/>
          <p:cNvSpPr txBox="1"/>
          <p:nvPr/>
        </p:nvSpPr>
        <p:spPr>
          <a:xfrm>
            <a:off x="0" y="0"/>
            <a:ext cx="9144000" cy="830997"/>
          </a:xfrm>
          <a:prstGeom prst="rect">
            <a:avLst/>
          </a:prstGeom>
          <a:noFill/>
        </p:spPr>
        <p:txBody>
          <a:bodyPr wrap="square" rtlCol="0">
            <a:spAutoFit/>
          </a:bodyPr>
          <a:lstStyle/>
          <a:p>
            <a:pPr algn="ctr"/>
            <a:r>
              <a:rPr lang="ro-RO" sz="2400" dirty="0" smtClean="0">
                <a:solidFill>
                  <a:srgbClr val="002060"/>
                </a:solidFill>
              </a:rPr>
              <a:t>1. </a:t>
            </a:r>
            <a:r>
              <a:rPr lang="en-US" sz="2400" dirty="0" smtClean="0">
                <a:solidFill>
                  <a:srgbClr val="002060"/>
                </a:solidFill>
              </a:rPr>
              <a:t>THE DUALISM OF THE MIND REPRESENTATION AND LIMITS OF SENSORIAL PERCEPTION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0" y="1828800"/>
            <a:ext cx="8991600" cy="523220"/>
          </a:xfrm>
          <a:prstGeom prst="rect">
            <a:avLst/>
          </a:prstGeom>
          <a:noFill/>
        </p:spPr>
        <p:txBody>
          <a:bodyPr wrap="square" rtlCol="0">
            <a:spAutoFit/>
          </a:bodyPr>
          <a:lstStyle/>
          <a:p>
            <a:pPr algn="ctr"/>
            <a:r>
              <a:rPr lang="en-US" sz="2800" b="1" dirty="0" smtClean="0">
                <a:solidFill>
                  <a:srgbClr val="7030A0"/>
                </a:solidFill>
              </a:rPr>
              <a:t>COLLECTIVE MIND AND THE DUALISM OF THE MIND</a:t>
            </a:r>
            <a:endParaRPr lang="en-US" sz="2800" b="1" dirty="0">
              <a:solidFill>
                <a:srgbClr val="7030A0"/>
              </a:solidFill>
            </a:endParaRPr>
          </a:p>
        </p:txBody>
      </p:sp>
      <p:sp>
        <p:nvSpPr>
          <p:cNvPr id="7" name="TextBox 6"/>
          <p:cNvSpPr txBox="1"/>
          <p:nvPr/>
        </p:nvSpPr>
        <p:spPr>
          <a:xfrm>
            <a:off x="0" y="909935"/>
            <a:ext cx="9144000" cy="461665"/>
          </a:xfrm>
          <a:prstGeom prst="rect">
            <a:avLst/>
          </a:prstGeom>
          <a:noFill/>
        </p:spPr>
        <p:txBody>
          <a:bodyPr wrap="square" rtlCol="0">
            <a:spAutoFit/>
          </a:bodyPr>
          <a:lstStyle/>
          <a:p>
            <a:pPr algn="ctr"/>
            <a:r>
              <a:rPr lang="en-US" sz="2400" dirty="0" smtClean="0">
                <a:solidFill>
                  <a:srgbClr val="7030A0"/>
                </a:solidFill>
              </a:rPr>
              <a:t>THE RATIO BETWEEN INDIVIDUAL MIND AND COLLECTIVE MIND</a:t>
            </a:r>
            <a:endParaRPr lang="en-US" sz="2400" dirty="0">
              <a:solidFill>
                <a:srgbClr val="7030A0"/>
              </a:solidFill>
            </a:endParaRPr>
          </a:p>
        </p:txBody>
      </p:sp>
      <p:cxnSp>
        <p:nvCxnSpPr>
          <p:cNvPr id="9" name="Straight Arrow Connector 8"/>
          <p:cNvCxnSpPr/>
          <p:nvPr/>
        </p:nvCxnSpPr>
        <p:spPr>
          <a:xfrm>
            <a:off x="2895600" y="3352800"/>
            <a:ext cx="2895600"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0" name="TextBox 9"/>
          <p:cNvSpPr txBox="1"/>
          <p:nvPr/>
        </p:nvSpPr>
        <p:spPr>
          <a:xfrm>
            <a:off x="1828800" y="3124200"/>
            <a:ext cx="990600" cy="461665"/>
          </a:xfrm>
          <a:prstGeom prst="rect">
            <a:avLst/>
          </a:prstGeom>
          <a:noFill/>
        </p:spPr>
        <p:txBody>
          <a:bodyPr wrap="square" rtlCol="0">
            <a:spAutoFit/>
          </a:bodyPr>
          <a:lstStyle/>
          <a:p>
            <a:r>
              <a:rPr lang="en-US" sz="2400" dirty="0" smtClean="0">
                <a:solidFill>
                  <a:srgbClr val="002060"/>
                </a:solidFill>
              </a:rPr>
              <a:t>      tall</a:t>
            </a:r>
            <a:endParaRPr lang="en-US" sz="2400" dirty="0">
              <a:solidFill>
                <a:srgbClr val="002060"/>
              </a:solidFill>
            </a:endParaRPr>
          </a:p>
        </p:txBody>
      </p:sp>
      <p:sp>
        <p:nvSpPr>
          <p:cNvPr id="11" name="TextBox 10"/>
          <p:cNvSpPr txBox="1"/>
          <p:nvPr/>
        </p:nvSpPr>
        <p:spPr>
          <a:xfrm>
            <a:off x="6096000" y="3124200"/>
            <a:ext cx="1447800" cy="461665"/>
          </a:xfrm>
          <a:prstGeom prst="rect">
            <a:avLst/>
          </a:prstGeom>
          <a:noFill/>
        </p:spPr>
        <p:txBody>
          <a:bodyPr wrap="square" rtlCol="0">
            <a:spAutoFit/>
          </a:bodyPr>
          <a:lstStyle/>
          <a:p>
            <a:r>
              <a:rPr lang="en-US" sz="2400" dirty="0" smtClean="0">
                <a:solidFill>
                  <a:srgbClr val="002060"/>
                </a:solidFill>
              </a:rPr>
              <a:t>small</a:t>
            </a:r>
            <a:endParaRPr lang="en-US" sz="2400" dirty="0">
              <a:solidFill>
                <a:srgbClr val="002060"/>
              </a:solidFill>
            </a:endParaRPr>
          </a:p>
        </p:txBody>
      </p:sp>
      <p:cxnSp>
        <p:nvCxnSpPr>
          <p:cNvPr id="12" name="Straight Arrow Connector 11"/>
          <p:cNvCxnSpPr/>
          <p:nvPr/>
        </p:nvCxnSpPr>
        <p:spPr>
          <a:xfrm>
            <a:off x="2895600" y="3960812"/>
            <a:ext cx="2895600"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1752600" y="3729335"/>
            <a:ext cx="1219200" cy="461665"/>
          </a:xfrm>
          <a:prstGeom prst="rect">
            <a:avLst/>
          </a:prstGeom>
          <a:noFill/>
        </p:spPr>
        <p:txBody>
          <a:bodyPr wrap="square" rtlCol="0">
            <a:spAutoFit/>
          </a:bodyPr>
          <a:lstStyle/>
          <a:p>
            <a:r>
              <a:rPr lang="en-US" sz="2400" dirty="0" smtClean="0">
                <a:solidFill>
                  <a:srgbClr val="002060"/>
                </a:solidFill>
              </a:rPr>
              <a:t>   warm</a:t>
            </a:r>
            <a:endParaRPr lang="en-US" sz="2400" dirty="0">
              <a:solidFill>
                <a:srgbClr val="002060"/>
              </a:solidFill>
            </a:endParaRPr>
          </a:p>
        </p:txBody>
      </p:sp>
      <p:sp>
        <p:nvSpPr>
          <p:cNvPr id="14" name="TextBox 13"/>
          <p:cNvSpPr txBox="1"/>
          <p:nvPr/>
        </p:nvSpPr>
        <p:spPr>
          <a:xfrm>
            <a:off x="6096000" y="3729335"/>
            <a:ext cx="914400" cy="461665"/>
          </a:xfrm>
          <a:prstGeom prst="rect">
            <a:avLst/>
          </a:prstGeom>
          <a:noFill/>
        </p:spPr>
        <p:txBody>
          <a:bodyPr wrap="square" rtlCol="0">
            <a:spAutoFit/>
          </a:bodyPr>
          <a:lstStyle/>
          <a:p>
            <a:r>
              <a:rPr lang="en-US" sz="2400" dirty="0" smtClean="0">
                <a:solidFill>
                  <a:srgbClr val="002060"/>
                </a:solidFill>
              </a:rPr>
              <a:t>cold</a:t>
            </a:r>
            <a:endParaRPr lang="en-US" sz="2400" dirty="0">
              <a:solidFill>
                <a:srgbClr val="002060"/>
              </a:solidFill>
            </a:endParaRPr>
          </a:p>
        </p:txBody>
      </p:sp>
      <p:cxnSp>
        <p:nvCxnSpPr>
          <p:cNvPr id="15" name="Straight Arrow Connector 14"/>
          <p:cNvCxnSpPr/>
          <p:nvPr/>
        </p:nvCxnSpPr>
        <p:spPr>
          <a:xfrm>
            <a:off x="2971800" y="4570412"/>
            <a:ext cx="2895600"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1981200" y="4343400"/>
            <a:ext cx="990600" cy="461665"/>
          </a:xfrm>
          <a:prstGeom prst="rect">
            <a:avLst/>
          </a:prstGeom>
          <a:noFill/>
        </p:spPr>
        <p:txBody>
          <a:bodyPr wrap="square" rtlCol="0">
            <a:spAutoFit/>
          </a:bodyPr>
          <a:lstStyle/>
          <a:p>
            <a:r>
              <a:rPr lang="en-US" sz="2400" dirty="0" smtClean="0">
                <a:solidFill>
                  <a:srgbClr val="002060"/>
                </a:solidFill>
              </a:rPr>
              <a:t>     fat</a:t>
            </a:r>
            <a:endParaRPr lang="en-US" sz="2400" dirty="0">
              <a:solidFill>
                <a:srgbClr val="002060"/>
              </a:solidFill>
            </a:endParaRPr>
          </a:p>
        </p:txBody>
      </p:sp>
      <p:sp>
        <p:nvSpPr>
          <p:cNvPr id="17" name="TextBox 16"/>
          <p:cNvSpPr txBox="1"/>
          <p:nvPr/>
        </p:nvSpPr>
        <p:spPr>
          <a:xfrm>
            <a:off x="6096000" y="4338935"/>
            <a:ext cx="1066800" cy="461665"/>
          </a:xfrm>
          <a:prstGeom prst="rect">
            <a:avLst/>
          </a:prstGeom>
          <a:noFill/>
        </p:spPr>
        <p:txBody>
          <a:bodyPr wrap="square" rtlCol="0">
            <a:spAutoFit/>
          </a:bodyPr>
          <a:lstStyle/>
          <a:p>
            <a:r>
              <a:rPr lang="en-US" sz="2400" dirty="0" smtClean="0">
                <a:solidFill>
                  <a:srgbClr val="002060"/>
                </a:solidFill>
              </a:rPr>
              <a:t>slim</a:t>
            </a:r>
            <a:endParaRPr lang="en-US" sz="2400" dirty="0">
              <a:solidFill>
                <a:srgbClr val="002060"/>
              </a:solidFill>
            </a:endParaRPr>
          </a:p>
        </p:txBody>
      </p:sp>
      <p:cxnSp>
        <p:nvCxnSpPr>
          <p:cNvPr id="18" name="Straight Arrow Connector 17"/>
          <p:cNvCxnSpPr/>
          <p:nvPr/>
        </p:nvCxnSpPr>
        <p:spPr>
          <a:xfrm>
            <a:off x="2971800" y="5103812"/>
            <a:ext cx="2895600"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1600200" y="4872335"/>
            <a:ext cx="1676400" cy="461665"/>
          </a:xfrm>
          <a:prstGeom prst="rect">
            <a:avLst/>
          </a:prstGeom>
          <a:noFill/>
        </p:spPr>
        <p:txBody>
          <a:bodyPr wrap="square" rtlCol="0">
            <a:spAutoFit/>
          </a:bodyPr>
          <a:lstStyle/>
          <a:p>
            <a:r>
              <a:rPr lang="en-US" sz="2400" dirty="0" smtClean="0">
                <a:solidFill>
                  <a:srgbClr val="002060"/>
                </a:solidFill>
              </a:rPr>
              <a:t>  modest</a:t>
            </a:r>
            <a:endParaRPr lang="en-US" sz="2400" dirty="0">
              <a:solidFill>
                <a:srgbClr val="002060"/>
              </a:solidFill>
            </a:endParaRPr>
          </a:p>
        </p:txBody>
      </p:sp>
      <p:sp>
        <p:nvSpPr>
          <p:cNvPr id="20" name="TextBox 19"/>
          <p:cNvSpPr txBox="1"/>
          <p:nvPr/>
        </p:nvSpPr>
        <p:spPr>
          <a:xfrm>
            <a:off x="6096000" y="4872335"/>
            <a:ext cx="1981200" cy="461665"/>
          </a:xfrm>
          <a:prstGeom prst="rect">
            <a:avLst/>
          </a:prstGeom>
          <a:noFill/>
        </p:spPr>
        <p:txBody>
          <a:bodyPr wrap="square" rtlCol="0">
            <a:spAutoFit/>
          </a:bodyPr>
          <a:lstStyle/>
          <a:p>
            <a:r>
              <a:rPr lang="en-US" sz="2400" dirty="0" smtClean="0">
                <a:solidFill>
                  <a:srgbClr val="002060"/>
                </a:solidFill>
              </a:rPr>
              <a:t>proud</a:t>
            </a:r>
            <a:endParaRPr lang="en-US" sz="2400" dirty="0">
              <a:solidFill>
                <a:srgbClr val="002060"/>
              </a:solidFill>
            </a:endParaRPr>
          </a:p>
        </p:txBody>
      </p:sp>
      <p:cxnSp>
        <p:nvCxnSpPr>
          <p:cNvPr id="21" name="Straight Arrow Connector 20"/>
          <p:cNvCxnSpPr/>
          <p:nvPr/>
        </p:nvCxnSpPr>
        <p:spPr>
          <a:xfrm>
            <a:off x="2971800" y="5713412"/>
            <a:ext cx="2895600" cy="1588"/>
          </a:xfrm>
          <a:prstGeom prst="straightConnector1">
            <a:avLst/>
          </a:prstGeom>
          <a:ln>
            <a:headEnd type="arrow"/>
            <a:tailEnd type="arrow"/>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1752600" y="5481935"/>
            <a:ext cx="1371600" cy="461665"/>
          </a:xfrm>
          <a:prstGeom prst="rect">
            <a:avLst/>
          </a:prstGeom>
          <a:noFill/>
        </p:spPr>
        <p:txBody>
          <a:bodyPr wrap="square" rtlCol="0">
            <a:spAutoFit/>
          </a:bodyPr>
          <a:lstStyle/>
          <a:p>
            <a:r>
              <a:rPr lang="en-US" sz="2400" dirty="0" smtClean="0">
                <a:solidFill>
                  <a:srgbClr val="002060"/>
                </a:solidFill>
              </a:rPr>
              <a:t>opened</a:t>
            </a:r>
            <a:endParaRPr lang="en-US" sz="2400" dirty="0">
              <a:solidFill>
                <a:srgbClr val="002060"/>
              </a:solidFill>
            </a:endParaRPr>
          </a:p>
        </p:txBody>
      </p:sp>
      <p:sp>
        <p:nvSpPr>
          <p:cNvPr id="23" name="TextBox 22"/>
          <p:cNvSpPr txBox="1"/>
          <p:nvPr/>
        </p:nvSpPr>
        <p:spPr>
          <a:xfrm>
            <a:off x="6096000" y="5481935"/>
            <a:ext cx="1295400" cy="461665"/>
          </a:xfrm>
          <a:prstGeom prst="rect">
            <a:avLst/>
          </a:prstGeom>
          <a:noFill/>
        </p:spPr>
        <p:txBody>
          <a:bodyPr wrap="square" rtlCol="0">
            <a:spAutoFit/>
          </a:bodyPr>
          <a:lstStyle/>
          <a:p>
            <a:r>
              <a:rPr lang="en-US" sz="2400" dirty="0" smtClean="0">
                <a:solidFill>
                  <a:srgbClr val="002060"/>
                </a:solidFill>
              </a:rPr>
              <a:t>closed</a:t>
            </a:r>
            <a:endParaRPr lang="en-US" sz="2400" dirty="0">
              <a:solidFill>
                <a:srgbClr val="002060"/>
              </a:solidFill>
            </a:endParaRPr>
          </a:p>
        </p:txBody>
      </p:sp>
      <p:sp>
        <p:nvSpPr>
          <p:cNvPr id="24" name="TextBox 23"/>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
        <p:nvSpPr>
          <p:cNvPr id="26" name="TextBox 25"/>
          <p:cNvSpPr txBox="1"/>
          <p:nvPr/>
        </p:nvSpPr>
        <p:spPr>
          <a:xfrm>
            <a:off x="0" y="0"/>
            <a:ext cx="9144000" cy="830997"/>
          </a:xfrm>
          <a:prstGeom prst="rect">
            <a:avLst/>
          </a:prstGeom>
          <a:noFill/>
        </p:spPr>
        <p:txBody>
          <a:bodyPr wrap="square" rtlCol="0">
            <a:spAutoFit/>
          </a:bodyPr>
          <a:lstStyle/>
          <a:p>
            <a:pPr algn="ctr"/>
            <a:r>
              <a:rPr lang="ro-RO" sz="2400" dirty="0" smtClean="0">
                <a:solidFill>
                  <a:srgbClr val="002060"/>
                </a:solidFill>
              </a:rPr>
              <a:t>1. </a:t>
            </a:r>
            <a:r>
              <a:rPr lang="en-US" sz="2400" dirty="0" smtClean="0">
                <a:solidFill>
                  <a:srgbClr val="002060"/>
                </a:solidFill>
              </a:rPr>
              <a:t>THE DUALISM OF THE MIND REPRESENTATION AND LIMITS OF SENSORIAL PERCEPTION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p:cTn id="55" dur="500" fill="hold"/>
                                        <p:tgtEl>
                                          <p:spTgt spid="15"/>
                                        </p:tgtEl>
                                        <p:attrNameLst>
                                          <p:attrName>ppt_w</p:attrName>
                                        </p:attrNameLst>
                                      </p:cBhvr>
                                      <p:tavLst>
                                        <p:tav tm="0">
                                          <p:val>
                                            <p:fltVal val="0"/>
                                          </p:val>
                                        </p:tav>
                                        <p:tav tm="100000">
                                          <p:val>
                                            <p:strVal val="#ppt_w"/>
                                          </p:val>
                                        </p:tav>
                                      </p:tavLst>
                                    </p:anim>
                                    <p:anim calcmode="lin" valueType="num">
                                      <p:cBhvr>
                                        <p:cTn id="56" dur="500" fill="hold"/>
                                        <p:tgtEl>
                                          <p:spTgt spid="15"/>
                                        </p:tgtEl>
                                        <p:attrNameLst>
                                          <p:attrName>ppt_h</p:attrName>
                                        </p:attrNameLst>
                                      </p:cBhvr>
                                      <p:tavLst>
                                        <p:tav tm="0">
                                          <p:val>
                                            <p:fltVal val="0"/>
                                          </p:val>
                                        </p:tav>
                                        <p:tav tm="100000">
                                          <p:val>
                                            <p:strVal val="#ppt_h"/>
                                          </p:val>
                                        </p:tav>
                                      </p:tavLst>
                                    </p:anim>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0" fill="hold" nodeType="click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0" fill="hold" grpId="0" nodeType="clickEffect">
                                  <p:stCondLst>
                                    <p:cond delay="0"/>
                                  </p:stCondLst>
                                  <p:childTnLst>
                                    <p:set>
                                      <p:cBhvr>
                                        <p:cTn id="89" dur="1" fill="hold">
                                          <p:stCondLst>
                                            <p:cond delay="0"/>
                                          </p:stCondLst>
                                        </p:cTn>
                                        <p:tgtEl>
                                          <p:spTgt spid="20"/>
                                        </p:tgtEl>
                                        <p:attrNameLst>
                                          <p:attrName>style.visibility</p:attrName>
                                        </p:attrNameLst>
                                      </p:cBhvr>
                                      <p:to>
                                        <p:strVal val="visible"/>
                                      </p:to>
                                    </p:set>
                                    <p:anim calcmode="lin" valueType="num">
                                      <p:cBhvr>
                                        <p:cTn id="90" dur="500" fill="hold"/>
                                        <p:tgtEl>
                                          <p:spTgt spid="20"/>
                                        </p:tgtEl>
                                        <p:attrNameLst>
                                          <p:attrName>ppt_w</p:attrName>
                                        </p:attrNameLst>
                                      </p:cBhvr>
                                      <p:tavLst>
                                        <p:tav tm="0">
                                          <p:val>
                                            <p:fltVal val="0"/>
                                          </p:val>
                                        </p:tav>
                                        <p:tav tm="100000">
                                          <p:val>
                                            <p:strVal val="#ppt_w"/>
                                          </p:val>
                                        </p:tav>
                                      </p:tavLst>
                                    </p:anim>
                                    <p:anim calcmode="lin" valueType="num">
                                      <p:cBhvr>
                                        <p:cTn id="91" dur="500" fill="hold"/>
                                        <p:tgtEl>
                                          <p:spTgt spid="20"/>
                                        </p:tgtEl>
                                        <p:attrNameLst>
                                          <p:attrName>ppt_h</p:attrName>
                                        </p:attrNameLst>
                                      </p:cBhvr>
                                      <p:tavLst>
                                        <p:tav tm="0">
                                          <p:val>
                                            <p:fltVal val="0"/>
                                          </p:val>
                                        </p:tav>
                                        <p:tav tm="100000">
                                          <p:val>
                                            <p:strVal val="#ppt_h"/>
                                          </p:val>
                                        </p:tav>
                                      </p:tavLst>
                                    </p:anim>
                                    <p:animEffect transition="in" filter="fade">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nodeType="click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500" fill="hold"/>
                                        <p:tgtEl>
                                          <p:spTgt spid="21"/>
                                        </p:tgtEl>
                                        <p:attrNameLst>
                                          <p:attrName>ppt_w</p:attrName>
                                        </p:attrNameLst>
                                      </p:cBhvr>
                                      <p:tavLst>
                                        <p:tav tm="0">
                                          <p:val>
                                            <p:fltVal val="0"/>
                                          </p:val>
                                        </p:tav>
                                        <p:tav tm="100000">
                                          <p:val>
                                            <p:strVal val="#ppt_w"/>
                                          </p:val>
                                        </p:tav>
                                      </p:tavLst>
                                    </p:anim>
                                    <p:anim calcmode="lin" valueType="num">
                                      <p:cBhvr>
                                        <p:cTn id="98" dur="500" fill="hold"/>
                                        <p:tgtEl>
                                          <p:spTgt spid="21"/>
                                        </p:tgtEl>
                                        <p:attrNameLst>
                                          <p:attrName>ppt_h</p:attrName>
                                        </p:attrNameLst>
                                      </p:cBhvr>
                                      <p:tavLst>
                                        <p:tav tm="0">
                                          <p:val>
                                            <p:fltVal val="0"/>
                                          </p:val>
                                        </p:tav>
                                        <p:tav tm="100000">
                                          <p:val>
                                            <p:strVal val="#ppt_h"/>
                                          </p:val>
                                        </p:tav>
                                      </p:tavLst>
                                    </p:anim>
                                    <p:animEffect transition="in" filter="fade">
                                      <p:cBhvr>
                                        <p:cTn id="99" dur="500"/>
                                        <p:tgtEl>
                                          <p:spTgt spid="21"/>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0" fill="hold" grpId="0" nodeType="click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childTnLst>
                    </p:cTn>
                  </p:par>
                  <p:par>
                    <p:cTn id="107" fill="hold">
                      <p:stCondLst>
                        <p:cond delay="indefinite"/>
                      </p:stCondLst>
                      <p:childTnLst>
                        <p:par>
                          <p:cTn id="108" fill="hold">
                            <p:stCondLst>
                              <p:cond delay="0"/>
                            </p:stCondLst>
                            <p:childTnLst>
                              <p:par>
                                <p:cTn id="109" presetID="53" presetClass="entr" presetSubtype="0"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 calcmode="lin" valueType="num">
                                      <p:cBhvr>
                                        <p:cTn id="111" dur="500" fill="hold"/>
                                        <p:tgtEl>
                                          <p:spTgt spid="23"/>
                                        </p:tgtEl>
                                        <p:attrNameLst>
                                          <p:attrName>ppt_w</p:attrName>
                                        </p:attrNameLst>
                                      </p:cBhvr>
                                      <p:tavLst>
                                        <p:tav tm="0">
                                          <p:val>
                                            <p:fltVal val="0"/>
                                          </p:val>
                                        </p:tav>
                                        <p:tav tm="100000">
                                          <p:val>
                                            <p:strVal val="#ppt_w"/>
                                          </p:val>
                                        </p:tav>
                                      </p:tavLst>
                                    </p:anim>
                                    <p:anim calcmode="lin" valueType="num">
                                      <p:cBhvr>
                                        <p:cTn id="112" dur="500" fill="hold"/>
                                        <p:tgtEl>
                                          <p:spTgt spid="23"/>
                                        </p:tgtEl>
                                        <p:attrNameLst>
                                          <p:attrName>ppt_h</p:attrName>
                                        </p:attrNameLst>
                                      </p:cBhvr>
                                      <p:tavLst>
                                        <p:tav tm="0">
                                          <p:val>
                                            <p:fltVal val="0"/>
                                          </p:val>
                                        </p:tav>
                                        <p:tav tm="100000">
                                          <p:val>
                                            <p:strVal val="#ppt_h"/>
                                          </p:val>
                                        </p:tav>
                                      </p:tavLst>
                                    </p:anim>
                                    <p:animEffect transition="in" filter="fade">
                                      <p:cBhvr>
                                        <p:cTn id="1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3" grpId="0"/>
      <p:bldP spid="14" grpId="0"/>
      <p:bldP spid="16" grpId="0"/>
      <p:bldP spid="17" grpId="0"/>
      <p:bldP spid="19" grpId="0"/>
      <p:bldP spid="20"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0" y="909935"/>
            <a:ext cx="9144000" cy="461665"/>
          </a:xfrm>
          <a:prstGeom prst="rect">
            <a:avLst/>
          </a:prstGeom>
          <a:noFill/>
        </p:spPr>
        <p:txBody>
          <a:bodyPr wrap="square" rtlCol="0">
            <a:spAutoFit/>
          </a:bodyPr>
          <a:lstStyle/>
          <a:p>
            <a:pPr algn="ctr"/>
            <a:r>
              <a:rPr lang="en-US" sz="2400" dirty="0" smtClean="0">
                <a:solidFill>
                  <a:srgbClr val="7030A0"/>
                </a:solidFill>
              </a:rPr>
              <a:t>THE RATIO BETWEEN INDIVIDUAL MIND AND COLLECTIVE MIND</a:t>
            </a:r>
            <a:endParaRPr lang="en-US" sz="2400" dirty="0">
              <a:solidFill>
                <a:srgbClr val="7030A0"/>
              </a:solidFill>
            </a:endParaRPr>
          </a:p>
        </p:txBody>
      </p:sp>
      <p:sp>
        <p:nvSpPr>
          <p:cNvPr id="7" name="TextBox 6"/>
          <p:cNvSpPr txBox="1"/>
          <p:nvPr/>
        </p:nvSpPr>
        <p:spPr>
          <a:xfrm>
            <a:off x="0" y="1371600"/>
            <a:ext cx="8382000" cy="523220"/>
          </a:xfrm>
          <a:prstGeom prst="rect">
            <a:avLst/>
          </a:prstGeom>
          <a:noFill/>
        </p:spPr>
        <p:txBody>
          <a:bodyPr wrap="square" rtlCol="0">
            <a:spAutoFit/>
          </a:bodyPr>
          <a:lstStyle/>
          <a:p>
            <a:r>
              <a:rPr lang="en-US" sz="2800" b="1" dirty="0" smtClean="0">
                <a:solidFill>
                  <a:srgbClr val="7030A0"/>
                </a:solidFill>
              </a:rPr>
              <a:t>The second stage</a:t>
            </a:r>
            <a:endParaRPr lang="en-US" sz="2800" b="1" dirty="0">
              <a:solidFill>
                <a:srgbClr val="7030A0"/>
              </a:solidFill>
            </a:endParaRPr>
          </a:p>
        </p:txBody>
      </p:sp>
      <p:pic>
        <p:nvPicPr>
          <p:cNvPr id="8" name="Picture 7" descr="21-lessons-from-kids-istockphoto-damircudic_1-Copy.jpg"/>
          <p:cNvPicPr>
            <a:picLocks noChangeAspect="1"/>
          </p:cNvPicPr>
          <p:nvPr/>
        </p:nvPicPr>
        <p:blipFill>
          <a:blip r:embed="rId3"/>
          <a:stretch>
            <a:fillRect/>
          </a:stretch>
        </p:blipFill>
        <p:spPr>
          <a:xfrm>
            <a:off x="3962400" y="2286000"/>
            <a:ext cx="5040000" cy="3146928"/>
          </a:xfrm>
          <a:prstGeom prst="rect">
            <a:avLst/>
          </a:prstGeom>
        </p:spPr>
      </p:pic>
      <p:sp>
        <p:nvSpPr>
          <p:cNvPr id="9" name="TextBox 8"/>
          <p:cNvSpPr txBox="1"/>
          <p:nvPr/>
        </p:nvSpPr>
        <p:spPr>
          <a:xfrm>
            <a:off x="685800" y="1905000"/>
            <a:ext cx="8458200" cy="830997"/>
          </a:xfrm>
          <a:prstGeom prst="rect">
            <a:avLst/>
          </a:prstGeom>
          <a:noFill/>
        </p:spPr>
        <p:txBody>
          <a:bodyPr wrap="square" rtlCol="0">
            <a:spAutoFit/>
          </a:bodyPr>
          <a:lstStyle/>
          <a:p>
            <a:pPr>
              <a:buFont typeface="Wingdings" pitchFamily="2" charset="2"/>
              <a:buChar char="Ø"/>
            </a:pPr>
            <a:r>
              <a:rPr lang="en-US" sz="2400" dirty="0" smtClean="0">
                <a:solidFill>
                  <a:srgbClr val="002060"/>
                </a:solidFill>
              </a:rPr>
              <a:t> </a:t>
            </a:r>
            <a:r>
              <a:rPr lang="en-US" sz="2400" dirty="0" smtClean="0">
                <a:solidFill>
                  <a:srgbClr val="7030A0"/>
                </a:solidFill>
              </a:rPr>
              <a:t>synchronously or not synchronously between individual mind and collective mind</a:t>
            </a:r>
            <a:endParaRPr lang="en-US" sz="2400" dirty="0">
              <a:solidFill>
                <a:srgbClr val="7030A0"/>
              </a:solidFill>
            </a:endParaRPr>
          </a:p>
        </p:txBody>
      </p:sp>
      <p:sp>
        <p:nvSpPr>
          <p:cNvPr id="10" name="TextBox 9"/>
          <p:cNvSpPr txBox="1"/>
          <p:nvPr/>
        </p:nvSpPr>
        <p:spPr>
          <a:xfrm>
            <a:off x="762000" y="3025676"/>
            <a:ext cx="3048000" cy="2308324"/>
          </a:xfrm>
          <a:prstGeom prst="rect">
            <a:avLst/>
          </a:prstGeom>
          <a:noFill/>
        </p:spPr>
        <p:txBody>
          <a:bodyPr wrap="square" rtlCol="0">
            <a:spAutoFit/>
          </a:bodyPr>
          <a:lstStyle/>
          <a:p>
            <a:pPr algn="just">
              <a:buFont typeface="Wingdings" pitchFamily="2" charset="2"/>
              <a:buChar char="Ø"/>
            </a:pPr>
            <a:r>
              <a:rPr lang="en-US" sz="2400" dirty="0" smtClean="0">
                <a:solidFill>
                  <a:srgbClr val="002060"/>
                </a:solidFill>
              </a:rPr>
              <a:t> </a:t>
            </a:r>
            <a:r>
              <a:rPr lang="en-US" sz="2400" dirty="0" smtClean="0">
                <a:solidFill>
                  <a:srgbClr val="7030A0"/>
                </a:solidFill>
              </a:rPr>
              <a:t>established in time of growing the power of discernment - the first appearance of the free will, full of awareness</a:t>
            </a:r>
            <a:endParaRPr lang="en-US" sz="2400" dirty="0">
              <a:solidFill>
                <a:srgbClr val="7030A0"/>
              </a:solidFill>
            </a:endParaRPr>
          </a:p>
        </p:txBody>
      </p:sp>
      <p:sp>
        <p:nvSpPr>
          <p:cNvPr id="11" name="TextBox 10"/>
          <p:cNvSpPr txBox="1"/>
          <p:nvPr/>
        </p:nvSpPr>
        <p:spPr>
          <a:xfrm>
            <a:off x="0" y="5410200"/>
            <a:ext cx="9144000" cy="1200329"/>
          </a:xfrm>
          <a:prstGeom prst="rect">
            <a:avLst/>
          </a:prstGeom>
          <a:noFill/>
        </p:spPr>
        <p:txBody>
          <a:bodyPr wrap="square" rtlCol="0">
            <a:spAutoFit/>
          </a:bodyPr>
          <a:lstStyle/>
          <a:p>
            <a:r>
              <a:rPr lang="en-US" sz="2400" b="1" dirty="0" smtClean="0">
                <a:solidFill>
                  <a:srgbClr val="660033"/>
                </a:solidFill>
              </a:rPr>
              <a:t>Awareness</a:t>
            </a:r>
            <a:r>
              <a:rPr lang="en-US" sz="2400" dirty="0" smtClean="0"/>
              <a:t> </a:t>
            </a:r>
            <a:r>
              <a:rPr lang="en-US" sz="2400" dirty="0" smtClean="0">
                <a:solidFill>
                  <a:srgbClr val="002060"/>
                </a:solidFill>
              </a:rPr>
              <a:t>is a mix between attention and lucidity, and the full awareness is 100 % attention, 100% power of concentration plus 100% lucidity – ZERO point after Gregg Braden and not  only.</a:t>
            </a:r>
            <a:endParaRPr lang="en-US" sz="2400" dirty="0">
              <a:solidFill>
                <a:srgbClr val="002060"/>
              </a:solidFill>
            </a:endParaRPr>
          </a:p>
        </p:txBody>
      </p:sp>
      <p:sp>
        <p:nvSpPr>
          <p:cNvPr id="12" name="TextBox 11"/>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
        <p:nvSpPr>
          <p:cNvPr id="14" name="TextBox 13"/>
          <p:cNvSpPr txBox="1"/>
          <p:nvPr/>
        </p:nvSpPr>
        <p:spPr>
          <a:xfrm>
            <a:off x="0" y="0"/>
            <a:ext cx="9144000" cy="830997"/>
          </a:xfrm>
          <a:prstGeom prst="rect">
            <a:avLst/>
          </a:prstGeom>
          <a:noFill/>
        </p:spPr>
        <p:txBody>
          <a:bodyPr wrap="square" rtlCol="0">
            <a:spAutoFit/>
          </a:bodyPr>
          <a:lstStyle/>
          <a:p>
            <a:pPr algn="ctr"/>
            <a:r>
              <a:rPr lang="ro-RO" sz="2400" dirty="0" smtClean="0">
                <a:solidFill>
                  <a:srgbClr val="002060"/>
                </a:solidFill>
              </a:rPr>
              <a:t>1. </a:t>
            </a:r>
            <a:r>
              <a:rPr lang="en-US" sz="2400" dirty="0" smtClean="0">
                <a:solidFill>
                  <a:srgbClr val="002060"/>
                </a:solidFill>
              </a:rPr>
              <a:t>THE DUALISM OF THE MIND REPRESENTATION AND LIMITS OF SENSORIAL PERCEPTION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0" y="838200"/>
            <a:ext cx="9144000" cy="461665"/>
          </a:xfrm>
          <a:prstGeom prst="rect">
            <a:avLst/>
          </a:prstGeom>
          <a:noFill/>
        </p:spPr>
        <p:txBody>
          <a:bodyPr wrap="square" rtlCol="0">
            <a:spAutoFit/>
          </a:bodyPr>
          <a:lstStyle/>
          <a:p>
            <a:pPr algn="ctr"/>
            <a:r>
              <a:rPr lang="en-US" sz="2400" dirty="0" smtClean="0">
                <a:solidFill>
                  <a:srgbClr val="7030A0"/>
                </a:solidFill>
              </a:rPr>
              <a:t>THE RATIO BETWEEN INDIVIDUAL MIND AND COLLECTIVE MIND</a:t>
            </a:r>
            <a:endParaRPr lang="en-US" sz="2400" dirty="0">
              <a:solidFill>
                <a:srgbClr val="7030A0"/>
              </a:solidFill>
            </a:endParaRPr>
          </a:p>
        </p:txBody>
      </p:sp>
      <p:sp>
        <p:nvSpPr>
          <p:cNvPr id="7" name="TextBox 6"/>
          <p:cNvSpPr txBox="1"/>
          <p:nvPr/>
        </p:nvSpPr>
        <p:spPr>
          <a:xfrm>
            <a:off x="0" y="1295400"/>
            <a:ext cx="8382000" cy="523220"/>
          </a:xfrm>
          <a:prstGeom prst="rect">
            <a:avLst/>
          </a:prstGeom>
          <a:noFill/>
        </p:spPr>
        <p:txBody>
          <a:bodyPr wrap="square" rtlCol="0">
            <a:spAutoFit/>
          </a:bodyPr>
          <a:lstStyle/>
          <a:p>
            <a:r>
              <a:rPr lang="en-US" sz="2800" b="1" dirty="0" smtClean="0">
                <a:solidFill>
                  <a:srgbClr val="7030A0"/>
                </a:solidFill>
              </a:rPr>
              <a:t>The third stage</a:t>
            </a:r>
            <a:endParaRPr lang="en-US" sz="2800" b="1" dirty="0">
              <a:solidFill>
                <a:srgbClr val="7030A0"/>
              </a:solidFill>
            </a:endParaRPr>
          </a:p>
        </p:txBody>
      </p:sp>
      <p:sp>
        <p:nvSpPr>
          <p:cNvPr id="8" name="TextBox 7"/>
          <p:cNvSpPr txBox="1"/>
          <p:nvPr/>
        </p:nvSpPr>
        <p:spPr>
          <a:xfrm>
            <a:off x="762000" y="1981200"/>
            <a:ext cx="8382000" cy="830997"/>
          </a:xfrm>
          <a:prstGeom prst="rect">
            <a:avLst/>
          </a:prstGeom>
          <a:noFill/>
        </p:spPr>
        <p:txBody>
          <a:bodyPr wrap="square" rtlCol="0">
            <a:spAutoFit/>
          </a:bodyPr>
          <a:lstStyle/>
          <a:p>
            <a:pPr>
              <a:buFont typeface="Wingdings" pitchFamily="2" charset="2"/>
              <a:buChar char="Ø"/>
            </a:pPr>
            <a:r>
              <a:rPr lang="en-US" sz="2400" dirty="0" smtClean="0">
                <a:solidFill>
                  <a:srgbClr val="002060"/>
                </a:solidFill>
              </a:rPr>
              <a:t> based on the transcendence of the individual mind beyond the collective mind</a:t>
            </a:r>
            <a:endParaRPr lang="en-US" sz="2400" dirty="0">
              <a:solidFill>
                <a:srgbClr val="002060"/>
              </a:solidFill>
            </a:endParaRPr>
          </a:p>
        </p:txBody>
      </p:sp>
      <p:sp>
        <p:nvSpPr>
          <p:cNvPr id="9" name="TextBox 8"/>
          <p:cNvSpPr txBox="1"/>
          <p:nvPr/>
        </p:nvSpPr>
        <p:spPr>
          <a:xfrm>
            <a:off x="762000" y="2819400"/>
            <a:ext cx="8382000" cy="461665"/>
          </a:xfrm>
          <a:prstGeom prst="rect">
            <a:avLst/>
          </a:prstGeom>
          <a:noFill/>
        </p:spPr>
        <p:txBody>
          <a:bodyPr wrap="square" rtlCol="0">
            <a:spAutoFit/>
          </a:bodyPr>
          <a:lstStyle/>
          <a:p>
            <a:pPr>
              <a:buFont typeface="Wingdings" pitchFamily="2" charset="2"/>
              <a:buChar char="Ø"/>
            </a:pPr>
            <a:r>
              <a:rPr lang="en-US" sz="2400" dirty="0" smtClean="0">
                <a:solidFill>
                  <a:srgbClr val="002060"/>
                </a:solidFill>
              </a:rPr>
              <a:t> the mind of pioneers and geniuses</a:t>
            </a:r>
            <a:endParaRPr lang="en-US" sz="2400" dirty="0">
              <a:solidFill>
                <a:srgbClr val="002060"/>
              </a:solidFill>
            </a:endParaRPr>
          </a:p>
        </p:txBody>
      </p:sp>
      <p:pic>
        <p:nvPicPr>
          <p:cNvPr id="10" name="Picture 9" descr="strange-albert-einstein.jpg"/>
          <p:cNvPicPr>
            <a:picLocks noChangeAspect="1"/>
          </p:cNvPicPr>
          <p:nvPr/>
        </p:nvPicPr>
        <p:blipFill>
          <a:blip r:embed="rId3"/>
          <a:stretch>
            <a:fillRect/>
          </a:stretch>
        </p:blipFill>
        <p:spPr>
          <a:xfrm>
            <a:off x="3233737" y="3476625"/>
            <a:ext cx="2676525" cy="2771775"/>
          </a:xfrm>
          <a:prstGeom prst="rect">
            <a:avLst/>
          </a:prstGeom>
        </p:spPr>
      </p:pic>
      <p:pic>
        <p:nvPicPr>
          <p:cNvPr id="11" name="Picture 10" descr="W-A-Mozart-150x150.jpg"/>
          <p:cNvPicPr>
            <a:picLocks noChangeAspect="1"/>
          </p:cNvPicPr>
          <p:nvPr/>
        </p:nvPicPr>
        <p:blipFill>
          <a:blip r:embed="rId4"/>
          <a:stretch>
            <a:fillRect/>
          </a:stretch>
        </p:blipFill>
        <p:spPr>
          <a:xfrm rot="21406159">
            <a:off x="953525" y="3347376"/>
            <a:ext cx="1428750" cy="1428750"/>
          </a:xfrm>
          <a:prstGeom prst="rect">
            <a:avLst/>
          </a:prstGeom>
        </p:spPr>
      </p:pic>
      <p:pic>
        <p:nvPicPr>
          <p:cNvPr id="12" name="Picture 11" descr="270px-Beethoven.jpg"/>
          <p:cNvPicPr>
            <a:picLocks noChangeAspect="1"/>
          </p:cNvPicPr>
          <p:nvPr/>
        </p:nvPicPr>
        <p:blipFill>
          <a:blip r:embed="rId5"/>
          <a:stretch>
            <a:fillRect/>
          </a:stretch>
        </p:blipFill>
        <p:spPr>
          <a:xfrm rot="20732668">
            <a:off x="1524000" y="4644465"/>
            <a:ext cx="1405667" cy="1692000"/>
          </a:xfrm>
          <a:prstGeom prst="rect">
            <a:avLst/>
          </a:prstGeom>
        </p:spPr>
      </p:pic>
      <p:pic>
        <p:nvPicPr>
          <p:cNvPr id="14" name="Picture 13" descr="brancusi.jpg"/>
          <p:cNvPicPr>
            <a:picLocks noChangeAspect="1"/>
          </p:cNvPicPr>
          <p:nvPr/>
        </p:nvPicPr>
        <p:blipFill>
          <a:blip r:embed="rId6"/>
          <a:stretch>
            <a:fillRect/>
          </a:stretch>
        </p:blipFill>
        <p:spPr>
          <a:xfrm rot="230073">
            <a:off x="6172200" y="2544909"/>
            <a:ext cx="1988278" cy="1980000"/>
          </a:xfrm>
          <a:prstGeom prst="rect">
            <a:avLst/>
          </a:prstGeom>
        </p:spPr>
      </p:pic>
      <p:pic>
        <p:nvPicPr>
          <p:cNvPr id="15" name="Picture 14" descr="GEORGE%20ENESCU.jpg"/>
          <p:cNvPicPr>
            <a:picLocks noChangeAspect="1"/>
          </p:cNvPicPr>
          <p:nvPr/>
        </p:nvPicPr>
        <p:blipFill>
          <a:blip r:embed="rId7"/>
          <a:stretch>
            <a:fillRect/>
          </a:stretch>
        </p:blipFill>
        <p:spPr>
          <a:xfrm rot="1131875">
            <a:off x="6558442" y="4367902"/>
            <a:ext cx="1458000" cy="2160000"/>
          </a:xfrm>
          <a:prstGeom prst="rect">
            <a:avLst/>
          </a:prstGeom>
        </p:spPr>
      </p:pic>
      <p:sp>
        <p:nvSpPr>
          <p:cNvPr id="16" name="TextBox 15"/>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
        <p:nvSpPr>
          <p:cNvPr id="18" name="TextBox 17"/>
          <p:cNvSpPr txBox="1"/>
          <p:nvPr/>
        </p:nvSpPr>
        <p:spPr>
          <a:xfrm>
            <a:off x="0" y="0"/>
            <a:ext cx="9144000" cy="830997"/>
          </a:xfrm>
          <a:prstGeom prst="rect">
            <a:avLst/>
          </a:prstGeom>
          <a:noFill/>
        </p:spPr>
        <p:txBody>
          <a:bodyPr wrap="square" rtlCol="0">
            <a:spAutoFit/>
          </a:bodyPr>
          <a:lstStyle/>
          <a:p>
            <a:pPr algn="ctr"/>
            <a:r>
              <a:rPr lang="ro-RO" sz="2400" dirty="0" smtClean="0">
                <a:solidFill>
                  <a:srgbClr val="002060"/>
                </a:solidFill>
              </a:rPr>
              <a:t>1. </a:t>
            </a:r>
            <a:r>
              <a:rPr lang="en-US" sz="2400" dirty="0" smtClean="0">
                <a:solidFill>
                  <a:srgbClr val="002060"/>
                </a:solidFill>
              </a:rPr>
              <a:t>THE DUALISM OF THE MIND REPRESENTATION AND LIMITS OF SENSORIAL PERCEPTION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4)">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0" y="833735"/>
            <a:ext cx="9144000" cy="461665"/>
          </a:xfrm>
          <a:prstGeom prst="rect">
            <a:avLst/>
          </a:prstGeom>
          <a:noFill/>
        </p:spPr>
        <p:txBody>
          <a:bodyPr wrap="square" rtlCol="0">
            <a:spAutoFit/>
          </a:bodyPr>
          <a:lstStyle/>
          <a:p>
            <a:pPr algn="ctr"/>
            <a:r>
              <a:rPr lang="en-US" sz="2400" dirty="0" smtClean="0">
                <a:solidFill>
                  <a:srgbClr val="7030A0"/>
                </a:solidFill>
              </a:rPr>
              <a:t>THE RATIO BETWEEN INDIVIDUAL MIND AND COLLECTIVE MIND</a:t>
            </a:r>
            <a:endParaRPr lang="en-US" sz="2400" dirty="0">
              <a:solidFill>
                <a:srgbClr val="7030A0"/>
              </a:solidFill>
            </a:endParaRPr>
          </a:p>
        </p:txBody>
      </p:sp>
      <p:sp>
        <p:nvSpPr>
          <p:cNvPr id="7" name="TextBox 6"/>
          <p:cNvSpPr txBox="1"/>
          <p:nvPr/>
        </p:nvSpPr>
        <p:spPr>
          <a:xfrm>
            <a:off x="0" y="1381780"/>
            <a:ext cx="8382000" cy="523220"/>
          </a:xfrm>
          <a:prstGeom prst="rect">
            <a:avLst/>
          </a:prstGeom>
          <a:noFill/>
        </p:spPr>
        <p:txBody>
          <a:bodyPr wrap="square" rtlCol="0">
            <a:spAutoFit/>
          </a:bodyPr>
          <a:lstStyle/>
          <a:p>
            <a:r>
              <a:rPr lang="en-US" sz="2800" b="1" dirty="0" smtClean="0">
                <a:solidFill>
                  <a:srgbClr val="7030A0"/>
                </a:solidFill>
              </a:rPr>
              <a:t>The third stage</a:t>
            </a:r>
            <a:endParaRPr lang="en-US" sz="2800" b="1" dirty="0">
              <a:solidFill>
                <a:srgbClr val="7030A0"/>
              </a:solidFill>
            </a:endParaRPr>
          </a:p>
        </p:txBody>
      </p:sp>
      <p:sp>
        <p:nvSpPr>
          <p:cNvPr id="8" name="TextBox 7"/>
          <p:cNvSpPr txBox="1"/>
          <p:nvPr/>
        </p:nvSpPr>
        <p:spPr>
          <a:xfrm>
            <a:off x="762000" y="2133600"/>
            <a:ext cx="8382000" cy="461665"/>
          </a:xfrm>
          <a:prstGeom prst="rect">
            <a:avLst/>
          </a:prstGeom>
          <a:noFill/>
        </p:spPr>
        <p:txBody>
          <a:bodyPr wrap="square" rtlCol="0">
            <a:spAutoFit/>
          </a:bodyPr>
          <a:lstStyle/>
          <a:p>
            <a:r>
              <a:rPr lang="en-US" sz="2400" b="1" dirty="0" smtClean="0">
                <a:solidFill>
                  <a:srgbClr val="7030A0"/>
                </a:solidFill>
              </a:rPr>
              <a:t>The quantum intelligence</a:t>
            </a:r>
            <a:endParaRPr lang="en-US" sz="2400" dirty="0">
              <a:solidFill>
                <a:srgbClr val="7030A0"/>
              </a:solidFill>
            </a:endParaRPr>
          </a:p>
        </p:txBody>
      </p:sp>
      <p:pic>
        <p:nvPicPr>
          <p:cNvPr id="9" name="Picture 8" descr="Maica_Tereza_500.jpg"/>
          <p:cNvPicPr>
            <a:picLocks noChangeAspect="1"/>
          </p:cNvPicPr>
          <p:nvPr/>
        </p:nvPicPr>
        <p:blipFill>
          <a:blip r:embed="rId3"/>
          <a:stretch>
            <a:fillRect/>
          </a:stretch>
        </p:blipFill>
        <p:spPr>
          <a:xfrm rot="319729">
            <a:off x="6019800" y="3358091"/>
            <a:ext cx="2700000" cy="2160000"/>
          </a:xfrm>
          <a:prstGeom prst="rect">
            <a:avLst/>
          </a:prstGeom>
        </p:spPr>
      </p:pic>
      <p:pic>
        <p:nvPicPr>
          <p:cNvPr id="10" name="Picture 9" descr="200px-MKGandhi.jpg"/>
          <p:cNvPicPr>
            <a:picLocks noChangeAspect="1"/>
          </p:cNvPicPr>
          <p:nvPr/>
        </p:nvPicPr>
        <p:blipFill>
          <a:blip r:embed="rId4"/>
          <a:stretch>
            <a:fillRect/>
          </a:stretch>
        </p:blipFill>
        <p:spPr>
          <a:xfrm rot="21186356">
            <a:off x="1066800" y="3247992"/>
            <a:ext cx="1828800" cy="2212848"/>
          </a:xfrm>
          <a:prstGeom prst="rect">
            <a:avLst/>
          </a:prstGeom>
        </p:spPr>
      </p:pic>
      <p:pic>
        <p:nvPicPr>
          <p:cNvPr id="12" name="Picture 11" descr="Dalai-Lama.jpg"/>
          <p:cNvPicPr>
            <a:picLocks noChangeAspect="1"/>
          </p:cNvPicPr>
          <p:nvPr/>
        </p:nvPicPr>
        <p:blipFill>
          <a:blip r:embed="rId5"/>
          <a:stretch>
            <a:fillRect/>
          </a:stretch>
        </p:blipFill>
        <p:spPr>
          <a:xfrm>
            <a:off x="3048000" y="2743200"/>
            <a:ext cx="2844000" cy="2844000"/>
          </a:xfrm>
          <a:prstGeom prst="rect">
            <a:avLst/>
          </a:prstGeom>
        </p:spPr>
      </p:pic>
      <p:sp>
        <p:nvSpPr>
          <p:cNvPr id="13" name="TextBox 12"/>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
        <p:nvSpPr>
          <p:cNvPr id="15" name="TextBox 14"/>
          <p:cNvSpPr txBox="1"/>
          <p:nvPr/>
        </p:nvSpPr>
        <p:spPr>
          <a:xfrm>
            <a:off x="0" y="0"/>
            <a:ext cx="9144000" cy="830997"/>
          </a:xfrm>
          <a:prstGeom prst="rect">
            <a:avLst/>
          </a:prstGeom>
          <a:noFill/>
        </p:spPr>
        <p:txBody>
          <a:bodyPr wrap="square" rtlCol="0">
            <a:spAutoFit/>
          </a:bodyPr>
          <a:lstStyle/>
          <a:p>
            <a:pPr algn="ctr"/>
            <a:r>
              <a:rPr lang="ro-RO" sz="2400" dirty="0" smtClean="0">
                <a:solidFill>
                  <a:srgbClr val="002060"/>
                </a:solidFill>
              </a:rPr>
              <a:t>1. </a:t>
            </a:r>
            <a:r>
              <a:rPr lang="en-US" sz="2400" dirty="0" smtClean="0">
                <a:solidFill>
                  <a:srgbClr val="002060"/>
                </a:solidFill>
              </a:rPr>
              <a:t>THE DUALISM OF THE MIND REPRESENTATION AND LIMITS OF SENSORIAL PERCEPTION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mph" presetSubtype="0" fill="hold" grpId="0" nodeType="clickEffect">
                                  <p:stCondLst>
                                    <p:cond delay="0"/>
                                  </p:stCondLst>
                                  <p:iterate type="lt">
                                    <p:tmPct val="10000"/>
                                  </p:iterate>
                                  <p:childTnLst>
                                    <p:set>
                                      <p:cBhvr override="childStyle">
                                        <p:cTn id="13" dur="250" autoRev="1" fill="hold"/>
                                        <p:tgtEl>
                                          <p:spTgt spid="8"/>
                                        </p:tgtEl>
                                        <p:attrNameLst>
                                          <p:attrName>style.color</p:attrName>
                                        </p:attrNameLst>
                                      </p:cBhvr>
                                      <p:to>
                                        <p:clrVal>
                                          <a:srgbClr val="990000"/>
                                        </p:clrVal>
                                      </p:to>
                                    </p:set>
                                    <p:set>
                                      <p:cBhvr>
                                        <p:cTn id="14" dur="250" autoRev="1" fill="hold"/>
                                        <p:tgtEl>
                                          <p:spTgt spid="8"/>
                                        </p:tgtEl>
                                        <p:attrNameLst>
                                          <p:attrName>fillcolor</p:attrName>
                                        </p:attrNameLst>
                                      </p:cBhvr>
                                      <p:to>
                                        <p:clrVal>
                                          <a:srgbClr val="990000"/>
                                        </p:clrVal>
                                      </p:to>
                                    </p:set>
                                    <p:set>
                                      <p:cBhvr>
                                        <p:cTn id="15" dur="250" autoRev="1" fill="hold"/>
                                        <p:tgtEl>
                                          <p:spTgt spid="8"/>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4)">
                                      <p:cBhvr>
                                        <p:cTn id="3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1"/>
          <p:cNvSpPr txBox="1">
            <a:spLocks noChangeArrowheads="1"/>
          </p:cNvSpPr>
          <p:nvPr/>
        </p:nvSpPr>
        <p:spPr bwMode="auto">
          <a:xfrm>
            <a:off x="762000" y="685800"/>
            <a:ext cx="7472362" cy="523220"/>
          </a:xfrm>
          <a:prstGeom prst="rect">
            <a:avLst/>
          </a:prstGeom>
          <a:noFill/>
          <a:ln w="9525">
            <a:noFill/>
            <a:miter lim="800000"/>
            <a:headEnd/>
            <a:tailEnd/>
          </a:ln>
        </p:spPr>
        <p:txBody>
          <a:bodyPr wrap="square">
            <a:spAutoFit/>
          </a:bodyPr>
          <a:lstStyle/>
          <a:p>
            <a:pPr algn="ctr"/>
            <a:r>
              <a:rPr lang="ro-RO" sz="2800" dirty="0" smtClean="0">
                <a:solidFill>
                  <a:srgbClr val="C00000"/>
                </a:solidFill>
                <a:latin typeface="Times New Roman" pitchFamily="18" charset="0"/>
                <a:cs typeface="Times New Roman" pitchFamily="18" charset="0"/>
              </a:rPr>
              <a:t>RUDOLPH </a:t>
            </a:r>
            <a:r>
              <a:rPr lang="ro-RO" sz="2800" dirty="0">
                <a:solidFill>
                  <a:srgbClr val="C00000"/>
                </a:solidFill>
                <a:latin typeface="Times New Roman" pitchFamily="18" charset="0"/>
                <a:cs typeface="Times New Roman" pitchFamily="18" charset="0"/>
              </a:rPr>
              <a:t>CARNAP’S </a:t>
            </a:r>
            <a:r>
              <a:rPr lang="ro-RO" sz="2800" dirty="0" smtClean="0">
                <a:solidFill>
                  <a:srgbClr val="C00000"/>
                </a:solidFill>
                <a:latin typeface="Times New Roman" pitchFamily="18" charset="0"/>
                <a:cs typeface="Times New Roman" pitchFamily="18" charset="0"/>
              </a:rPr>
              <a:t>PARADOX</a:t>
            </a:r>
            <a:r>
              <a:rPr lang="en-US" sz="2800" dirty="0" smtClean="0">
                <a:solidFill>
                  <a:srgbClr val="C00000"/>
                </a:solidFill>
                <a:latin typeface="Times New Roman" pitchFamily="18" charset="0"/>
                <a:cs typeface="Times New Roman" pitchFamily="18" charset="0"/>
              </a:rPr>
              <a:t> - movie 2</a:t>
            </a:r>
            <a:endParaRPr lang="en-US" sz="2800" dirty="0">
              <a:solidFill>
                <a:srgbClr val="C00000"/>
              </a:solidFill>
              <a:latin typeface="Times New Roman" pitchFamily="18" charset="0"/>
              <a:cs typeface="Times New Roman" pitchFamily="18" charset="0"/>
            </a:endParaRPr>
          </a:p>
        </p:txBody>
      </p:sp>
      <p:pic>
        <p:nvPicPr>
          <p:cNvPr id="9" name="Picture 8" descr="oki.jpg"/>
          <p:cNvPicPr>
            <a:picLocks noChangeAspect="1"/>
          </p:cNvPicPr>
          <p:nvPr/>
        </p:nvPicPr>
        <p:blipFill>
          <a:blip r:embed="rId3"/>
          <a:stretch>
            <a:fillRect/>
          </a:stretch>
        </p:blipFill>
        <p:spPr>
          <a:xfrm>
            <a:off x="810000" y="1219200"/>
            <a:ext cx="7524000" cy="5120632"/>
          </a:xfrm>
          <a:prstGeom prst="rect">
            <a:avLst/>
          </a:prstGeom>
        </p:spPr>
      </p:pic>
      <p:sp>
        <p:nvSpPr>
          <p:cNvPr id="10" name="TextBox 3"/>
          <p:cNvSpPr txBox="1">
            <a:spLocks noChangeArrowheads="1"/>
          </p:cNvSpPr>
          <p:nvPr/>
        </p:nvSpPr>
        <p:spPr bwMode="auto">
          <a:xfrm>
            <a:off x="285750" y="6229350"/>
            <a:ext cx="8501063" cy="400050"/>
          </a:xfrm>
          <a:prstGeom prst="rect">
            <a:avLst/>
          </a:prstGeom>
          <a:noFill/>
          <a:ln w="9525">
            <a:noFill/>
            <a:miter lim="800000"/>
            <a:headEnd/>
            <a:tailEnd/>
          </a:ln>
        </p:spPr>
        <p:txBody>
          <a:bodyPr>
            <a:spAutoFit/>
          </a:bodyPr>
          <a:lstStyle/>
          <a:p>
            <a:pPr algn="ctr"/>
            <a:r>
              <a:rPr lang="ro-RO" sz="2000" b="1" dirty="0">
                <a:solidFill>
                  <a:srgbClr val="002060"/>
                </a:solidFill>
                <a:latin typeface="Times New Roman" pitchFamily="18" charset="0"/>
                <a:cs typeface="Times New Roman" pitchFamily="18" charset="0"/>
              </a:rPr>
              <a:t>Fig</a:t>
            </a:r>
            <a:r>
              <a:rPr lang="en-US" sz="2000" b="1" dirty="0">
                <a:solidFill>
                  <a:srgbClr val="002060"/>
                </a:solidFill>
                <a:latin typeface="Times New Roman" pitchFamily="18" charset="0"/>
                <a:cs typeface="Times New Roman" pitchFamily="18" charset="0"/>
              </a:rPr>
              <a:t>.</a:t>
            </a:r>
            <a:r>
              <a:rPr lang="ro-RO" sz="2000" b="1" dirty="0">
                <a:solidFill>
                  <a:srgbClr val="002060"/>
                </a:solidFill>
                <a:latin typeface="Times New Roman" pitchFamily="18" charset="0"/>
                <a:cs typeface="Times New Roman" pitchFamily="18" charset="0"/>
              </a:rPr>
              <a:t> n</a:t>
            </a:r>
            <a:r>
              <a:rPr lang="en-US" sz="2000" b="1" dirty="0">
                <a:solidFill>
                  <a:srgbClr val="002060"/>
                </a:solidFill>
                <a:latin typeface="Times New Roman" pitchFamily="18" charset="0"/>
                <a:cs typeface="Times New Roman" pitchFamily="18" charset="0"/>
              </a:rPr>
              <a:t>o.</a:t>
            </a:r>
            <a:r>
              <a:rPr lang="ro-RO" sz="2000" b="1" dirty="0">
                <a:solidFill>
                  <a:srgbClr val="002060"/>
                </a:solidFill>
                <a:latin typeface="Times New Roman" pitchFamily="18" charset="0"/>
                <a:cs typeface="Times New Roman" pitchFamily="18" charset="0"/>
              </a:rPr>
              <a:t> 1 – </a:t>
            </a:r>
            <a:r>
              <a:rPr lang="en-US" sz="2000" b="1" dirty="0">
                <a:solidFill>
                  <a:srgbClr val="002060"/>
                </a:solidFill>
                <a:latin typeface="Times New Roman" pitchFamily="18" charset="0"/>
                <a:cs typeface="Times New Roman" pitchFamily="18" charset="0"/>
              </a:rPr>
              <a:t>The representation of visibilities and types of reality</a:t>
            </a:r>
          </a:p>
        </p:txBody>
      </p:sp>
      <p:sp>
        <p:nvSpPr>
          <p:cNvPr id="6" name="TextBox 5"/>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
        <p:nvSpPr>
          <p:cNvPr id="11" name="TextBox 10"/>
          <p:cNvSpPr txBox="1"/>
          <p:nvPr/>
        </p:nvSpPr>
        <p:spPr>
          <a:xfrm>
            <a:off x="0" y="0"/>
            <a:ext cx="9144000" cy="830997"/>
          </a:xfrm>
          <a:prstGeom prst="rect">
            <a:avLst/>
          </a:prstGeom>
          <a:noFill/>
        </p:spPr>
        <p:txBody>
          <a:bodyPr wrap="square" rtlCol="0">
            <a:spAutoFit/>
          </a:bodyPr>
          <a:lstStyle/>
          <a:p>
            <a:pPr algn="ctr"/>
            <a:r>
              <a:rPr lang="ro-RO" sz="2400" dirty="0" smtClean="0">
                <a:solidFill>
                  <a:srgbClr val="002060"/>
                </a:solidFill>
              </a:rPr>
              <a:t> 2. </a:t>
            </a:r>
            <a:r>
              <a:rPr lang="it-IT" sz="2400" dirty="0" smtClean="0">
                <a:solidFill>
                  <a:srgbClr val="002060"/>
                </a:solidFill>
              </a:rPr>
              <a:t>FROM ONE PERCEPTION TO MULTIPLE PERCEPTIONS. </a:t>
            </a:r>
          </a:p>
          <a:p>
            <a:pPr algn="ctr"/>
            <a:r>
              <a:rPr lang="it-IT" sz="2400" dirty="0" smtClean="0">
                <a:solidFill>
                  <a:srgbClr val="002060"/>
                </a:solidFill>
              </a:rPr>
              <a:t>MIND WHO IS ABLE TO INTEGRATE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heel(4)">
                                      <p:cBhvr>
                                        <p:cTn id="14" dur="2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ppt_x"/>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2"/>
          <p:cNvSpPr txBox="1">
            <a:spLocks noChangeArrowheads="1"/>
          </p:cNvSpPr>
          <p:nvPr/>
        </p:nvSpPr>
        <p:spPr bwMode="auto">
          <a:xfrm>
            <a:off x="1214438" y="152400"/>
            <a:ext cx="6715125" cy="954087"/>
          </a:xfrm>
          <a:prstGeom prst="rect">
            <a:avLst/>
          </a:prstGeom>
          <a:noFill/>
          <a:ln w="9525">
            <a:noFill/>
            <a:miter lim="800000"/>
            <a:headEnd/>
            <a:tailEnd/>
          </a:ln>
        </p:spPr>
        <p:txBody>
          <a:bodyPr>
            <a:spAutoFit/>
          </a:bodyPr>
          <a:lstStyle/>
          <a:p>
            <a:pPr algn="ctr"/>
            <a:r>
              <a:rPr lang="ro-RO" sz="2800" dirty="0" smtClean="0">
                <a:solidFill>
                  <a:srgbClr val="C00000"/>
                </a:solidFill>
                <a:latin typeface="Times New Roman" pitchFamily="18" charset="0"/>
                <a:cs typeface="Times New Roman" pitchFamily="18" charset="0"/>
              </a:rPr>
              <a:t>RUDOLPH </a:t>
            </a:r>
            <a:r>
              <a:rPr lang="ro-RO" sz="2800" dirty="0">
                <a:solidFill>
                  <a:srgbClr val="C00000"/>
                </a:solidFill>
                <a:latin typeface="Times New Roman" pitchFamily="18" charset="0"/>
                <a:cs typeface="Times New Roman" pitchFamily="18" charset="0"/>
              </a:rPr>
              <a:t>CARNAP’S PARADOX</a:t>
            </a:r>
            <a:endParaRPr lang="en-US" sz="2800" dirty="0">
              <a:solidFill>
                <a:srgbClr val="C00000"/>
              </a:solidFill>
              <a:latin typeface="Times New Roman" pitchFamily="18" charset="0"/>
              <a:cs typeface="Times New Roman" pitchFamily="18" charset="0"/>
            </a:endParaRPr>
          </a:p>
          <a:p>
            <a:pPr algn="ctr"/>
            <a:endParaRPr lang="en-US" sz="2800" dirty="0">
              <a:solidFill>
                <a:srgbClr val="C00000"/>
              </a:solidFill>
              <a:latin typeface="Times New Roman" pitchFamily="18" charset="0"/>
              <a:cs typeface="Times New Roman" pitchFamily="18" charset="0"/>
            </a:endParaRPr>
          </a:p>
        </p:txBody>
      </p:sp>
      <p:sp>
        <p:nvSpPr>
          <p:cNvPr id="7" name="TextBox 8"/>
          <p:cNvSpPr txBox="1">
            <a:spLocks noChangeArrowheads="1"/>
          </p:cNvSpPr>
          <p:nvPr/>
        </p:nvSpPr>
        <p:spPr bwMode="auto">
          <a:xfrm>
            <a:off x="2714625" y="762000"/>
            <a:ext cx="4286250" cy="461963"/>
          </a:xfrm>
          <a:prstGeom prst="rect">
            <a:avLst/>
          </a:prstGeom>
          <a:noFill/>
          <a:ln w="9525">
            <a:noFill/>
            <a:miter lim="800000"/>
            <a:headEnd/>
            <a:tailEnd/>
          </a:ln>
        </p:spPr>
        <p:txBody>
          <a:bodyPr>
            <a:spAutoFit/>
          </a:bodyPr>
          <a:lstStyle/>
          <a:p>
            <a:pPr algn="ctr"/>
            <a:r>
              <a:rPr lang="en-US" sz="2400" dirty="0">
                <a:solidFill>
                  <a:srgbClr val="002060"/>
                </a:solidFill>
                <a:latin typeface="Times New Roman" pitchFamily="18" charset="0"/>
                <a:cs typeface="Times New Roman" pitchFamily="18" charset="0"/>
              </a:rPr>
              <a:t>LIMITS OF KNOWLEDGE</a:t>
            </a:r>
            <a:r>
              <a:rPr lang="ro-RO" sz="2400" dirty="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sp>
        <p:nvSpPr>
          <p:cNvPr id="11" name="TextBox 5"/>
          <p:cNvSpPr txBox="1">
            <a:spLocks noChangeArrowheads="1"/>
          </p:cNvSpPr>
          <p:nvPr/>
        </p:nvSpPr>
        <p:spPr bwMode="auto">
          <a:xfrm>
            <a:off x="285750" y="1371600"/>
            <a:ext cx="8858250" cy="1200329"/>
          </a:xfrm>
          <a:prstGeom prst="rect">
            <a:avLst/>
          </a:prstGeom>
          <a:noFill/>
          <a:ln w="9525">
            <a:noFill/>
            <a:miter lim="800000"/>
            <a:headEnd/>
            <a:tailEnd/>
          </a:ln>
        </p:spPr>
        <p:txBody>
          <a:bodyPr>
            <a:spAutoFit/>
          </a:bodyPr>
          <a:lstStyle/>
          <a:p>
            <a:pPr algn="just">
              <a:buFont typeface="Wingdings" pitchFamily="2" charset="2"/>
              <a:buChar char="Ø"/>
            </a:pPr>
            <a:r>
              <a:rPr lang="ro-RO" sz="2400" dirty="0">
                <a:solidFill>
                  <a:srgbClr val="002060"/>
                </a:solidFill>
              </a:rPr>
              <a:t> the mind </a:t>
            </a:r>
            <a:r>
              <a:rPr lang="ro-RO" sz="2400" dirty="0" smtClean="0">
                <a:solidFill>
                  <a:srgbClr val="002060"/>
                </a:solidFill>
              </a:rPr>
              <a:t>is </a:t>
            </a:r>
            <a:r>
              <a:rPr lang="ro-RO" sz="2400" dirty="0">
                <a:solidFill>
                  <a:srgbClr val="002060"/>
                </a:solidFill>
              </a:rPr>
              <a:t>preferentially analytical according to the mental representations, only as a result of a way of thinking which is linear, uniform and unitary in the studied sciences</a:t>
            </a:r>
            <a:endParaRPr lang="en-US" sz="2400" dirty="0">
              <a:solidFill>
                <a:srgbClr val="002060"/>
              </a:solidFill>
            </a:endParaRPr>
          </a:p>
        </p:txBody>
      </p:sp>
      <p:sp>
        <p:nvSpPr>
          <p:cNvPr id="12" name="TextBox 13"/>
          <p:cNvSpPr txBox="1">
            <a:spLocks noChangeArrowheads="1"/>
          </p:cNvSpPr>
          <p:nvPr/>
        </p:nvSpPr>
        <p:spPr bwMode="auto">
          <a:xfrm>
            <a:off x="285750" y="2667000"/>
            <a:ext cx="8858250" cy="1200329"/>
          </a:xfrm>
          <a:prstGeom prst="rect">
            <a:avLst/>
          </a:prstGeom>
          <a:noFill/>
          <a:ln w="9525">
            <a:noFill/>
            <a:miter lim="800000"/>
            <a:headEnd/>
            <a:tailEnd/>
          </a:ln>
        </p:spPr>
        <p:txBody>
          <a:bodyPr>
            <a:spAutoFit/>
          </a:bodyPr>
          <a:lstStyle/>
          <a:p>
            <a:pPr>
              <a:buFont typeface="Wingdings" pitchFamily="2" charset="2"/>
              <a:buChar char="Ø"/>
            </a:pPr>
            <a:r>
              <a:rPr lang="ro-RO" sz="2400" dirty="0">
                <a:solidFill>
                  <a:srgbClr val="002060"/>
                </a:solidFill>
              </a:rPr>
              <a:t> the mind separates, then compares, and finally it analyzes in a way specific to each specialization and profession</a:t>
            </a:r>
            <a:endParaRPr lang="en-US" sz="2400" dirty="0">
              <a:solidFill>
                <a:srgbClr val="002060"/>
              </a:solidFill>
            </a:endParaRPr>
          </a:p>
          <a:p>
            <a:endParaRPr lang="en-US" sz="2400" dirty="0">
              <a:solidFill>
                <a:srgbClr val="002060"/>
              </a:solidFill>
            </a:endParaRPr>
          </a:p>
        </p:txBody>
      </p:sp>
      <p:sp>
        <p:nvSpPr>
          <p:cNvPr id="13" name="TextBox 6"/>
          <p:cNvSpPr txBox="1">
            <a:spLocks noChangeArrowheads="1"/>
          </p:cNvSpPr>
          <p:nvPr/>
        </p:nvSpPr>
        <p:spPr bwMode="auto">
          <a:xfrm>
            <a:off x="285750" y="3505200"/>
            <a:ext cx="8858250" cy="1938992"/>
          </a:xfrm>
          <a:prstGeom prst="rect">
            <a:avLst/>
          </a:prstGeom>
          <a:noFill/>
          <a:ln w="9525">
            <a:noFill/>
            <a:miter lim="800000"/>
            <a:headEnd/>
            <a:tailEnd/>
          </a:ln>
        </p:spPr>
        <p:txBody>
          <a:bodyPr>
            <a:spAutoFit/>
          </a:bodyPr>
          <a:lstStyle/>
          <a:p>
            <a:pPr>
              <a:buFont typeface="Wingdings" pitchFamily="2" charset="2"/>
              <a:buChar char="Ø"/>
            </a:pPr>
            <a:r>
              <a:rPr lang="ro-RO" sz="2400" dirty="0">
                <a:solidFill>
                  <a:srgbClr val="002060"/>
                </a:solidFill>
              </a:rPr>
              <a:t> </a:t>
            </a:r>
            <a:r>
              <a:rPr lang="ro-RO" sz="2400" b="1" dirty="0">
                <a:solidFill>
                  <a:srgbClr val="002060"/>
                </a:solidFill>
              </a:rPr>
              <a:t>they are what they think</a:t>
            </a:r>
            <a:r>
              <a:rPr lang="ro-RO" sz="2400" dirty="0">
                <a:solidFill>
                  <a:srgbClr val="002060"/>
                </a:solidFill>
              </a:rPr>
              <a:t> and they analyze a reality only according to </a:t>
            </a:r>
            <a:r>
              <a:rPr lang="ro-RO" sz="2400" b="1" dirty="0">
                <a:solidFill>
                  <a:srgbClr val="002060"/>
                </a:solidFill>
              </a:rPr>
              <a:t>the particular way of thinking</a:t>
            </a:r>
            <a:r>
              <a:rPr lang="ro-RO" sz="2400" dirty="0">
                <a:solidFill>
                  <a:srgbClr val="002060"/>
                </a:solidFill>
              </a:rPr>
              <a:t>, only according to a mental </a:t>
            </a:r>
            <a:r>
              <a:rPr lang="ro-RO" sz="2400" i="1" dirty="0">
                <a:solidFill>
                  <a:srgbClr val="002060"/>
                </a:solidFill>
              </a:rPr>
              <a:t>soft</a:t>
            </a:r>
            <a:r>
              <a:rPr lang="ro-RO" sz="2400" dirty="0">
                <a:solidFill>
                  <a:srgbClr val="002060"/>
                </a:solidFill>
              </a:rPr>
              <a:t> accumulated either from previous experience, either from the knowledge gained formally or informally in schools, universities etc. </a:t>
            </a:r>
            <a:endParaRPr lang="en-US" sz="2400" dirty="0">
              <a:solidFill>
                <a:srgbClr val="002060"/>
              </a:solidFill>
            </a:endParaRPr>
          </a:p>
          <a:p>
            <a:pPr>
              <a:buFont typeface="Wingdings" pitchFamily="2" charset="2"/>
              <a:buChar char="Ø"/>
            </a:pPr>
            <a:endParaRPr lang="en-US" sz="2400" dirty="0">
              <a:solidFill>
                <a:srgbClr val="002060"/>
              </a:solidFill>
            </a:endParaRPr>
          </a:p>
        </p:txBody>
      </p:sp>
      <p:sp>
        <p:nvSpPr>
          <p:cNvPr id="14" name="TextBox 7"/>
          <p:cNvSpPr txBox="1">
            <a:spLocks noChangeArrowheads="1"/>
          </p:cNvSpPr>
          <p:nvPr/>
        </p:nvSpPr>
        <p:spPr bwMode="auto">
          <a:xfrm>
            <a:off x="285750" y="5105400"/>
            <a:ext cx="8858250" cy="830997"/>
          </a:xfrm>
          <a:prstGeom prst="rect">
            <a:avLst/>
          </a:prstGeom>
          <a:noFill/>
          <a:ln w="9525">
            <a:noFill/>
            <a:miter lim="800000"/>
            <a:headEnd/>
            <a:tailEnd/>
          </a:ln>
        </p:spPr>
        <p:txBody>
          <a:bodyPr>
            <a:spAutoFit/>
          </a:bodyPr>
          <a:lstStyle/>
          <a:p>
            <a:pPr>
              <a:buFont typeface="Wingdings" pitchFamily="2" charset="2"/>
              <a:buChar char="Ø"/>
            </a:pPr>
            <a:r>
              <a:rPr lang="ro-RO" sz="2400" dirty="0">
                <a:solidFill>
                  <a:srgbClr val="002060"/>
                </a:solidFill>
              </a:rPr>
              <a:t> they operate with what is now defined as </a:t>
            </a:r>
            <a:r>
              <a:rPr lang="ro-RO" sz="2400" i="1" dirty="0">
                <a:solidFill>
                  <a:srgbClr val="002060"/>
                </a:solidFill>
              </a:rPr>
              <a:t>partial truths </a:t>
            </a:r>
            <a:r>
              <a:rPr lang="ro-RO" sz="2400" dirty="0">
                <a:solidFill>
                  <a:srgbClr val="002060"/>
                </a:solidFill>
              </a:rPr>
              <a:t>of medical truth, legal truth, journalistic </a:t>
            </a:r>
            <a:r>
              <a:rPr lang="ro-RO" sz="2400" dirty="0" smtClean="0">
                <a:solidFill>
                  <a:srgbClr val="002060"/>
                </a:solidFill>
              </a:rPr>
              <a:t>truth</a:t>
            </a:r>
            <a:r>
              <a:rPr lang="en-US" sz="2400" dirty="0" smtClean="0">
                <a:solidFill>
                  <a:srgbClr val="002060"/>
                </a:solidFill>
              </a:rPr>
              <a:t>, economical truth</a:t>
            </a:r>
            <a:r>
              <a:rPr lang="ro-RO" sz="2400" dirty="0" smtClean="0">
                <a:solidFill>
                  <a:srgbClr val="002060"/>
                </a:solidFill>
              </a:rPr>
              <a:t>  </a:t>
            </a:r>
            <a:r>
              <a:rPr lang="ro-RO" sz="2400" dirty="0">
                <a:solidFill>
                  <a:srgbClr val="002060"/>
                </a:solidFill>
              </a:rPr>
              <a:t>etc. </a:t>
            </a:r>
            <a:endParaRPr lang="en-US" sz="2400" dirty="0">
              <a:solidFill>
                <a:srgbClr val="002060"/>
              </a:solidFill>
            </a:endParaRPr>
          </a:p>
        </p:txBody>
      </p:sp>
      <p:sp>
        <p:nvSpPr>
          <p:cNvPr id="16" name="TextBox 10"/>
          <p:cNvSpPr txBox="1">
            <a:spLocks noChangeArrowheads="1"/>
          </p:cNvSpPr>
          <p:nvPr/>
        </p:nvSpPr>
        <p:spPr bwMode="auto">
          <a:xfrm>
            <a:off x="285750" y="6130925"/>
            <a:ext cx="8858250" cy="461665"/>
          </a:xfrm>
          <a:prstGeom prst="rect">
            <a:avLst/>
          </a:prstGeom>
          <a:noFill/>
          <a:ln w="9525">
            <a:noFill/>
            <a:miter lim="800000"/>
            <a:headEnd/>
            <a:tailEnd/>
          </a:ln>
        </p:spPr>
        <p:txBody>
          <a:bodyPr>
            <a:spAutoFit/>
          </a:bodyPr>
          <a:lstStyle/>
          <a:p>
            <a:pPr>
              <a:buFont typeface="Wingdings" pitchFamily="2" charset="2"/>
              <a:buChar char="Ø"/>
            </a:pPr>
            <a:r>
              <a:rPr lang="ro-RO" sz="2400" dirty="0">
                <a:solidFill>
                  <a:srgbClr val="002060"/>
                </a:solidFill>
              </a:rPr>
              <a:t> </a:t>
            </a:r>
            <a:r>
              <a:rPr lang="en-US" sz="2400" dirty="0">
                <a:solidFill>
                  <a:srgbClr val="002060"/>
                </a:solidFill>
              </a:rPr>
              <a:t>t</a:t>
            </a:r>
            <a:r>
              <a:rPr lang="ro-RO" sz="2400" dirty="0">
                <a:solidFill>
                  <a:srgbClr val="002060"/>
                </a:solidFill>
              </a:rPr>
              <a:t>hey are all right, but, at the same time, they are all wrong</a:t>
            </a:r>
            <a:endParaRPr lang="en-US" sz="2400" dirty="0">
              <a:solidFill>
                <a:srgbClr val="002060"/>
              </a:solidFill>
            </a:endParaRPr>
          </a:p>
        </p:txBody>
      </p:sp>
      <p:sp>
        <p:nvSpPr>
          <p:cNvPr id="10" name="TextBox 9"/>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000" fill="hold"/>
                                        <p:tgtEl>
                                          <p:spTgt spid="11"/>
                                        </p:tgtEl>
                                        <p:attrNameLst>
                                          <p:attrName>ppt_x</p:attrName>
                                        </p:attrNameLst>
                                      </p:cBhvr>
                                      <p:tavLst>
                                        <p:tav tm="0">
                                          <p:val>
                                            <p:strVal val="0-#ppt_w/2"/>
                                          </p:val>
                                        </p:tav>
                                        <p:tav tm="100000">
                                          <p:val>
                                            <p:strVal val="#ppt_x"/>
                                          </p:val>
                                        </p:tav>
                                      </p:tavLst>
                                    </p:anim>
                                    <p:anim calcmode="lin" valueType="num">
                                      <p:cBhvr additive="base">
                                        <p:cTn id="15"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0-#ppt_w/2"/>
                                          </p:val>
                                        </p:tav>
                                        <p:tav tm="100000">
                                          <p:val>
                                            <p:strVal val="#ppt_x"/>
                                          </p:val>
                                        </p:tav>
                                      </p:tavLst>
                                    </p:anim>
                                    <p:anim calcmode="lin" valueType="num">
                                      <p:cBhvr additive="base">
                                        <p:cTn id="21"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1000" fill="hold"/>
                                        <p:tgtEl>
                                          <p:spTgt spid="14"/>
                                        </p:tgtEl>
                                        <p:attrNameLst>
                                          <p:attrName>ppt_x</p:attrName>
                                        </p:attrNameLst>
                                      </p:cBhvr>
                                      <p:tavLst>
                                        <p:tav tm="0">
                                          <p:val>
                                            <p:strVal val="0-#ppt_w/2"/>
                                          </p:val>
                                        </p:tav>
                                        <p:tav tm="100000">
                                          <p:val>
                                            <p:strVal val="#ppt_x"/>
                                          </p:val>
                                        </p:tav>
                                      </p:tavLst>
                                    </p:anim>
                                    <p:anim calcmode="lin" valueType="num">
                                      <p:cBhvr additive="base">
                                        <p:cTn id="33"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1000" fill="hold"/>
                                        <p:tgtEl>
                                          <p:spTgt spid="16"/>
                                        </p:tgtEl>
                                        <p:attrNameLst>
                                          <p:attrName>ppt_x</p:attrName>
                                        </p:attrNameLst>
                                      </p:cBhvr>
                                      <p:tavLst>
                                        <p:tav tm="0">
                                          <p:val>
                                            <p:strVal val="0-#ppt_w/2"/>
                                          </p:val>
                                        </p:tav>
                                        <p:tav tm="100000">
                                          <p:val>
                                            <p:strVal val="#ppt_x"/>
                                          </p:val>
                                        </p:tav>
                                      </p:tavLst>
                                    </p:anim>
                                    <p:anim calcmode="lin" valueType="num">
                                      <p:cBhvr additive="base">
                                        <p:cTn id="39"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2"/>
          <p:cNvSpPr txBox="1">
            <a:spLocks noChangeArrowheads="1"/>
          </p:cNvSpPr>
          <p:nvPr/>
        </p:nvSpPr>
        <p:spPr bwMode="auto">
          <a:xfrm>
            <a:off x="1214438" y="152400"/>
            <a:ext cx="6715125" cy="954087"/>
          </a:xfrm>
          <a:prstGeom prst="rect">
            <a:avLst/>
          </a:prstGeom>
          <a:noFill/>
          <a:ln w="9525">
            <a:noFill/>
            <a:miter lim="800000"/>
            <a:headEnd/>
            <a:tailEnd/>
          </a:ln>
        </p:spPr>
        <p:txBody>
          <a:bodyPr>
            <a:spAutoFit/>
          </a:bodyPr>
          <a:lstStyle/>
          <a:p>
            <a:pPr algn="ctr"/>
            <a:r>
              <a:rPr lang="ro-RO" sz="2800" dirty="0" smtClean="0">
                <a:solidFill>
                  <a:srgbClr val="C00000"/>
                </a:solidFill>
                <a:latin typeface="Times New Roman" pitchFamily="18" charset="0"/>
                <a:cs typeface="Times New Roman" pitchFamily="18" charset="0"/>
              </a:rPr>
              <a:t>RUDOLPH </a:t>
            </a:r>
            <a:r>
              <a:rPr lang="ro-RO" sz="2800" dirty="0">
                <a:solidFill>
                  <a:srgbClr val="C00000"/>
                </a:solidFill>
                <a:latin typeface="Times New Roman" pitchFamily="18" charset="0"/>
                <a:cs typeface="Times New Roman" pitchFamily="18" charset="0"/>
              </a:rPr>
              <a:t>CARNAP’S PARADOX</a:t>
            </a:r>
            <a:endParaRPr lang="en-US" sz="2800" dirty="0">
              <a:solidFill>
                <a:srgbClr val="C00000"/>
              </a:solidFill>
              <a:latin typeface="Times New Roman" pitchFamily="18" charset="0"/>
              <a:cs typeface="Times New Roman" pitchFamily="18" charset="0"/>
            </a:endParaRPr>
          </a:p>
          <a:p>
            <a:pPr algn="ctr"/>
            <a:endParaRPr lang="en-US" sz="2800" dirty="0">
              <a:solidFill>
                <a:srgbClr val="C00000"/>
              </a:solidFill>
              <a:latin typeface="Times New Roman" pitchFamily="18" charset="0"/>
              <a:cs typeface="Times New Roman" pitchFamily="18" charset="0"/>
            </a:endParaRPr>
          </a:p>
        </p:txBody>
      </p:sp>
      <p:sp>
        <p:nvSpPr>
          <p:cNvPr id="10" name="TextBox 3"/>
          <p:cNvSpPr txBox="1">
            <a:spLocks noChangeArrowheads="1"/>
          </p:cNvSpPr>
          <p:nvPr/>
        </p:nvSpPr>
        <p:spPr bwMode="auto">
          <a:xfrm>
            <a:off x="2643188" y="1143000"/>
            <a:ext cx="3857625" cy="461963"/>
          </a:xfrm>
          <a:prstGeom prst="rect">
            <a:avLst/>
          </a:prstGeom>
          <a:noFill/>
          <a:ln w="9525">
            <a:noFill/>
            <a:miter lim="800000"/>
            <a:headEnd/>
            <a:tailEnd/>
          </a:ln>
        </p:spPr>
        <p:txBody>
          <a:bodyPr>
            <a:spAutoFit/>
          </a:bodyPr>
          <a:lstStyle/>
          <a:p>
            <a:pPr algn="ctr"/>
            <a:r>
              <a:rPr lang="en-US" sz="2400" dirty="0">
                <a:solidFill>
                  <a:srgbClr val="002060"/>
                </a:solidFill>
                <a:latin typeface="Times New Roman" pitchFamily="18" charset="0"/>
                <a:cs typeface="Times New Roman" pitchFamily="18" charset="0"/>
              </a:rPr>
              <a:t>THE </a:t>
            </a:r>
            <a:r>
              <a:rPr lang="en-US" sz="2400" dirty="0" smtClean="0">
                <a:solidFill>
                  <a:srgbClr val="002060"/>
                </a:solidFill>
                <a:latin typeface="Times New Roman" pitchFamily="18" charset="0"/>
                <a:cs typeface="Times New Roman" pitchFamily="18" charset="0"/>
              </a:rPr>
              <a:t>SOLUTION is </a:t>
            </a:r>
            <a:r>
              <a:rPr lang="en-US" sz="2400" b="1" dirty="0" smtClean="0">
                <a:solidFill>
                  <a:srgbClr val="002060"/>
                </a:solidFill>
                <a:latin typeface="Times New Roman" pitchFamily="18" charset="0"/>
                <a:cs typeface="Times New Roman" pitchFamily="18" charset="0"/>
              </a:rPr>
              <a:t>IHSC</a:t>
            </a:r>
            <a:r>
              <a:rPr lang="en-US" sz="2400" dirty="0" smtClean="0">
                <a:solidFill>
                  <a:srgbClr val="002060"/>
                </a:solidFill>
                <a:latin typeface="Times New Roman" pitchFamily="18" charset="0"/>
                <a:cs typeface="Times New Roman" pitchFamily="18" charset="0"/>
              </a:rPr>
              <a:t>:</a:t>
            </a:r>
            <a:endParaRPr lang="en-US" sz="2400" dirty="0">
              <a:solidFill>
                <a:srgbClr val="002060"/>
              </a:solidFill>
              <a:latin typeface="Times New Roman" pitchFamily="18" charset="0"/>
              <a:cs typeface="Times New Roman" pitchFamily="18" charset="0"/>
            </a:endParaRPr>
          </a:p>
        </p:txBody>
      </p:sp>
      <p:sp>
        <p:nvSpPr>
          <p:cNvPr id="15" name="TextBox 4"/>
          <p:cNvSpPr txBox="1">
            <a:spLocks noChangeArrowheads="1"/>
          </p:cNvSpPr>
          <p:nvPr/>
        </p:nvSpPr>
        <p:spPr bwMode="auto">
          <a:xfrm>
            <a:off x="857250" y="2174875"/>
            <a:ext cx="7429500" cy="3108543"/>
          </a:xfrm>
          <a:prstGeom prst="rect">
            <a:avLst/>
          </a:prstGeom>
          <a:noFill/>
          <a:ln w="9525">
            <a:noFill/>
            <a:miter lim="800000"/>
            <a:headEnd/>
            <a:tailEnd/>
          </a:ln>
        </p:spPr>
        <p:txBody>
          <a:bodyPr>
            <a:spAutoFit/>
          </a:bodyPr>
          <a:lstStyle/>
          <a:p>
            <a:pPr algn="just"/>
            <a:r>
              <a:rPr lang="en-US" sz="2800" dirty="0">
                <a:solidFill>
                  <a:srgbClr val="002060"/>
                </a:solidFill>
              </a:rPr>
              <a:t>T</a:t>
            </a:r>
            <a:r>
              <a:rPr lang="ro-RO" sz="2800" dirty="0">
                <a:solidFill>
                  <a:srgbClr val="002060"/>
                </a:solidFill>
              </a:rPr>
              <a:t>he human mind must </a:t>
            </a:r>
            <a:r>
              <a:rPr lang="en-US" sz="2800" b="1" dirty="0" smtClean="0">
                <a:solidFill>
                  <a:srgbClr val="002060"/>
                </a:solidFill>
              </a:rPr>
              <a:t>I</a:t>
            </a:r>
            <a:r>
              <a:rPr lang="ro-RO" sz="2800" b="1" dirty="0" smtClean="0">
                <a:solidFill>
                  <a:srgbClr val="002060"/>
                </a:solidFill>
              </a:rPr>
              <a:t>ntegrate</a:t>
            </a:r>
            <a:r>
              <a:rPr lang="ro-RO" sz="2800" dirty="0" smtClean="0">
                <a:solidFill>
                  <a:srgbClr val="002060"/>
                </a:solidFill>
              </a:rPr>
              <a:t> </a:t>
            </a:r>
            <a:r>
              <a:rPr lang="ro-RO" sz="2800" dirty="0">
                <a:solidFill>
                  <a:srgbClr val="002060"/>
                </a:solidFill>
              </a:rPr>
              <a:t>the truths (economic, legal, medical etc), more exactly the different perceptions of different persons and its own perception, </a:t>
            </a:r>
            <a:r>
              <a:rPr lang="en-US" sz="2800" b="1" dirty="0" smtClean="0">
                <a:solidFill>
                  <a:srgbClr val="002060"/>
                </a:solidFill>
              </a:rPr>
              <a:t>H</a:t>
            </a:r>
            <a:r>
              <a:rPr lang="ro-RO" sz="2800" b="1" dirty="0" smtClean="0">
                <a:solidFill>
                  <a:srgbClr val="002060"/>
                </a:solidFill>
              </a:rPr>
              <a:t>armonizing </a:t>
            </a:r>
            <a:r>
              <a:rPr lang="ro-RO" sz="2800" dirty="0">
                <a:solidFill>
                  <a:srgbClr val="002060"/>
                </a:solidFill>
              </a:rPr>
              <a:t>them afterwards at an intrapsychic level, but also at the level of the individuals, and in the end to check whether the process has ensured or not the </a:t>
            </a:r>
            <a:r>
              <a:rPr lang="ro-RO" sz="2800" b="1" dirty="0" smtClean="0">
                <a:solidFill>
                  <a:srgbClr val="002060"/>
                </a:solidFill>
              </a:rPr>
              <a:t>Self-Coherence</a:t>
            </a:r>
            <a:r>
              <a:rPr lang="ro-RO" sz="2800" b="1" dirty="0" smtClean="0">
                <a:solidFill>
                  <a:srgbClr val="002060"/>
                </a:solidFill>
                <a:latin typeface="Times New Roman" pitchFamily="18" charset="0"/>
                <a:cs typeface="Times New Roman" pitchFamily="18" charset="0"/>
              </a:rPr>
              <a:t>!</a:t>
            </a:r>
            <a:endParaRPr lang="en-US" sz="2800" b="1" dirty="0">
              <a:solidFill>
                <a:srgbClr val="002060"/>
              </a:solidFill>
              <a:latin typeface="Times New Roman" pitchFamily="18" charset="0"/>
              <a:cs typeface="Times New Roman" pitchFamily="18" charset="0"/>
            </a:endParaRPr>
          </a:p>
        </p:txBody>
      </p:sp>
      <p:sp>
        <p:nvSpPr>
          <p:cNvPr id="7" name="TextBox 6"/>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grpSp>
        <p:nvGrpSpPr>
          <p:cNvPr id="2" name="Group 59"/>
          <p:cNvGrpSpPr>
            <a:grpSpLocks/>
          </p:cNvGrpSpPr>
          <p:nvPr/>
        </p:nvGrpSpPr>
        <p:grpSpPr bwMode="auto">
          <a:xfrm>
            <a:off x="1676400" y="1065213"/>
            <a:ext cx="5905500" cy="4914900"/>
            <a:chOff x="1056" y="671"/>
            <a:chExt cx="3720" cy="3096"/>
          </a:xfrm>
        </p:grpSpPr>
        <p:sp>
          <p:nvSpPr>
            <p:cNvPr id="13370" name="WordArt 2"/>
            <p:cNvSpPr>
              <a:spLocks noChangeArrowheads="1" noChangeShapeType="1" noTextEdit="1"/>
            </p:cNvSpPr>
            <p:nvPr/>
          </p:nvSpPr>
          <p:spPr bwMode="auto">
            <a:xfrm rot="-5400000">
              <a:off x="279" y="2007"/>
              <a:ext cx="1962" cy="408"/>
            </a:xfrm>
            <a:prstGeom prst="rect">
              <a:avLst/>
            </a:prstGeom>
          </p:spPr>
          <p:txBody>
            <a:bodyPr spcFirstLastPara="1" wrap="none" fromWordArt="1">
              <a:prstTxWarp prst="textArchUp">
                <a:avLst>
                  <a:gd name="adj" fmla="val 10800004"/>
                </a:avLst>
              </a:prstTxWarp>
            </a:bodyPr>
            <a:lstStyle/>
            <a:p>
              <a:pPr algn="ctr"/>
              <a:r>
                <a:rPr lang="en-US" kern="10">
                  <a:ln w="9525">
                    <a:noFill/>
                    <a:round/>
                    <a:headEnd/>
                    <a:tailEnd/>
                  </a:ln>
                  <a:solidFill>
                    <a:srgbClr val="000000">
                      <a:alpha val="50195"/>
                    </a:srgbClr>
                  </a:solidFill>
                  <a:latin typeface="Arial Black"/>
                </a:rPr>
                <a:t>INTERACTIVE</a:t>
              </a:r>
            </a:p>
          </p:txBody>
        </p:sp>
        <p:sp>
          <p:nvSpPr>
            <p:cNvPr id="13371" name="WordArt 3"/>
            <p:cNvSpPr>
              <a:spLocks noChangeArrowheads="1" noChangeShapeType="1" noTextEdit="1"/>
            </p:cNvSpPr>
            <p:nvPr/>
          </p:nvSpPr>
          <p:spPr bwMode="auto">
            <a:xfrm rot="5400000">
              <a:off x="3732" y="1932"/>
              <a:ext cx="1512" cy="576"/>
            </a:xfrm>
            <a:prstGeom prst="rect">
              <a:avLst/>
            </a:prstGeom>
          </p:spPr>
          <p:txBody>
            <a:bodyPr spcFirstLastPara="1" wrap="none" fromWordArt="1">
              <a:prstTxWarp prst="textArchUp">
                <a:avLst>
                  <a:gd name="adj" fmla="val 11580348"/>
                </a:avLst>
              </a:prstTxWarp>
            </a:bodyPr>
            <a:lstStyle/>
            <a:p>
              <a:pPr algn="ctr"/>
              <a:r>
                <a:rPr lang="en-US" kern="10">
                  <a:ln w="9525">
                    <a:noFill/>
                    <a:round/>
                    <a:headEnd/>
                    <a:tailEnd/>
                  </a:ln>
                  <a:solidFill>
                    <a:srgbClr val="000000">
                      <a:alpha val="50195"/>
                    </a:srgbClr>
                  </a:solidFill>
                  <a:latin typeface="Arial Black"/>
                </a:rPr>
                <a:t>STANDS</a:t>
              </a:r>
            </a:p>
          </p:txBody>
        </p:sp>
        <p:sp>
          <p:nvSpPr>
            <p:cNvPr id="13372" name="Oval 6"/>
            <p:cNvSpPr>
              <a:spLocks noChangeArrowheads="1"/>
            </p:cNvSpPr>
            <p:nvPr/>
          </p:nvSpPr>
          <p:spPr bwMode="auto">
            <a:xfrm>
              <a:off x="1392" y="671"/>
              <a:ext cx="3096" cy="3096"/>
            </a:xfrm>
            <a:prstGeom prst="ellipse">
              <a:avLst/>
            </a:prstGeom>
            <a:noFill/>
            <a:ln w="19050">
              <a:solidFill>
                <a:schemeClr val="accent2"/>
              </a:solidFill>
              <a:round/>
              <a:headEnd/>
              <a:tailEnd/>
            </a:ln>
          </p:spPr>
          <p:txBody>
            <a:bodyPr/>
            <a:lstStyle/>
            <a:p>
              <a:endParaRPr lang="en-US"/>
            </a:p>
          </p:txBody>
        </p:sp>
      </p:grpSp>
      <p:grpSp>
        <p:nvGrpSpPr>
          <p:cNvPr id="3" name="Group 7"/>
          <p:cNvGrpSpPr>
            <a:grpSpLocks/>
          </p:cNvGrpSpPr>
          <p:nvPr/>
        </p:nvGrpSpPr>
        <p:grpSpPr bwMode="auto">
          <a:xfrm>
            <a:off x="2838450" y="1644650"/>
            <a:ext cx="3657600" cy="3656013"/>
            <a:chOff x="3331" y="3429"/>
            <a:chExt cx="5760" cy="5760"/>
          </a:xfrm>
        </p:grpSpPr>
        <p:sp>
          <p:nvSpPr>
            <p:cNvPr id="13321" name="WordArt 8"/>
            <p:cNvSpPr>
              <a:spLocks noChangeArrowheads="1" noChangeShapeType="1" noTextEdit="1"/>
            </p:cNvSpPr>
            <p:nvPr/>
          </p:nvSpPr>
          <p:spPr bwMode="auto">
            <a:xfrm>
              <a:off x="4680" y="3780"/>
              <a:ext cx="3060" cy="1080"/>
            </a:xfrm>
            <a:prstGeom prst="rect">
              <a:avLst/>
            </a:prstGeom>
          </p:spPr>
          <p:txBody>
            <a:bodyPr spcFirstLastPara="1" wrap="none" fromWordArt="1">
              <a:prstTxWarp prst="textArchUp">
                <a:avLst>
                  <a:gd name="adj" fmla="val 11820260"/>
                </a:avLst>
              </a:prstTxWarp>
            </a:bodyPr>
            <a:lstStyle/>
            <a:p>
              <a:pPr algn="ctr"/>
              <a:r>
                <a:rPr lang="en-US" kern="10">
                  <a:ln w="9525">
                    <a:noFill/>
                    <a:round/>
                    <a:headEnd/>
                    <a:tailEnd/>
                  </a:ln>
                  <a:solidFill>
                    <a:srgbClr val="FF0000"/>
                  </a:solidFill>
                  <a:latin typeface="Arial Black"/>
                </a:rPr>
                <a:t>Direct Load</a:t>
              </a:r>
            </a:p>
          </p:txBody>
        </p:sp>
        <p:grpSp>
          <p:nvGrpSpPr>
            <p:cNvPr id="4" name="Group 9"/>
            <p:cNvGrpSpPr>
              <a:grpSpLocks/>
            </p:cNvGrpSpPr>
            <p:nvPr/>
          </p:nvGrpSpPr>
          <p:grpSpPr bwMode="auto">
            <a:xfrm>
              <a:off x="3331" y="3429"/>
              <a:ext cx="5760" cy="5760"/>
              <a:chOff x="3331" y="3429"/>
              <a:chExt cx="5760" cy="5760"/>
            </a:xfrm>
          </p:grpSpPr>
          <p:sp>
            <p:nvSpPr>
              <p:cNvPr id="13323" name="Oval 10"/>
              <p:cNvSpPr>
                <a:spLocks noChangeArrowheads="1"/>
              </p:cNvSpPr>
              <p:nvPr/>
            </p:nvSpPr>
            <p:spPr bwMode="auto">
              <a:xfrm>
                <a:off x="3331" y="3429"/>
                <a:ext cx="5760" cy="5760"/>
              </a:xfrm>
              <a:prstGeom prst="ellipse">
                <a:avLst/>
              </a:prstGeom>
              <a:noFill/>
              <a:ln w="31750">
                <a:solidFill>
                  <a:srgbClr val="FF0000"/>
                </a:solidFill>
                <a:round/>
                <a:headEnd/>
                <a:tailEnd/>
              </a:ln>
            </p:spPr>
            <p:txBody>
              <a:bodyPr/>
              <a:lstStyle/>
              <a:p>
                <a:endParaRPr lang="en-US"/>
              </a:p>
            </p:txBody>
          </p:sp>
          <p:grpSp>
            <p:nvGrpSpPr>
              <p:cNvPr id="5" name="Group 11"/>
              <p:cNvGrpSpPr>
                <a:grpSpLocks/>
              </p:cNvGrpSpPr>
              <p:nvPr/>
            </p:nvGrpSpPr>
            <p:grpSpPr bwMode="auto">
              <a:xfrm>
                <a:off x="3960" y="4501"/>
                <a:ext cx="4320" cy="3962"/>
                <a:chOff x="4050" y="4501"/>
                <a:chExt cx="4320" cy="3962"/>
              </a:xfrm>
            </p:grpSpPr>
            <p:grpSp>
              <p:nvGrpSpPr>
                <p:cNvPr id="6" name="Group 12"/>
                <p:cNvGrpSpPr>
                  <a:grpSpLocks/>
                </p:cNvGrpSpPr>
                <p:nvPr/>
              </p:nvGrpSpPr>
              <p:grpSpPr bwMode="auto">
                <a:xfrm>
                  <a:off x="4050" y="4680"/>
                  <a:ext cx="4320" cy="3600"/>
                  <a:chOff x="4140" y="4680"/>
                  <a:chExt cx="4320" cy="3600"/>
                </a:xfrm>
              </p:grpSpPr>
              <p:sp>
                <p:nvSpPr>
                  <p:cNvPr id="13368" name="WordArt 13"/>
                  <p:cNvSpPr>
                    <a:spLocks noChangeArrowheads="1" noChangeShapeType="1" noTextEdit="1"/>
                  </p:cNvSpPr>
                  <p:nvPr/>
                </p:nvSpPr>
                <p:spPr bwMode="auto">
                  <a:xfrm rot="-5400000">
                    <a:off x="3061" y="6299"/>
                    <a:ext cx="2457"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ARENA</a:t>
                    </a:r>
                  </a:p>
                </p:txBody>
              </p:sp>
              <p:sp>
                <p:nvSpPr>
                  <p:cNvPr id="13369" name="WordArt 14"/>
                  <p:cNvSpPr>
                    <a:spLocks noChangeArrowheads="1" noChangeShapeType="1" noTextEdit="1"/>
                  </p:cNvSpPr>
                  <p:nvPr/>
                </p:nvSpPr>
                <p:spPr bwMode="auto">
                  <a:xfrm rot="-5400000">
                    <a:off x="6510" y="6330"/>
                    <a:ext cx="3600"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Football Ground</a:t>
                    </a:r>
                  </a:p>
                </p:txBody>
              </p:sp>
            </p:grpSp>
            <p:grpSp>
              <p:nvGrpSpPr>
                <p:cNvPr id="7" name="Group 15"/>
                <p:cNvGrpSpPr>
                  <a:grpSpLocks/>
                </p:cNvGrpSpPr>
                <p:nvPr/>
              </p:nvGrpSpPr>
              <p:grpSpPr bwMode="auto">
                <a:xfrm>
                  <a:off x="4437" y="4501"/>
                  <a:ext cx="3629" cy="3962"/>
                  <a:chOff x="4500" y="11338"/>
                  <a:chExt cx="3629" cy="3962"/>
                </a:xfrm>
              </p:grpSpPr>
              <p:grpSp>
                <p:nvGrpSpPr>
                  <p:cNvPr id="8" name="Group 16"/>
                  <p:cNvGrpSpPr>
                    <a:grpSpLocks/>
                  </p:cNvGrpSpPr>
                  <p:nvPr/>
                </p:nvGrpSpPr>
                <p:grpSpPr bwMode="auto">
                  <a:xfrm>
                    <a:off x="4500" y="12056"/>
                    <a:ext cx="3600" cy="2524"/>
                    <a:chOff x="4437" y="5168"/>
                    <a:chExt cx="3600" cy="2524"/>
                  </a:xfrm>
                </p:grpSpPr>
                <p:grpSp>
                  <p:nvGrpSpPr>
                    <p:cNvPr id="9" name="Group 17"/>
                    <p:cNvGrpSpPr>
                      <a:grpSpLocks/>
                    </p:cNvGrpSpPr>
                    <p:nvPr/>
                  </p:nvGrpSpPr>
                  <p:grpSpPr bwMode="auto">
                    <a:xfrm>
                      <a:off x="4437" y="5940"/>
                      <a:ext cx="3600" cy="1080"/>
                      <a:chOff x="4526" y="5940"/>
                      <a:chExt cx="3600" cy="1080"/>
                    </a:xfrm>
                  </p:grpSpPr>
                  <p:sp>
                    <p:nvSpPr>
                      <p:cNvPr id="13365" name="Text Box 18"/>
                      <p:cNvSpPr txBox="1">
                        <a:spLocks noChangeArrowheads="1"/>
                      </p:cNvSpPr>
                      <p:nvPr/>
                    </p:nvSpPr>
                    <p:spPr bwMode="auto">
                      <a:xfrm>
                        <a:off x="6244" y="6480"/>
                        <a:ext cx="720" cy="540"/>
                      </a:xfrm>
                      <a:prstGeom prst="rect">
                        <a:avLst/>
                      </a:prstGeom>
                      <a:noFill/>
                      <a:ln w="9525">
                        <a:noFill/>
                        <a:miter lim="800000"/>
                        <a:headEnd/>
                        <a:tailEnd/>
                      </a:ln>
                    </p:spPr>
                    <p:txBody>
                      <a:bodyPr/>
                      <a:lstStyle/>
                      <a:p>
                        <a:r>
                          <a:rPr lang="en-US" sz="1200">
                            <a:solidFill>
                              <a:srgbClr val="E614C8"/>
                            </a:solidFill>
                            <a:latin typeface="Times New Roman" pitchFamily="18" charset="0"/>
                          </a:rPr>
                          <a:t>DV</a:t>
                        </a:r>
                      </a:p>
                    </p:txBody>
                  </p:sp>
                  <p:sp>
                    <p:nvSpPr>
                      <p:cNvPr id="13366" name="Text Box 19"/>
                      <p:cNvSpPr txBox="1">
                        <a:spLocks noChangeArrowheads="1"/>
                      </p:cNvSpPr>
                      <p:nvPr/>
                    </p:nvSpPr>
                    <p:spPr bwMode="auto">
                      <a:xfrm>
                        <a:off x="5796" y="5940"/>
                        <a:ext cx="720" cy="540"/>
                      </a:xfrm>
                      <a:prstGeom prst="rect">
                        <a:avLst/>
                      </a:prstGeom>
                      <a:noFill/>
                      <a:ln w="9525">
                        <a:noFill/>
                        <a:miter lim="800000"/>
                        <a:headEnd/>
                        <a:tailEnd/>
                      </a:ln>
                    </p:spPr>
                    <p:txBody>
                      <a:bodyPr/>
                      <a:lstStyle/>
                      <a:p>
                        <a:r>
                          <a:rPr lang="en-US" sz="1200">
                            <a:solidFill>
                              <a:srgbClr val="0000FF"/>
                            </a:solidFill>
                            <a:latin typeface="Times New Roman" pitchFamily="18" charset="0"/>
                          </a:rPr>
                          <a:t>TV</a:t>
                        </a:r>
                      </a:p>
                    </p:txBody>
                  </p:sp>
                  <p:sp>
                    <p:nvSpPr>
                      <p:cNvPr id="13367" name="Line 20"/>
                      <p:cNvSpPr>
                        <a:spLocks noChangeShapeType="1"/>
                      </p:cNvSpPr>
                      <p:nvPr/>
                    </p:nvSpPr>
                    <p:spPr bwMode="auto">
                      <a:xfrm>
                        <a:off x="4526" y="6433"/>
                        <a:ext cx="3600" cy="0"/>
                      </a:xfrm>
                      <a:prstGeom prst="line">
                        <a:avLst/>
                      </a:prstGeom>
                      <a:noFill/>
                      <a:ln w="19050">
                        <a:solidFill>
                          <a:srgbClr val="FFFFFF"/>
                        </a:solidFill>
                        <a:prstDash val="dash"/>
                        <a:round/>
                        <a:headEnd/>
                        <a:tailEnd/>
                      </a:ln>
                    </p:spPr>
                    <p:txBody>
                      <a:bodyPr/>
                      <a:lstStyle/>
                      <a:p>
                        <a:endParaRPr lang="en-US"/>
                      </a:p>
                    </p:txBody>
                  </p:sp>
                </p:grpSp>
                <p:grpSp>
                  <p:nvGrpSpPr>
                    <p:cNvPr id="10" name="Group 21"/>
                    <p:cNvGrpSpPr>
                      <a:grpSpLocks/>
                    </p:cNvGrpSpPr>
                    <p:nvPr/>
                  </p:nvGrpSpPr>
                  <p:grpSpPr bwMode="auto">
                    <a:xfrm>
                      <a:off x="4590" y="5168"/>
                      <a:ext cx="3086" cy="2524"/>
                      <a:chOff x="4590" y="5168"/>
                      <a:chExt cx="3086" cy="2524"/>
                    </a:xfrm>
                  </p:grpSpPr>
                  <p:sp>
                    <p:nvSpPr>
                      <p:cNvPr id="13360" name="Text Box 22"/>
                      <p:cNvSpPr txBox="1">
                        <a:spLocks noChangeArrowheads="1"/>
                      </p:cNvSpPr>
                      <p:nvPr/>
                    </p:nvSpPr>
                    <p:spPr bwMode="auto">
                      <a:xfrm>
                        <a:off x="4590" y="5173"/>
                        <a:ext cx="720" cy="540"/>
                      </a:xfrm>
                      <a:prstGeom prst="rect">
                        <a:avLst/>
                      </a:prstGeom>
                      <a:noFill/>
                      <a:ln w="9525">
                        <a:noFill/>
                        <a:miter lim="800000"/>
                        <a:headEnd/>
                        <a:tailEnd/>
                      </a:ln>
                    </p:spPr>
                    <p:txBody>
                      <a:bodyPr/>
                      <a:lstStyle/>
                      <a:p>
                        <a:r>
                          <a:rPr lang="en-US" sz="1200">
                            <a:latin typeface="Times New Roman" pitchFamily="18" charset="0"/>
                          </a:rPr>
                          <a:t>IN</a:t>
                        </a:r>
                      </a:p>
                    </p:txBody>
                  </p:sp>
                  <p:grpSp>
                    <p:nvGrpSpPr>
                      <p:cNvPr id="11" name="Group 23"/>
                      <p:cNvGrpSpPr>
                        <a:grpSpLocks/>
                      </p:cNvGrpSpPr>
                      <p:nvPr/>
                    </p:nvGrpSpPr>
                    <p:grpSpPr bwMode="auto">
                      <a:xfrm>
                        <a:off x="4796" y="5168"/>
                        <a:ext cx="2880" cy="2524"/>
                        <a:chOff x="4796" y="5168"/>
                        <a:chExt cx="2880" cy="2524"/>
                      </a:xfrm>
                    </p:grpSpPr>
                    <p:sp>
                      <p:nvSpPr>
                        <p:cNvPr id="13362" name="Line 24"/>
                        <p:cNvSpPr>
                          <a:spLocks noChangeShapeType="1"/>
                        </p:cNvSpPr>
                        <p:nvPr/>
                      </p:nvSpPr>
                      <p:spPr bwMode="auto">
                        <a:xfrm flipV="1">
                          <a:off x="6671" y="5172"/>
                          <a:ext cx="1" cy="2520"/>
                        </a:xfrm>
                        <a:prstGeom prst="line">
                          <a:avLst/>
                        </a:prstGeom>
                        <a:noFill/>
                        <a:ln w="19050">
                          <a:solidFill>
                            <a:srgbClr val="E614C8"/>
                          </a:solidFill>
                          <a:round/>
                          <a:headEnd/>
                          <a:tailEnd type="triangle" w="med" len="med"/>
                        </a:ln>
                      </p:spPr>
                      <p:txBody>
                        <a:bodyPr/>
                        <a:lstStyle/>
                        <a:p>
                          <a:endParaRPr lang="en-US"/>
                        </a:p>
                      </p:txBody>
                    </p:sp>
                    <p:sp>
                      <p:nvSpPr>
                        <p:cNvPr id="13363" name="Line 25"/>
                        <p:cNvSpPr>
                          <a:spLocks noChangeShapeType="1"/>
                        </p:cNvSpPr>
                        <p:nvPr/>
                      </p:nvSpPr>
                      <p:spPr bwMode="auto">
                        <a:xfrm rot="10800000" flipV="1">
                          <a:off x="5821" y="5168"/>
                          <a:ext cx="1" cy="2520"/>
                        </a:xfrm>
                        <a:prstGeom prst="line">
                          <a:avLst/>
                        </a:prstGeom>
                        <a:noFill/>
                        <a:ln w="19050">
                          <a:solidFill>
                            <a:srgbClr val="0000FF"/>
                          </a:solidFill>
                          <a:round/>
                          <a:headEnd/>
                          <a:tailEnd type="triangle" w="med" len="med"/>
                        </a:ln>
                      </p:spPr>
                      <p:txBody>
                        <a:bodyPr/>
                        <a:lstStyle/>
                        <a:p>
                          <a:endParaRPr lang="en-US"/>
                        </a:p>
                      </p:txBody>
                    </p:sp>
                    <p:sp>
                      <p:nvSpPr>
                        <p:cNvPr id="13364" name="Rectangle 26"/>
                        <p:cNvSpPr>
                          <a:spLocks noChangeArrowheads="1"/>
                        </p:cNvSpPr>
                        <p:nvPr/>
                      </p:nvSpPr>
                      <p:spPr bwMode="auto">
                        <a:xfrm>
                          <a:off x="4796" y="5533"/>
                          <a:ext cx="2880" cy="1800"/>
                        </a:xfrm>
                        <a:prstGeom prst="rect">
                          <a:avLst/>
                        </a:prstGeom>
                        <a:noFill/>
                        <a:ln w="19050">
                          <a:solidFill>
                            <a:srgbClr val="FFFFFF"/>
                          </a:solidFill>
                          <a:prstDash val="dash"/>
                          <a:miter lim="800000"/>
                          <a:headEnd/>
                          <a:tailEnd/>
                        </a:ln>
                      </p:spPr>
                      <p:txBody>
                        <a:bodyPr/>
                        <a:lstStyle/>
                        <a:p>
                          <a:endParaRPr lang="en-US"/>
                        </a:p>
                      </p:txBody>
                    </p:sp>
                  </p:grpSp>
                </p:grpSp>
              </p:grpSp>
              <p:grpSp>
                <p:nvGrpSpPr>
                  <p:cNvPr id="12" name="Group 27"/>
                  <p:cNvGrpSpPr>
                    <a:grpSpLocks/>
                  </p:cNvGrpSpPr>
                  <p:nvPr/>
                </p:nvGrpSpPr>
                <p:grpSpPr bwMode="auto">
                  <a:xfrm>
                    <a:off x="4500" y="11338"/>
                    <a:ext cx="3629" cy="3962"/>
                    <a:chOff x="4408" y="4453"/>
                    <a:chExt cx="3629" cy="3962"/>
                  </a:xfrm>
                </p:grpSpPr>
                <p:grpSp>
                  <p:nvGrpSpPr>
                    <p:cNvPr id="13" name="Group 28"/>
                    <p:cNvGrpSpPr>
                      <a:grpSpLocks/>
                    </p:cNvGrpSpPr>
                    <p:nvPr/>
                  </p:nvGrpSpPr>
                  <p:grpSpPr bwMode="auto">
                    <a:xfrm>
                      <a:off x="4437" y="4453"/>
                      <a:ext cx="3600" cy="3962"/>
                      <a:chOff x="4437" y="4453"/>
                      <a:chExt cx="3600" cy="3962"/>
                    </a:xfrm>
                  </p:grpSpPr>
                  <p:sp>
                    <p:nvSpPr>
                      <p:cNvPr id="13332" name="Rectangle 29"/>
                      <p:cNvSpPr>
                        <a:spLocks noChangeArrowheads="1"/>
                      </p:cNvSpPr>
                      <p:nvPr/>
                    </p:nvSpPr>
                    <p:spPr bwMode="auto">
                      <a:xfrm>
                        <a:off x="4437" y="4455"/>
                        <a:ext cx="3600" cy="3960"/>
                      </a:xfrm>
                      <a:prstGeom prst="rect">
                        <a:avLst/>
                      </a:prstGeom>
                      <a:solidFill>
                        <a:srgbClr val="339966">
                          <a:alpha val="50195"/>
                        </a:srgbClr>
                      </a:solidFill>
                      <a:ln w="9525">
                        <a:noFill/>
                        <a:miter lim="800000"/>
                        <a:headEnd/>
                        <a:tailEnd/>
                      </a:ln>
                    </p:spPr>
                    <p:txBody>
                      <a:bodyPr/>
                      <a:lstStyle/>
                      <a:p>
                        <a:endParaRPr lang="en-US"/>
                      </a:p>
                    </p:txBody>
                  </p:sp>
                  <p:sp>
                    <p:nvSpPr>
                      <p:cNvPr id="13333" name="Text Box 30"/>
                      <p:cNvSpPr txBox="1">
                        <a:spLocks noChangeArrowheads="1"/>
                      </p:cNvSpPr>
                      <p:nvPr/>
                    </p:nvSpPr>
                    <p:spPr bwMode="auto">
                      <a:xfrm>
                        <a:off x="49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PP</a:t>
                        </a:r>
                      </a:p>
                    </p:txBody>
                  </p:sp>
                  <p:sp>
                    <p:nvSpPr>
                      <p:cNvPr id="13334" name="Text Box 31"/>
                      <p:cNvSpPr txBox="1">
                        <a:spLocks noChangeArrowheads="1"/>
                      </p:cNvSpPr>
                      <p:nvPr/>
                    </p:nvSpPr>
                    <p:spPr bwMode="auto">
                      <a:xfrm>
                        <a:off x="49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PP</a:t>
                        </a:r>
                      </a:p>
                    </p:txBody>
                  </p:sp>
                  <p:sp>
                    <p:nvSpPr>
                      <p:cNvPr id="13335" name="Text Box 32"/>
                      <p:cNvSpPr txBox="1">
                        <a:spLocks noChangeArrowheads="1"/>
                      </p:cNvSpPr>
                      <p:nvPr/>
                    </p:nvSpPr>
                    <p:spPr bwMode="auto">
                      <a:xfrm>
                        <a:off x="67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D</a:t>
                        </a:r>
                      </a:p>
                    </p:txBody>
                  </p:sp>
                  <p:sp>
                    <p:nvSpPr>
                      <p:cNvPr id="13336" name="Text Box 33"/>
                      <p:cNvSpPr txBox="1">
                        <a:spLocks noChangeArrowheads="1"/>
                      </p:cNvSpPr>
                      <p:nvPr/>
                    </p:nvSpPr>
                    <p:spPr bwMode="auto">
                      <a:xfrm>
                        <a:off x="67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D</a:t>
                        </a:r>
                      </a:p>
                    </p:txBody>
                  </p:sp>
                  <p:sp>
                    <p:nvSpPr>
                      <p:cNvPr id="13337" name="Text Box 34"/>
                      <p:cNvSpPr txBox="1">
                        <a:spLocks noChangeArrowheads="1"/>
                      </p:cNvSpPr>
                      <p:nvPr/>
                    </p:nvSpPr>
                    <p:spPr bwMode="auto">
                      <a:xfrm>
                        <a:off x="5156" y="4453"/>
                        <a:ext cx="2160" cy="720"/>
                      </a:xfrm>
                      <a:prstGeom prst="rect">
                        <a:avLst/>
                      </a:prstGeom>
                      <a:noFill/>
                      <a:ln w="19050">
                        <a:solidFill>
                          <a:srgbClr val="0000FF"/>
                        </a:solidFill>
                        <a:miter lim="800000"/>
                        <a:headEnd/>
                        <a:tailEnd/>
                      </a:ln>
                    </p:spPr>
                    <p:txBody>
                      <a:bodyPr/>
                      <a:lstStyle/>
                      <a:p>
                        <a:pPr algn="ctr"/>
                        <a:r>
                          <a:rPr lang="en-US" sz="1200">
                            <a:solidFill>
                              <a:srgbClr val="0000FF"/>
                            </a:solidFill>
                            <a:latin typeface="Times New Roman" pitchFamily="18" charset="0"/>
                          </a:rPr>
                          <a:t>M/I</a:t>
                        </a:r>
                      </a:p>
                      <a:p>
                        <a:pPr algn="ctr"/>
                        <a:r>
                          <a:rPr lang="en-US" sz="1200">
                            <a:solidFill>
                              <a:srgbClr val="0000FF"/>
                            </a:solidFill>
                            <a:latin typeface="Times New Roman" pitchFamily="18" charset="0"/>
                          </a:rPr>
                          <a:t>PD</a:t>
                        </a:r>
                      </a:p>
                    </p:txBody>
                  </p:sp>
                  <p:sp>
                    <p:nvSpPr>
                      <p:cNvPr id="13338" name="Text Box 35"/>
                      <p:cNvSpPr txBox="1">
                        <a:spLocks noChangeArrowheads="1"/>
                      </p:cNvSpPr>
                      <p:nvPr/>
                    </p:nvSpPr>
                    <p:spPr bwMode="auto">
                      <a:xfrm>
                        <a:off x="5156" y="7693"/>
                        <a:ext cx="2160" cy="720"/>
                      </a:xfrm>
                      <a:prstGeom prst="rect">
                        <a:avLst/>
                      </a:prstGeom>
                      <a:noFill/>
                      <a:ln w="19050">
                        <a:solidFill>
                          <a:srgbClr val="E614C8"/>
                        </a:solidFill>
                        <a:miter lim="800000"/>
                        <a:headEnd/>
                        <a:tailEnd/>
                      </a:ln>
                    </p:spPr>
                    <p:txBody>
                      <a:bodyPr/>
                      <a:lstStyle/>
                      <a:p>
                        <a:pPr algn="ctr"/>
                        <a:r>
                          <a:rPr lang="en-US" sz="1200">
                            <a:solidFill>
                              <a:srgbClr val="E614C8"/>
                            </a:solidFill>
                            <a:latin typeface="Times New Roman" pitchFamily="18" charset="0"/>
                          </a:rPr>
                          <a:t>M</a:t>
                        </a:r>
                      </a:p>
                      <a:p>
                        <a:pPr algn="ctr"/>
                        <a:r>
                          <a:rPr lang="en-US" sz="1200">
                            <a:solidFill>
                              <a:srgbClr val="E614C8"/>
                            </a:solidFill>
                            <a:latin typeface="Times New Roman" pitchFamily="18" charset="0"/>
                          </a:rPr>
                          <a:t>C/E</a:t>
                        </a:r>
                      </a:p>
                    </p:txBody>
                  </p:sp>
                  <p:grpSp>
                    <p:nvGrpSpPr>
                      <p:cNvPr id="14" name="Group 36"/>
                      <p:cNvGrpSpPr>
                        <a:grpSpLocks/>
                      </p:cNvGrpSpPr>
                      <p:nvPr/>
                    </p:nvGrpSpPr>
                    <p:grpSpPr bwMode="auto">
                      <a:xfrm>
                        <a:off x="7044" y="7152"/>
                        <a:ext cx="181" cy="540"/>
                        <a:chOff x="7020" y="5760"/>
                        <a:chExt cx="181" cy="540"/>
                      </a:xfrm>
                    </p:grpSpPr>
                    <p:sp>
                      <p:nvSpPr>
                        <p:cNvPr id="13356" name="Line 37"/>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13357" name="Line 38"/>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5" name="Group 39"/>
                      <p:cNvGrpSpPr>
                        <a:grpSpLocks/>
                      </p:cNvGrpSpPr>
                      <p:nvPr/>
                    </p:nvGrpSpPr>
                    <p:grpSpPr bwMode="auto">
                      <a:xfrm>
                        <a:off x="5224" y="7135"/>
                        <a:ext cx="181" cy="540"/>
                        <a:chOff x="7020" y="5760"/>
                        <a:chExt cx="181" cy="540"/>
                      </a:xfrm>
                    </p:grpSpPr>
                    <p:sp>
                      <p:nvSpPr>
                        <p:cNvPr id="13354" name="Line 40"/>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13355" name="Line 41"/>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6" name="Group 42"/>
                      <p:cNvGrpSpPr>
                        <a:grpSpLocks/>
                      </p:cNvGrpSpPr>
                      <p:nvPr/>
                    </p:nvGrpSpPr>
                    <p:grpSpPr bwMode="auto">
                      <a:xfrm>
                        <a:off x="5224" y="5156"/>
                        <a:ext cx="181" cy="540"/>
                        <a:chOff x="7020" y="5760"/>
                        <a:chExt cx="181" cy="540"/>
                      </a:xfrm>
                    </p:grpSpPr>
                    <p:sp>
                      <p:nvSpPr>
                        <p:cNvPr id="13352" name="Line 43"/>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13353" name="Line 44"/>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grpSp>
                    <p:nvGrpSpPr>
                      <p:cNvPr id="17" name="Group 45"/>
                      <p:cNvGrpSpPr>
                        <a:grpSpLocks/>
                      </p:cNvGrpSpPr>
                      <p:nvPr/>
                    </p:nvGrpSpPr>
                    <p:grpSpPr bwMode="auto">
                      <a:xfrm>
                        <a:off x="7044" y="5179"/>
                        <a:ext cx="181" cy="540"/>
                        <a:chOff x="7020" y="5760"/>
                        <a:chExt cx="181" cy="540"/>
                      </a:xfrm>
                    </p:grpSpPr>
                    <p:sp>
                      <p:nvSpPr>
                        <p:cNvPr id="13350" name="Line 46"/>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13351" name="Line 47"/>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sp>
                    <p:nvSpPr>
                      <p:cNvPr id="13343" name="AutoShape 48"/>
                      <p:cNvSpPr>
                        <a:spLocks noChangeArrowheads="1"/>
                      </p:cNvSpPr>
                      <p:nvPr/>
                    </p:nvSpPr>
                    <p:spPr bwMode="auto">
                      <a:xfrm>
                        <a:off x="6053" y="6793"/>
                        <a:ext cx="360" cy="900"/>
                      </a:xfrm>
                      <a:prstGeom prst="upArrow">
                        <a:avLst>
                          <a:gd name="adj1" fmla="val 50000"/>
                          <a:gd name="adj2" fmla="val 62500"/>
                        </a:avLst>
                      </a:prstGeom>
                      <a:solidFill>
                        <a:srgbClr val="E614C8"/>
                      </a:solidFill>
                      <a:ln w="19050">
                        <a:noFill/>
                        <a:miter lim="800000"/>
                        <a:headEnd/>
                        <a:tailEnd/>
                      </a:ln>
                    </p:spPr>
                    <p:txBody>
                      <a:bodyPr/>
                      <a:lstStyle/>
                      <a:p>
                        <a:endParaRPr lang="en-US"/>
                      </a:p>
                    </p:txBody>
                  </p:sp>
                  <p:sp>
                    <p:nvSpPr>
                      <p:cNvPr id="13344" name="AutoShape 49"/>
                      <p:cNvSpPr>
                        <a:spLocks noChangeArrowheads="1"/>
                      </p:cNvSpPr>
                      <p:nvPr/>
                    </p:nvSpPr>
                    <p:spPr bwMode="auto">
                      <a:xfrm rot="10800000">
                        <a:off x="6053" y="5173"/>
                        <a:ext cx="360" cy="900"/>
                      </a:xfrm>
                      <a:prstGeom prst="upArrow">
                        <a:avLst>
                          <a:gd name="adj1" fmla="val 50000"/>
                          <a:gd name="adj2" fmla="val 62500"/>
                        </a:avLst>
                      </a:prstGeom>
                      <a:solidFill>
                        <a:srgbClr val="0000FF"/>
                      </a:solidFill>
                      <a:ln w="19050">
                        <a:noFill/>
                        <a:miter lim="800000"/>
                        <a:headEnd/>
                        <a:tailEnd/>
                      </a:ln>
                    </p:spPr>
                    <p:txBody>
                      <a:bodyPr/>
                      <a:lstStyle/>
                      <a:p>
                        <a:endParaRPr lang="en-US"/>
                      </a:p>
                    </p:txBody>
                  </p:sp>
                  <p:sp>
                    <p:nvSpPr>
                      <p:cNvPr id="13345" name="Oval 50"/>
                      <p:cNvSpPr>
                        <a:spLocks noChangeArrowheads="1"/>
                      </p:cNvSpPr>
                      <p:nvPr/>
                    </p:nvSpPr>
                    <p:spPr bwMode="auto">
                      <a:xfrm>
                        <a:off x="5516" y="5713"/>
                        <a:ext cx="1440" cy="1440"/>
                      </a:xfrm>
                      <a:prstGeom prst="ellipse">
                        <a:avLst/>
                      </a:prstGeom>
                      <a:noFill/>
                      <a:ln w="19050">
                        <a:solidFill>
                          <a:srgbClr val="FFFFFF"/>
                        </a:solidFill>
                        <a:prstDash val="dash"/>
                        <a:round/>
                        <a:headEnd/>
                        <a:tailEnd/>
                      </a:ln>
                    </p:spPr>
                    <p:txBody>
                      <a:bodyPr/>
                      <a:lstStyle/>
                      <a:p>
                        <a:endParaRPr lang="en-US"/>
                      </a:p>
                    </p:txBody>
                  </p:sp>
                  <p:sp>
                    <p:nvSpPr>
                      <p:cNvPr id="13346" name="Line 51"/>
                      <p:cNvSpPr>
                        <a:spLocks noChangeShapeType="1"/>
                      </p:cNvSpPr>
                      <p:nvPr/>
                    </p:nvSpPr>
                    <p:spPr bwMode="auto">
                      <a:xfrm flipV="1">
                        <a:off x="7238" y="6241"/>
                        <a:ext cx="0" cy="360"/>
                      </a:xfrm>
                      <a:prstGeom prst="line">
                        <a:avLst/>
                      </a:prstGeom>
                      <a:noFill/>
                      <a:ln w="19050">
                        <a:solidFill>
                          <a:srgbClr val="0000FF"/>
                        </a:solidFill>
                        <a:round/>
                        <a:headEnd/>
                        <a:tailEnd type="triangle" w="med" len="med"/>
                      </a:ln>
                    </p:spPr>
                    <p:txBody>
                      <a:bodyPr/>
                      <a:lstStyle/>
                      <a:p>
                        <a:endParaRPr lang="en-US"/>
                      </a:p>
                    </p:txBody>
                  </p:sp>
                  <p:sp>
                    <p:nvSpPr>
                      <p:cNvPr id="13347" name="Line 52"/>
                      <p:cNvSpPr>
                        <a:spLocks noChangeShapeType="1"/>
                      </p:cNvSpPr>
                      <p:nvPr/>
                    </p:nvSpPr>
                    <p:spPr bwMode="auto">
                      <a:xfrm rot="10800000" flipV="1">
                        <a:off x="7068" y="6241"/>
                        <a:ext cx="0" cy="360"/>
                      </a:xfrm>
                      <a:prstGeom prst="line">
                        <a:avLst/>
                      </a:prstGeom>
                      <a:noFill/>
                      <a:ln w="19050">
                        <a:solidFill>
                          <a:srgbClr val="E614C8"/>
                        </a:solidFill>
                        <a:round/>
                        <a:headEnd/>
                        <a:tailEnd type="triangle" w="med" len="med"/>
                      </a:ln>
                    </p:spPr>
                    <p:txBody>
                      <a:bodyPr/>
                      <a:lstStyle/>
                      <a:p>
                        <a:endParaRPr lang="en-US"/>
                      </a:p>
                    </p:txBody>
                  </p:sp>
                  <p:sp>
                    <p:nvSpPr>
                      <p:cNvPr id="13348" name="Line 53"/>
                      <p:cNvSpPr>
                        <a:spLocks noChangeShapeType="1"/>
                      </p:cNvSpPr>
                      <p:nvPr/>
                    </p:nvSpPr>
                    <p:spPr bwMode="auto">
                      <a:xfrm flipV="1">
                        <a:off x="5395" y="6241"/>
                        <a:ext cx="0" cy="360"/>
                      </a:xfrm>
                      <a:prstGeom prst="line">
                        <a:avLst/>
                      </a:prstGeom>
                      <a:noFill/>
                      <a:ln w="19050">
                        <a:solidFill>
                          <a:srgbClr val="E614C8"/>
                        </a:solidFill>
                        <a:round/>
                        <a:headEnd/>
                        <a:tailEnd type="triangle" w="med" len="med"/>
                      </a:ln>
                    </p:spPr>
                    <p:txBody>
                      <a:bodyPr/>
                      <a:lstStyle/>
                      <a:p>
                        <a:endParaRPr lang="en-US"/>
                      </a:p>
                    </p:txBody>
                  </p:sp>
                  <p:sp>
                    <p:nvSpPr>
                      <p:cNvPr id="13349" name="Line 54"/>
                      <p:cNvSpPr>
                        <a:spLocks noChangeShapeType="1"/>
                      </p:cNvSpPr>
                      <p:nvPr/>
                    </p:nvSpPr>
                    <p:spPr bwMode="auto">
                      <a:xfrm rot="10800000" flipV="1">
                        <a:off x="5225" y="6241"/>
                        <a:ext cx="0" cy="360"/>
                      </a:xfrm>
                      <a:prstGeom prst="line">
                        <a:avLst/>
                      </a:prstGeom>
                      <a:noFill/>
                      <a:ln w="19050">
                        <a:solidFill>
                          <a:srgbClr val="0000FF"/>
                        </a:solidFill>
                        <a:round/>
                        <a:headEnd/>
                        <a:tailEnd type="triangle" w="med" len="med"/>
                      </a:ln>
                    </p:spPr>
                    <p:txBody>
                      <a:bodyPr/>
                      <a:lstStyle/>
                      <a:p>
                        <a:endParaRPr lang="en-US"/>
                      </a:p>
                    </p:txBody>
                  </p:sp>
                </p:grpSp>
                <p:sp>
                  <p:nvSpPr>
                    <p:cNvPr id="13330" name="Rectangle 55"/>
                    <p:cNvSpPr>
                      <a:spLocks noChangeArrowheads="1"/>
                    </p:cNvSpPr>
                    <p:nvPr/>
                  </p:nvSpPr>
                  <p:spPr bwMode="auto">
                    <a:xfrm>
                      <a:off x="4680" y="5504"/>
                      <a:ext cx="3060" cy="1800"/>
                    </a:xfrm>
                    <a:prstGeom prst="rect">
                      <a:avLst/>
                    </a:prstGeom>
                    <a:noFill/>
                    <a:ln w="9525">
                      <a:solidFill>
                        <a:srgbClr val="FFFFFF"/>
                      </a:solidFill>
                      <a:prstDash val="dash"/>
                      <a:miter lim="800000"/>
                      <a:headEnd/>
                      <a:tailEnd/>
                    </a:ln>
                  </p:spPr>
                  <p:txBody>
                    <a:bodyPr/>
                    <a:lstStyle/>
                    <a:p>
                      <a:endParaRPr lang="en-US"/>
                    </a:p>
                  </p:txBody>
                </p:sp>
                <p:sp>
                  <p:nvSpPr>
                    <p:cNvPr id="13331" name="Line 56"/>
                    <p:cNvSpPr>
                      <a:spLocks noChangeShapeType="1"/>
                    </p:cNvSpPr>
                    <p:nvPr/>
                  </p:nvSpPr>
                  <p:spPr bwMode="auto">
                    <a:xfrm>
                      <a:off x="4408" y="6411"/>
                      <a:ext cx="3600" cy="0"/>
                    </a:xfrm>
                    <a:prstGeom prst="line">
                      <a:avLst/>
                    </a:prstGeom>
                    <a:noFill/>
                    <a:ln w="9525">
                      <a:solidFill>
                        <a:srgbClr val="FFFFFF"/>
                      </a:solidFill>
                      <a:prstDash val="dash"/>
                      <a:round/>
                      <a:headEnd/>
                      <a:tailEnd/>
                    </a:ln>
                  </p:spPr>
                  <p:txBody>
                    <a:bodyPr/>
                    <a:lstStyle/>
                    <a:p>
                      <a:endParaRPr lang="en-US"/>
                    </a:p>
                  </p:txBody>
                </p:sp>
              </p:grpSp>
            </p:grpSp>
          </p:grpSp>
        </p:grpSp>
      </p:grpSp>
      <p:sp>
        <p:nvSpPr>
          <p:cNvPr id="13316" name="Line 57"/>
          <p:cNvSpPr>
            <a:spLocks noChangeShapeType="1"/>
          </p:cNvSpPr>
          <p:nvPr/>
        </p:nvSpPr>
        <p:spPr bwMode="auto">
          <a:xfrm>
            <a:off x="3962400" y="2552700"/>
            <a:ext cx="1371600" cy="0"/>
          </a:xfrm>
          <a:prstGeom prst="line">
            <a:avLst/>
          </a:prstGeom>
          <a:noFill/>
          <a:ln w="9525">
            <a:solidFill>
              <a:srgbClr val="0000FF"/>
            </a:solidFill>
            <a:prstDash val="dash"/>
            <a:round/>
            <a:headEnd/>
            <a:tailEnd/>
          </a:ln>
        </p:spPr>
        <p:txBody>
          <a:bodyPr/>
          <a:lstStyle/>
          <a:p>
            <a:endParaRPr lang="en-US"/>
          </a:p>
        </p:txBody>
      </p:sp>
      <p:sp>
        <p:nvSpPr>
          <p:cNvPr id="13317" name="Line 58"/>
          <p:cNvSpPr>
            <a:spLocks noChangeShapeType="1"/>
          </p:cNvSpPr>
          <p:nvPr/>
        </p:nvSpPr>
        <p:spPr bwMode="auto">
          <a:xfrm>
            <a:off x="3962400" y="4610100"/>
            <a:ext cx="1371600" cy="0"/>
          </a:xfrm>
          <a:prstGeom prst="line">
            <a:avLst/>
          </a:prstGeom>
          <a:noFill/>
          <a:ln w="9525">
            <a:solidFill>
              <a:srgbClr val="E614C8"/>
            </a:solidFill>
            <a:prstDash val="dash"/>
            <a:round/>
            <a:headEnd/>
            <a:tailEnd/>
          </a:ln>
        </p:spPr>
        <p:txBody>
          <a:bodyPr/>
          <a:lstStyle/>
          <a:p>
            <a:endParaRPr lang="en-US"/>
          </a:p>
        </p:txBody>
      </p:sp>
      <p:sp>
        <p:nvSpPr>
          <p:cNvPr id="13319" name="TextBox 58"/>
          <p:cNvSpPr txBox="1">
            <a:spLocks noChangeArrowheads="1"/>
          </p:cNvSpPr>
          <p:nvPr/>
        </p:nvSpPr>
        <p:spPr bwMode="auto">
          <a:xfrm>
            <a:off x="677863" y="6411913"/>
            <a:ext cx="7788275" cy="369887"/>
          </a:xfrm>
          <a:prstGeom prst="rect">
            <a:avLst/>
          </a:prstGeom>
          <a:noFill/>
          <a:ln w="9525">
            <a:noFill/>
            <a:miter lim="800000"/>
            <a:headEnd/>
            <a:tailEnd/>
          </a:ln>
        </p:spPr>
        <p:txBody>
          <a:bodyPr>
            <a:spAutoFit/>
          </a:bodyPr>
          <a:lstStyle/>
          <a:p>
            <a:pPr algn="ctr"/>
            <a:r>
              <a:rPr lang="ro-RO" b="1">
                <a:solidFill>
                  <a:srgbClr val="002060"/>
                </a:solidFill>
                <a:latin typeface="Times New Roman" pitchFamily="18" charset="0"/>
                <a:cs typeface="Times New Roman" pitchFamily="18" charset="0"/>
              </a:rPr>
              <a:t>Fig</a:t>
            </a:r>
            <a:r>
              <a:rPr lang="en-US" b="1">
                <a:solidFill>
                  <a:srgbClr val="002060"/>
                </a:solidFill>
                <a:latin typeface="Times New Roman" pitchFamily="18" charset="0"/>
                <a:cs typeface="Times New Roman" pitchFamily="18" charset="0"/>
              </a:rPr>
              <a:t>.</a:t>
            </a:r>
            <a:r>
              <a:rPr lang="ro-RO" b="1">
                <a:solidFill>
                  <a:srgbClr val="002060"/>
                </a:solidFill>
                <a:latin typeface="Times New Roman" pitchFamily="18" charset="0"/>
                <a:cs typeface="Times New Roman" pitchFamily="18" charset="0"/>
              </a:rPr>
              <a:t> n</a:t>
            </a:r>
            <a:r>
              <a:rPr lang="en-US" b="1">
                <a:solidFill>
                  <a:srgbClr val="002060"/>
                </a:solidFill>
                <a:latin typeface="Times New Roman" pitchFamily="18" charset="0"/>
                <a:cs typeface="Times New Roman" pitchFamily="18" charset="0"/>
              </a:rPr>
              <a:t>o</a:t>
            </a:r>
            <a:r>
              <a:rPr lang="ro-RO" b="1">
                <a:solidFill>
                  <a:srgbClr val="002060"/>
                </a:solidFill>
                <a:latin typeface="Times New Roman" pitchFamily="18" charset="0"/>
                <a:cs typeface="Times New Roman" pitchFamily="18" charset="0"/>
              </a:rPr>
              <a:t>. 2 – </a:t>
            </a:r>
            <a:r>
              <a:rPr lang="en-US" b="1">
                <a:solidFill>
                  <a:srgbClr val="002060"/>
                </a:solidFill>
                <a:latin typeface="Times New Roman" pitchFamily="18" charset="0"/>
                <a:cs typeface="Times New Roman" pitchFamily="18" charset="0"/>
              </a:rPr>
              <a:t>The representation of </a:t>
            </a:r>
            <a:r>
              <a:rPr lang="ro-RO" b="1">
                <a:solidFill>
                  <a:srgbClr val="002060"/>
                </a:solidFill>
                <a:latin typeface="Times New Roman" pitchFamily="18" charset="0"/>
                <a:cs typeface="Times New Roman" pitchFamily="18" charset="0"/>
              </a:rPr>
              <a:t> marketing </a:t>
            </a:r>
            <a:r>
              <a:rPr lang="en-US" b="1">
                <a:solidFill>
                  <a:srgbClr val="002060"/>
                </a:solidFill>
                <a:latin typeface="Times New Roman" pitchFamily="18" charset="0"/>
                <a:cs typeface="Times New Roman" pitchFamily="18" charset="0"/>
              </a:rPr>
              <a:t>and </a:t>
            </a:r>
            <a:r>
              <a:rPr lang="ro-RO" b="1">
                <a:solidFill>
                  <a:srgbClr val="002060"/>
                </a:solidFill>
                <a:latin typeface="Times New Roman" pitchFamily="18" charset="0"/>
                <a:cs typeface="Times New Roman" pitchFamily="18" charset="0"/>
              </a:rPr>
              <a:t>com</a:t>
            </a:r>
            <a:r>
              <a:rPr lang="en-US" b="1">
                <a:solidFill>
                  <a:srgbClr val="002060"/>
                </a:solidFill>
                <a:latin typeface="Times New Roman" pitchFamily="18" charset="0"/>
                <a:cs typeface="Times New Roman" pitchFamily="18" charset="0"/>
              </a:rPr>
              <a:t>m</a:t>
            </a:r>
            <a:r>
              <a:rPr lang="ro-RO" b="1">
                <a:solidFill>
                  <a:srgbClr val="002060"/>
                </a:solidFill>
                <a:latin typeface="Times New Roman" pitchFamily="18" charset="0"/>
                <a:cs typeface="Times New Roman" pitchFamily="18" charset="0"/>
              </a:rPr>
              <a:t>unica</a:t>
            </a:r>
            <a:r>
              <a:rPr lang="en-US" b="1">
                <a:solidFill>
                  <a:srgbClr val="002060"/>
                </a:solidFill>
                <a:latin typeface="Times New Roman" pitchFamily="18" charset="0"/>
                <a:cs typeface="Times New Roman" pitchFamily="18" charset="0"/>
              </a:rPr>
              <a:t>tion media</a:t>
            </a:r>
          </a:p>
        </p:txBody>
      </p:sp>
      <p:sp>
        <p:nvSpPr>
          <p:cNvPr id="13320" name="TextBox 59"/>
          <p:cNvSpPr txBox="1">
            <a:spLocks noChangeArrowheads="1"/>
          </p:cNvSpPr>
          <p:nvPr/>
        </p:nvSpPr>
        <p:spPr bwMode="auto">
          <a:xfrm>
            <a:off x="5927725" y="1066800"/>
            <a:ext cx="3216275" cy="461665"/>
          </a:xfrm>
          <a:prstGeom prst="rect">
            <a:avLst/>
          </a:prstGeom>
          <a:noFill/>
          <a:ln w="9525">
            <a:noFill/>
            <a:miter lim="800000"/>
            <a:headEnd/>
            <a:tailEnd/>
          </a:ln>
        </p:spPr>
        <p:txBody>
          <a:bodyPr>
            <a:spAutoFit/>
          </a:bodyPr>
          <a:lstStyle/>
          <a:p>
            <a:pPr algn="ctr"/>
            <a:r>
              <a:rPr lang="en-US" sz="2400" b="1" dirty="0">
                <a:solidFill>
                  <a:srgbClr val="002060"/>
                </a:solidFill>
                <a:latin typeface="Calibri" pitchFamily="34" charset="0"/>
                <a:cs typeface="Times New Roman" pitchFamily="18" charset="0"/>
              </a:rPr>
              <a:t>PARTIAL TRUTHS</a:t>
            </a:r>
          </a:p>
        </p:txBody>
      </p:sp>
      <p:sp>
        <p:nvSpPr>
          <p:cNvPr id="61" name="Rectangle 60"/>
          <p:cNvSpPr/>
          <p:nvPr/>
        </p:nvSpPr>
        <p:spPr>
          <a:xfrm>
            <a:off x="0" y="-22086"/>
            <a:ext cx="9144000" cy="830997"/>
          </a:xfrm>
          <a:prstGeom prst="rect">
            <a:avLst/>
          </a:prstGeom>
        </p:spPr>
        <p:txBody>
          <a:bodyPr wrap="square">
            <a:spAutoFit/>
          </a:bodyPr>
          <a:lstStyle/>
          <a:p>
            <a:pPr algn="ctr"/>
            <a:r>
              <a:rPr lang="ro-RO" sz="2400" dirty="0" smtClean="0">
                <a:solidFill>
                  <a:srgbClr val="002060"/>
                </a:solidFill>
              </a:rPr>
              <a:t> 3. </a:t>
            </a:r>
            <a:r>
              <a:rPr lang="it-IT" sz="2400" dirty="0" smtClean="0">
                <a:solidFill>
                  <a:srgbClr val="002060"/>
                </a:solidFill>
              </a:rPr>
              <a:t>THE NEW MIND LOOKING FOR </a:t>
            </a:r>
            <a:r>
              <a:rPr lang="it-IT" sz="2400" i="1" dirty="0" smtClean="0">
                <a:solidFill>
                  <a:srgbClr val="002060"/>
                </a:solidFill>
              </a:rPr>
              <a:t>THE THIRD PARTY </a:t>
            </a:r>
            <a:r>
              <a:rPr lang="it-IT" sz="2400" dirty="0" smtClean="0">
                <a:solidFill>
                  <a:srgbClr val="002060"/>
                </a:solidFill>
              </a:rPr>
              <a:t>AND FOCUSED ON THREE NEW ABILITIES IHSC</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320"/>
                                        </p:tgtEl>
                                        <p:attrNameLst>
                                          <p:attrName>style.visibility</p:attrName>
                                        </p:attrNameLst>
                                      </p:cBhvr>
                                      <p:to>
                                        <p:strVal val="visible"/>
                                      </p:to>
                                    </p:set>
                                    <p:anim calcmode="lin" valueType="num">
                                      <p:cBhvr>
                                        <p:cTn id="7" dur="500" fill="hold"/>
                                        <p:tgtEl>
                                          <p:spTgt spid="13320"/>
                                        </p:tgtEl>
                                        <p:attrNameLst>
                                          <p:attrName>ppt_w</p:attrName>
                                        </p:attrNameLst>
                                      </p:cBhvr>
                                      <p:tavLst>
                                        <p:tav tm="0">
                                          <p:val>
                                            <p:fltVal val="0"/>
                                          </p:val>
                                        </p:tav>
                                        <p:tav tm="100000">
                                          <p:val>
                                            <p:strVal val="#ppt_w"/>
                                          </p:val>
                                        </p:tav>
                                      </p:tavLst>
                                    </p:anim>
                                    <p:anim calcmode="lin" valueType="num">
                                      <p:cBhvr>
                                        <p:cTn id="8" dur="500" fill="hold"/>
                                        <p:tgtEl>
                                          <p:spTgt spid="13320"/>
                                        </p:tgtEl>
                                        <p:attrNameLst>
                                          <p:attrName>ppt_h</p:attrName>
                                        </p:attrNameLst>
                                      </p:cBhvr>
                                      <p:tavLst>
                                        <p:tav tm="0">
                                          <p:val>
                                            <p:fltVal val="0"/>
                                          </p:val>
                                        </p:tav>
                                        <p:tav tm="100000">
                                          <p:val>
                                            <p:strVal val="#ppt_h"/>
                                          </p:val>
                                        </p:tav>
                                      </p:tavLst>
                                    </p:anim>
                                    <p:animEffect transition="in" filter="fade">
                                      <p:cBhvr>
                                        <p:cTn id="9" dur="500"/>
                                        <p:tgtEl>
                                          <p:spTgt spid="1332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319"/>
                                        </p:tgtEl>
                                        <p:attrNameLst>
                                          <p:attrName>style.visibility</p:attrName>
                                        </p:attrNameLst>
                                      </p:cBhvr>
                                      <p:to>
                                        <p:strVal val="visible"/>
                                      </p:to>
                                    </p:set>
                                    <p:anim calcmode="lin" valueType="num">
                                      <p:cBhvr additive="base">
                                        <p:cTn id="14" dur="500" fill="hold"/>
                                        <p:tgtEl>
                                          <p:spTgt spid="13319"/>
                                        </p:tgtEl>
                                        <p:attrNameLst>
                                          <p:attrName>ppt_x</p:attrName>
                                        </p:attrNameLst>
                                      </p:cBhvr>
                                      <p:tavLst>
                                        <p:tav tm="0">
                                          <p:val>
                                            <p:strVal val="#ppt_x"/>
                                          </p:val>
                                        </p:tav>
                                        <p:tav tm="100000">
                                          <p:val>
                                            <p:strVal val="#ppt_x"/>
                                          </p:val>
                                        </p:tav>
                                      </p:tavLst>
                                    </p:anim>
                                    <p:anim calcmode="lin" valueType="num">
                                      <p:cBhvr additive="base">
                                        <p:cTn id="15" dur="500" fill="hold"/>
                                        <p:tgtEl>
                                          <p:spTgt spid="133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rot="-5400000">
            <a:off x="442912" y="3186113"/>
            <a:ext cx="3114675" cy="647700"/>
          </a:xfrm>
          <a:prstGeom prst="rect">
            <a:avLst/>
          </a:prstGeom>
        </p:spPr>
        <p:txBody>
          <a:bodyPr spcFirstLastPara="1" wrap="none" fromWordArt="1">
            <a:prstTxWarp prst="textArchUp">
              <a:avLst>
                <a:gd name="adj" fmla="val 10800004"/>
              </a:avLst>
            </a:prstTxWarp>
          </a:bodyPr>
          <a:lstStyle/>
          <a:p>
            <a:pPr algn="ctr"/>
            <a:r>
              <a:rPr lang="en-US" kern="10">
                <a:ln w="9525">
                  <a:noFill/>
                  <a:round/>
                  <a:headEnd/>
                  <a:tailEnd/>
                </a:ln>
                <a:solidFill>
                  <a:srgbClr val="000000">
                    <a:alpha val="50195"/>
                  </a:srgbClr>
                </a:solidFill>
                <a:latin typeface="Arial Black"/>
              </a:rPr>
              <a:t>INTERACTIVE</a:t>
            </a:r>
          </a:p>
        </p:txBody>
      </p:sp>
      <p:sp>
        <p:nvSpPr>
          <p:cNvPr id="14339" name="WordArt 3"/>
          <p:cNvSpPr>
            <a:spLocks noChangeArrowheads="1" noChangeShapeType="1" noTextEdit="1"/>
          </p:cNvSpPr>
          <p:nvPr/>
        </p:nvSpPr>
        <p:spPr bwMode="auto">
          <a:xfrm rot="5400000">
            <a:off x="5924550" y="3067050"/>
            <a:ext cx="2400300" cy="914400"/>
          </a:xfrm>
          <a:prstGeom prst="rect">
            <a:avLst/>
          </a:prstGeom>
        </p:spPr>
        <p:txBody>
          <a:bodyPr spcFirstLastPara="1" wrap="none" fromWordArt="1">
            <a:prstTxWarp prst="textArchUp">
              <a:avLst>
                <a:gd name="adj" fmla="val 11580348"/>
              </a:avLst>
            </a:prstTxWarp>
          </a:bodyPr>
          <a:lstStyle/>
          <a:p>
            <a:pPr algn="ctr"/>
            <a:r>
              <a:rPr lang="en-US" kern="10">
                <a:ln w="9525">
                  <a:noFill/>
                  <a:round/>
                  <a:headEnd/>
                  <a:tailEnd/>
                </a:ln>
                <a:solidFill>
                  <a:srgbClr val="000000">
                    <a:alpha val="50195"/>
                  </a:srgbClr>
                </a:solidFill>
                <a:latin typeface="Arial Black"/>
              </a:rPr>
              <a:t>STANDS</a:t>
            </a:r>
          </a:p>
        </p:txBody>
      </p:sp>
      <p:sp>
        <p:nvSpPr>
          <p:cNvPr id="14340" name="Oval 6"/>
          <p:cNvSpPr>
            <a:spLocks noChangeArrowheads="1"/>
          </p:cNvSpPr>
          <p:nvPr/>
        </p:nvSpPr>
        <p:spPr bwMode="auto">
          <a:xfrm>
            <a:off x="2195513" y="1052513"/>
            <a:ext cx="4914900" cy="4914900"/>
          </a:xfrm>
          <a:prstGeom prst="ellipse">
            <a:avLst/>
          </a:prstGeom>
          <a:noFill/>
          <a:ln w="19050">
            <a:solidFill>
              <a:schemeClr val="accent2"/>
            </a:solidFill>
            <a:round/>
            <a:headEnd/>
            <a:tailEnd/>
          </a:ln>
        </p:spPr>
        <p:txBody>
          <a:bodyPr/>
          <a:lstStyle/>
          <a:p>
            <a:endParaRPr lang="en-US"/>
          </a:p>
        </p:txBody>
      </p:sp>
      <p:sp>
        <p:nvSpPr>
          <p:cNvPr id="14341" name="Oval 7"/>
          <p:cNvSpPr>
            <a:spLocks noChangeArrowheads="1"/>
          </p:cNvSpPr>
          <p:nvPr/>
        </p:nvSpPr>
        <p:spPr bwMode="auto">
          <a:xfrm>
            <a:off x="3124200" y="1065213"/>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4342" name="Text Box 8"/>
          <p:cNvSpPr txBox="1">
            <a:spLocks noChangeArrowheads="1"/>
          </p:cNvSpPr>
          <p:nvPr/>
        </p:nvSpPr>
        <p:spPr bwMode="auto">
          <a:xfrm>
            <a:off x="3124200" y="1066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E</a:t>
            </a:r>
          </a:p>
        </p:txBody>
      </p:sp>
      <p:sp>
        <p:nvSpPr>
          <p:cNvPr id="14343" name="Text Box 9"/>
          <p:cNvSpPr txBox="1">
            <a:spLocks noChangeArrowheads="1"/>
          </p:cNvSpPr>
          <p:nvPr/>
        </p:nvSpPr>
        <p:spPr bwMode="auto">
          <a:xfrm>
            <a:off x="3238500" y="54102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endParaRPr lang="en-US" sz="1600">
              <a:latin typeface="Times New Roman" pitchFamily="18" charset="0"/>
            </a:endParaRPr>
          </a:p>
        </p:txBody>
      </p:sp>
      <p:sp>
        <p:nvSpPr>
          <p:cNvPr id="14344" name="Text Box 10"/>
          <p:cNvSpPr txBox="1">
            <a:spLocks noChangeArrowheads="1"/>
          </p:cNvSpPr>
          <p:nvPr/>
        </p:nvSpPr>
        <p:spPr bwMode="auto">
          <a:xfrm>
            <a:off x="4381500" y="7239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endParaRPr lang="en-US" sz="1600">
              <a:latin typeface="Times New Roman" pitchFamily="18" charset="0"/>
            </a:endParaRPr>
          </a:p>
        </p:txBody>
      </p:sp>
      <p:sp>
        <p:nvSpPr>
          <p:cNvPr id="14345" name="WordArt 11"/>
          <p:cNvSpPr>
            <a:spLocks noChangeArrowheads="1" noChangeShapeType="1" noTextEdit="1"/>
          </p:cNvSpPr>
          <p:nvPr/>
        </p:nvSpPr>
        <p:spPr bwMode="auto">
          <a:xfrm>
            <a:off x="3695700" y="1866900"/>
            <a:ext cx="1943100" cy="685800"/>
          </a:xfrm>
          <a:prstGeom prst="rect">
            <a:avLst/>
          </a:prstGeom>
        </p:spPr>
        <p:txBody>
          <a:bodyPr spcFirstLastPara="1" wrap="none" fromWordArt="1">
            <a:prstTxWarp prst="textArchUp">
              <a:avLst>
                <a:gd name="adj" fmla="val 11820260"/>
              </a:avLst>
            </a:prstTxWarp>
          </a:bodyPr>
          <a:lstStyle/>
          <a:p>
            <a:pPr algn="ctr"/>
            <a:r>
              <a:rPr lang="en-US" kern="10">
                <a:ln w="9525">
                  <a:noFill/>
                  <a:round/>
                  <a:headEnd/>
                  <a:tailEnd/>
                </a:ln>
                <a:solidFill>
                  <a:srgbClr val="FF0000"/>
                </a:solidFill>
                <a:latin typeface="Arial Black"/>
              </a:rPr>
              <a:t>Direct Load</a:t>
            </a:r>
          </a:p>
        </p:txBody>
      </p:sp>
      <p:grpSp>
        <p:nvGrpSpPr>
          <p:cNvPr id="2" name="Group 12"/>
          <p:cNvGrpSpPr>
            <a:grpSpLocks/>
          </p:cNvGrpSpPr>
          <p:nvPr/>
        </p:nvGrpSpPr>
        <p:grpSpPr bwMode="auto">
          <a:xfrm>
            <a:off x="2838450" y="1644650"/>
            <a:ext cx="3657600" cy="3656013"/>
            <a:chOff x="3331" y="3429"/>
            <a:chExt cx="5760" cy="5760"/>
          </a:xfrm>
        </p:grpSpPr>
        <p:sp>
          <p:nvSpPr>
            <p:cNvPr id="14351" name="Oval 13"/>
            <p:cNvSpPr>
              <a:spLocks noChangeArrowheads="1"/>
            </p:cNvSpPr>
            <p:nvPr/>
          </p:nvSpPr>
          <p:spPr bwMode="auto">
            <a:xfrm>
              <a:off x="3331" y="3429"/>
              <a:ext cx="5760" cy="5760"/>
            </a:xfrm>
            <a:prstGeom prst="ellipse">
              <a:avLst/>
            </a:prstGeom>
            <a:noFill/>
            <a:ln w="31750">
              <a:solidFill>
                <a:srgbClr val="FF0000"/>
              </a:solidFill>
              <a:round/>
              <a:headEnd/>
              <a:tailEnd/>
            </a:ln>
          </p:spPr>
          <p:txBody>
            <a:bodyPr/>
            <a:lstStyle/>
            <a:p>
              <a:endParaRPr lang="en-US"/>
            </a:p>
          </p:txBody>
        </p:sp>
        <p:grpSp>
          <p:nvGrpSpPr>
            <p:cNvPr id="3" name="Group 14"/>
            <p:cNvGrpSpPr>
              <a:grpSpLocks/>
            </p:cNvGrpSpPr>
            <p:nvPr/>
          </p:nvGrpSpPr>
          <p:grpSpPr bwMode="auto">
            <a:xfrm>
              <a:off x="3960" y="4501"/>
              <a:ext cx="4320" cy="3962"/>
              <a:chOff x="4050" y="4501"/>
              <a:chExt cx="4320" cy="3962"/>
            </a:xfrm>
          </p:grpSpPr>
          <p:grpSp>
            <p:nvGrpSpPr>
              <p:cNvPr id="4" name="Group 15"/>
              <p:cNvGrpSpPr>
                <a:grpSpLocks/>
              </p:cNvGrpSpPr>
              <p:nvPr/>
            </p:nvGrpSpPr>
            <p:grpSpPr bwMode="auto">
              <a:xfrm>
                <a:off x="4050" y="4680"/>
                <a:ext cx="4320" cy="3600"/>
                <a:chOff x="4140" y="4680"/>
                <a:chExt cx="4320" cy="3600"/>
              </a:xfrm>
            </p:grpSpPr>
            <p:sp>
              <p:nvSpPr>
                <p:cNvPr id="14396" name="WordArt 16"/>
                <p:cNvSpPr>
                  <a:spLocks noChangeArrowheads="1" noChangeShapeType="1" noTextEdit="1"/>
                </p:cNvSpPr>
                <p:nvPr/>
              </p:nvSpPr>
              <p:spPr bwMode="auto">
                <a:xfrm rot="-5400000">
                  <a:off x="3061" y="6299"/>
                  <a:ext cx="2457"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ARENA</a:t>
                  </a:r>
                </a:p>
              </p:txBody>
            </p:sp>
            <p:sp>
              <p:nvSpPr>
                <p:cNvPr id="14397" name="WordArt 17"/>
                <p:cNvSpPr>
                  <a:spLocks noChangeArrowheads="1" noChangeShapeType="1" noTextEdit="1"/>
                </p:cNvSpPr>
                <p:nvPr/>
              </p:nvSpPr>
              <p:spPr bwMode="auto">
                <a:xfrm rot="-5400000">
                  <a:off x="6510" y="6330"/>
                  <a:ext cx="3600"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Football Ground</a:t>
                  </a:r>
                </a:p>
              </p:txBody>
            </p:sp>
          </p:grpSp>
          <p:grpSp>
            <p:nvGrpSpPr>
              <p:cNvPr id="5" name="Group 18"/>
              <p:cNvGrpSpPr>
                <a:grpSpLocks/>
              </p:cNvGrpSpPr>
              <p:nvPr/>
            </p:nvGrpSpPr>
            <p:grpSpPr bwMode="auto">
              <a:xfrm>
                <a:off x="4437" y="4501"/>
                <a:ext cx="3629" cy="3962"/>
                <a:chOff x="4500" y="11338"/>
                <a:chExt cx="3629" cy="3962"/>
              </a:xfrm>
            </p:grpSpPr>
            <p:grpSp>
              <p:nvGrpSpPr>
                <p:cNvPr id="6" name="Group 19"/>
                <p:cNvGrpSpPr>
                  <a:grpSpLocks/>
                </p:cNvGrpSpPr>
                <p:nvPr/>
              </p:nvGrpSpPr>
              <p:grpSpPr bwMode="auto">
                <a:xfrm>
                  <a:off x="4500" y="12056"/>
                  <a:ext cx="3600" cy="2524"/>
                  <a:chOff x="4437" y="5168"/>
                  <a:chExt cx="3600" cy="2524"/>
                </a:xfrm>
              </p:grpSpPr>
              <p:grpSp>
                <p:nvGrpSpPr>
                  <p:cNvPr id="7" name="Group 20"/>
                  <p:cNvGrpSpPr>
                    <a:grpSpLocks/>
                  </p:cNvGrpSpPr>
                  <p:nvPr/>
                </p:nvGrpSpPr>
                <p:grpSpPr bwMode="auto">
                  <a:xfrm>
                    <a:off x="4437" y="5940"/>
                    <a:ext cx="3600" cy="1080"/>
                    <a:chOff x="4526" y="5940"/>
                    <a:chExt cx="3600" cy="1080"/>
                  </a:xfrm>
                </p:grpSpPr>
                <p:sp>
                  <p:nvSpPr>
                    <p:cNvPr id="14393" name="Text Box 21"/>
                    <p:cNvSpPr txBox="1">
                      <a:spLocks noChangeArrowheads="1"/>
                    </p:cNvSpPr>
                    <p:nvPr/>
                  </p:nvSpPr>
                  <p:spPr bwMode="auto">
                    <a:xfrm>
                      <a:off x="6244" y="6480"/>
                      <a:ext cx="720" cy="540"/>
                    </a:xfrm>
                    <a:prstGeom prst="rect">
                      <a:avLst/>
                    </a:prstGeom>
                    <a:noFill/>
                    <a:ln w="9525">
                      <a:noFill/>
                      <a:miter lim="800000"/>
                      <a:headEnd/>
                      <a:tailEnd/>
                    </a:ln>
                  </p:spPr>
                  <p:txBody>
                    <a:bodyPr/>
                    <a:lstStyle/>
                    <a:p>
                      <a:r>
                        <a:rPr lang="en-US" sz="1200">
                          <a:solidFill>
                            <a:srgbClr val="E614C8"/>
                          </a:solidFill>
                          <a:latin typeface="Times New Roman" pitchFamily="18" charset="0"/>
                        </a:rPr>
                        <a:t>DV</a:t>
                      </a:r>
                    </a:p>
                  </p:txBody>
                </p:sp>
                <p:sp>
                  <p:nvSpPr>
                    <p:cNvPr id="14394" name="Text Box 22"/>
                    <p:cNvSpPr txBox="1">
                      <a:spLocks noChangeArrowheads="1"/>
                    </p:cNvSpPr>
                    <p:nvPr/>
                  </p:nvSpPr>
                  <p:spPr bwMode="auto">
                    <a:xfrm>
                      <a:off x="5796" y="5940"/>
                      <a:ext cx="720" cy="540"/>
                    </a:xfrm>
                    <a:prstGeom prst="rect">
                      <a:avLst/>
                    </a:prstGeom>
                    <a:noFill/>
                    <a:ln w="9525">
                      <a:noFill/>
                      <a:miter lim="800000"/>
                      <a:headEnd/>
                      <a:tailEnd/>
                    </a:ln>
                  </p:spPr>
                  <p:txBody>
                    <a:bodyPr/>
                    <a:lstStyle/>
                    <a:p>
                      <a:r>
                        <a:rPr lang="en-US" sz="1200">
                          <a:solidFill>
                            <a:srgbClr val="0000FF"/>
                          </a:solidFill>
                          <a:latin typeface="Times New Roman" pitchFamily="18" charset="0"/>
                        </a:rPr>
                        <a:t>TV</a:t>
                      </a:r>
                    </a:p>
                  </p:txBody>
                </p:sp>
                <p:sp>
                  <p:nvSpPr>
                    <p:cNvPr id="14395" name="Line 23"/>
                    <p:cNvSpPr>
                      <a:spLocks noChangeShapeType="1"/>
                    </p:cNvSpPr>
                    <p:nvPr/>
                  </p:nvSpPr>
                  <p:spPr bwMode="auto">
                    <a:xfrm>
                      <a:off x="4526" y="6433"/>
                      <a:ext cx="3600" cy="0"/>
                    </a:xfrm>
                    <a:prstGeom prst="line">
                      <a:avLst/>
                    </a:prstGeom>
                    <a:noFill/>
                    <a:ln w="19050">
                      <a:solidFill>
                        <a:srgbClr val="FFFFFF"/>
                      </a:solidFill>
                      <a:prstDash val="dash"/>
                      <a:round/>
                      <a:headEnd/>
                      <a:tailEnd/>
                    </a:ln>
                  </p:spPr>
                  <p:txBody>
                    <a:bodyPr/>
                    <a:lstStyle/>
                    <a:p>
                      <a:endParaRPr lang="en-US"/>
                    </a:p>
                  </p:txBody>
                </p:sp>
              </p:grpSp>
              <p:grpSp>
                <p:nvGrpSpPr>
                  <p:cNvPr id="8" name="Group 24"/>
                  <p:cNvGrpSpPr>
                    <a:grpSpLocks/>
                  </p:cNvGrpSpPr>
                  <p:nvPr/>
                </p:nvGrpSpPr>
                <p:grpSpPr bwMode="auto">
                  <a:xfrm>
                    <a:off x="4590" y="5168"/>
                    <a:ext cx="3086" cy="2524"/>
                    <a:chOff x="4590" y="5168"/>
                    <a:chExt cx="3086" cy="2524"/>
                  </a:xfrm>
                </p:grpSpPr>
                <p:sp>
                  <p:nvSpPr>
                    <p:cNvPr id="14388" name="Text Box 25"/>
                    <p:cNvSpPr txBox="1">
                      <a:spLocks noChangeArrowheads="1"/>
                    </p:cNvSpPr>
                    <p:nvPr/>
                  </p:nvSpPr>
                  <p:spPr bwMode="auto">
                    <a:xfrm>
                      <a:off x="4590" y="5173"/>
                      <a:ext cx="720" cy="540"/>
                    </a:xfrm>
                    <a:prstGeom prst="rect">
                      <a:avLst/>
                    </a:prstGeom>
                    <a:noFill/>
                    <a:ln w="9525">
                      <a:noFill/>
                      <a:miter lim="800000"/>
                      <a:headEnd/>
                      <a:tailEnd/>
                    </a:ln>
                  </p:spPr>
                  <p:txBody>
                    <a:bodyPr/>
                    <a:lstStyle/>
                    <a:p>
                      <a:r>
                        <a:rPr lang="en-US" sz="1200">
                          <a:latin typeface="Times New Roman" pitchFamily="18" charset="0"/>
                        </a:rPr>
                        <a:t>IN</a:t>
                      </a:r>
                    </a:p>
                  </p:txBody>
                </p:sp>
                <p:grpSp>
                  <p:nvGrpSpPr>
                    <p:cNvPr id="9" name="Group 26"/>
                    <p:cNvGrpSpPr>
                      <a:grpSpLocks/>
                    </p:cNvGrpSpPr>
                    <p:nvPr/>
                  </p:nvGrpSpPr>
                  <p:grpSpPr bwMode="auto">
                    <a:xfrm>
                      <a:off x="4796" y="5168"/>
                      <a:ext cx="2880" cy="2524"/>
                      <a:chOff x="4796" y="5168"/>
                      <a:chExt cx="2880" cy="2524"/>
                    </a:xfrm>
                  </p:grpSpPr>
                  <p:sp>
                    <p:nvSpPr>
                      <p:cNvPr id="14390" name="Line 27"/>
                      <p:cNvSpPr>
                        <a:spLocks noChangeShapeType="1"/>
                      </p:cNvSpPr>
                      <p:nvPr/>
                    </p:nvSpPr>
                    <p:spPr bwMode="auto">
                      <a:xfrm flipV="1">
                        <a:off x="6671" y="5172"/>
                        <a:ext cx="1" cy="2520"/>
                      </a:xfrm>
                      <a:prstGeom prst="line">
                        <a:avLst/>
                      </a:prstGeom>
                      <a:noFill/>
                      <a:ln w="19050">
                        <a:solidFill>
                          <a:srgbClr val="E614C8"/>
                        </a:solidFill>
                        <a:round/>
                        <a:headEnd/>
                        <a:tailEnd type="triangle" w="med" len="med"/>
                      </a:ln>
                    </p:spPr>
                    <p:txBody>
                      <a:bodyPr/>
                      <a:lstStyle/>
                      <a:p>
                        <a:endParaRPr lang="en-US"/>
                      </a:p>
                    </p:txBody>
                  </p:sp>
                  <p:sp>
                    <p:nvSpPr>
                      <p:cNvPr id="14391" name="Line 28"/>
                      <p:cNvSpPr>
                        <a:spLocks noChangeShapeType="1"/>
                      </p:cNvSpPr>
                      <p:nvPr/>
                    </p:nvSpPr>
                    <p:spPr bwMode="auto">
                      <a:xfrm rot="10800000" flipV="1">
                        <a:off x="5821" y="5168"/>
                        <a:ext cx="1" cy="2520"/>
                      </a:xfrm>
                      <a:prstGeom prst="line">
                        <a:avLst/>
                      </a:prstGeom>
                      <a:noFill/>
                      <a:ln w="19050">
                        <a:solidFill>
                          <a:srgbClr val="0000FF"/>
                        </a:solidFill>
                        <a:round/>
                        <a:headEnd/>
                        <a:tailEnd type="triangle" w="med" len="med"/>
                      </a:ln>
                    </p:spPr>
                    <p:txBody>
                      <a:bodyPr/>
                      <a:lstStyle/>
                      <a:p>
                        <a:endParaRPr lang="en-US"/>
                      </a:p>
                    </p:txBody>
                  </p:sp>
                  <p:sp>
                    <p:nvSpPr>
                      <p:cNvPr id="14392" name="Rectangle 29"/>
                      <p:cNvSpPr>
                        <a:spLocks noChangeArrowheads="1"/>
                      </p:cNvSpPr>
                      <p:nvPr/>
                    </p:nvSpPr>
                    <p:spPr bwMode="auto">
                      <a:xfrm>
                        <a:off x="4796" y="5533"/>
                        <a:ext cx="2880" cy="1800"/>
                      </a:xfrm>
                      <a:prstGeom prst="rect">
                        <a:avLst/>
                      </a:prstGeom>
                      <a:noFill/>
                      <a:ln w="19050">
                        <a:solidFill>
                          <a:srgbClr val="FFFFFF"/>
                        </a:solidFill>
                        <a:prstDash val="dash"/>
                        <a:miter lim="800000"/>
                        <a:headEnd/>
                        <a:tailEnd/>
                      </a:ln>
                    </p:spPr>
                    <p:txBody>
                      <a:bodyPr/>
                      <a:lstStyle/>
                      <a:p>
                        <a:endParaRPr lang="en-US"/>
                      </a:p>
                    </p:txBody>
                  </p:sp>
                </p:grpSp>
              </p:grpSp>
            </p:grpSp>
            <p:grpSp>
              <p:nvGrpSpPr>
                <p:cNvPr id="10" name="Group 30"/>
                <p:cNvGrpSpPr>
                  <a:grpSpLocks/>
                </p:cNvGrpSpPr>
                <p:nvPr/>
              </p:nvGrpSpPr>
              <p:grpSpPr bwMode="auto">
                <a:xfrm>
                  <a:off x="4500" y="11338"/>
                  <a:ext cx="3629" cy="3962"/>
                  <a:chOff x="4408" y="4453"/>
                  <a:chExt cx="3629" cy="3962"/>
                </a:xfrm>
              </p:grpSpPr>
              <p:grpSp>
                <p:nvGrpSpPr>
                  <p:cNvPr id="11" name="Group 31"/>
                  <p:cNvGrpSpPr>
                    <a:grpSpLocks/>
                  </p:cNvGrpSpPr>
                  <p:nvPr/>
                </p:nvGrpSpPr>
                <p:grpSpPr bwMode="auto">
                  <a:xfrm>
                    <a:off x="4437" y="4453"/>
                    <a:ext cx="3600" cy="3962"/>
                    <a:chOff x="4437" y="4453"/>
                    <a:chExt cx="3600" cy="3962"/>
                  </a:xfrm>
                </p:grpSpPr>
                <p:sp>
                  <p:nvSpPr>
                    <p:cNvPr id="14360" name="Rectangle 32"/>
                    <p:cNvSpPr>
                      <a:spLocks noChangeArrowheads="1"/>
                    </p:cNvSpPr>
                    <p:nvPr/>
                  </p:nvSpPr>
                  <p:spPr bwMode="auto">
                    <a:xfrm>
                      <a:off x="4437" y="4455"/>
                      <a:ext cx="3600" cy="3960"/>
                    </a:xfrm>
                    <a:prstGeom prst="rect">
                      <a:avLst/>
                    </a:prstGeom>
                    <a:solidFill>
                      <a:srgbClr val="339966">
                        <a:alpha val="50195"/>
                      </a:srgbClr>
                    </a:solidFill>
                    <a:ln w="9525">
                      <a:noFill/>
                      <a:miter lim="800000"/>
                      <a:headEnd/>
                      <a:tailEnd/>
                    </a:ln>
                  </p:spPr>
                  <p:txBody>
                    <a:bodyPr/>
                    <a:lstStyle/>
                    <a:p>
                      <a:endParaRPr lang="en-US"/>
                    </a:p>
                  </p:txBody>
                </p:sp>
                <p:sp>
                  <p:nvSpPr>
                    <p:cNvPr id="14361" name="Text Box 33"/>
                    <p:cNvSpPr txBox="1">
                      <a:spLocks noChangeArrowheads="1"/>
                    </p:cNvSpPr>
                    <p:nvPr/>
                  </p:nvSpPr>
                  <p:spPr bwMode="auto">
                    <a:xfrm>
                      <a:off x="49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PP</a:t>
                      </a:r>
                    </a:p>
                  </p:txBody>
                </p:sp>
                <p:sp>
                  <p:nvSpPr>
                    <p:cNvPr id="14362" name="Text Box 34"/>
                    <p:cNvSpPr txBox="1">
                      <a:spLocks noChangeArrowheads="1"/>
                    </p:cNvSpPr>
                    <p:nvPr/>
                  </p:nvSpPr>
                  <p:spPr bwMode="auto">
                    <a:xfrm>
                      <a:off x="49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PP</a:t>
                      </a:r>
                    </a:p>
                  </p:txBody>
                </p:sp>
                <p:sp>
                  <p:nvSpPr>
                    <p:cNvPr id="14363" name="Text Box 35"/>
                    <p:cNvSpPr txBox="1">
                      <a:spLocks noChangeArrowheads="1"/>
                    </p:cNvSpPr>
                    <p:nvPr/>
                  </p:nvSpPr>
                  <p:spPr bwMode="auto">
                    <a:xfrm>
                      <a:off x="67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D</a:t>
                      </a:r>
                    </a:p>
                  </p:txBody>
                </p:sp>
                <p:sp>
                  <p:nvSpPr>
                    <p:cNvPr id="14364" name="Text Box 36"/>
                    <p:cNvSpPr txBox="1">
                      <a:spLocks noChangeArrowheads="1"/>
                    </p:cNvSpPr>
                    <p:nvPr/>
                  </p:nvSpPr>
                  <p:spPr bwMode="auto">
                    <a:xfrm>
                      <a:off x="67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D</a:t>
                      </a:r>
                    </a:p>
                  </p:txBody>
                </p:sp>
                <p:sp>
                  <p:nvSpPr>
                    <p:cNvPr id="14365" name="Text Box 37"/>
                    <p:cNvSpPr txBox="1">
                      <a:spLocks noChangeArrowheads="1"/>
                    </p:cNvSpPr>
                    <p:nvPr/>
                  </p:nvSpPr>
                  <p:spPr bwMode="auto">
                    <a:xfrm>
                      <a:off x="5156" y="4453"/>
                      <a:ext cx="2160" cy="720"/>
                    </a:xfrm>
                    <a:prstGeom prst="rect">
                      <a:avLst/>
                    </a:prstGeom>
                    <a:noFill/>
                    <a:ln w="19050">
                      <a:solidFill>
                        <a:srgbClr val="0000FF"/>
                      </a:solidFill>
                      <a:miter lim="800000"/>
                      <a:headEnd/>
                      <a:tailEnd/>
                    </a:ln>
                  </p:spPr>
                  <p:txBody>
                    <a:bodyPr/>
                    <a:lstStyle/>
                    <a:p>
                      <a:pPr algn="ctr"/>
                      <a:r>
                        <a:rPr lang="en-US" sz="1200">
                          <a:solidFill>
                            <a:srgbClr val="0000FF"/>
                          </a:solidFill>
                          <a:latin typeface="Times New Roman" pitchFamily="18" charset="0"/>
                        </a:rPr>
                        <a:t>M/I</a:t>
                      </a:r>
                    </a:p>
                    <a:p>
                      <a:pPr algn="ctr"/>
                      <a:r>
                        <a:rPr lang="en-US" sz="1200">
                          <a:solidFill>
                            <a:srgbClr val="0000FF"/>
                          </a:solidFill>
                          <a:latin typeface="Times New Roman" pitchFamily="18" charset="0"/>
                        </a:rPr>
                        <a:t>PD</a:t>
                      </a:r>
                    </a:p>
                  </p:txBody>
                </p:sp>
                <p:sp>
                  <p:nvSpPr>
                    <p:cNvPr id="14366" name="Text Box 38"/>
                    <p:cNvSpPr txBox="1">
                      <a:spLocks noChangeArrowheads="1"/>
                    </p:cNvSpPr>
                    <p:nvPr/>
                  </p:nvSpPr>
                  <p:spPr bwMode="auto">
                    <a:xfrm>
                      <a:off x="5156" y="7693"/>
                      <a:ext cx="2160" cy="720"/>
                    </a:xfrm>
                    <a:prstGeom prst="rect">
                      <a:avLst/>
                    </a:prstGeom>
                    <a:noFill/>
                    <a:ln w="19050">
                      <a:solidFill>
                        <a:srgbClr val="E614C8"/>
                      </a:solidFill>
                      <a:miter lim="800000"/>
                      <a:headEnd/>
                      <a:tailEnd/>
                    </a:ln>
                  </p:spPr>
                  <p:txBody>
                    <a:bodyPr/>
                    <a:lstStyle/>
                    <a:p>
                      <a:pPr algn="ctr"/>
                      <a:r>
                        <a:rPr lang="en-US" sz="1200">
                          <a:solidFill>
                            <a:srgbClr val="E614C8"/>
                          </a:solidFill>
                          <a:latin typeface="Times New Roman" pitchFamily="18" charset="0"/>
                        </a:rPr>
                        <a:t>M</a:t>
                      </a:r>
                    </a:p>
                    <a:p>
                      <a:pPr algn="ctr"/>
                      <a:r>
                        <a:rPr lang="en-US" sz="1200">
                          <a:solidFill>
                            <a:srgbClr val="E614C8"/>
                          </a:solidFill>
                          <a:latin typeface="Times New Roman" pitchFamily="18" charset="0"/>
                        </a:rPr>
                        <a:t>C/E</a:t>
                      </a:r>
                    </a:p>
                  </p:txBody>
                </p:sp>
                <p:grpSp>
                  <p:nvGrpSpPr>
                    <p:cNvPr id="12" name="Group 39"/>
                    <p:cNvGrpSpPr>
                      <a:grpSpLocks/>
                    </p:cNvGrpSpPr>
                    <p:nvPr/>
                  </p:nvGrpSpPr>
                  <p:grpSpPr bwMode="auto">
                    <a:xfrm>
                      <a:off x="7044" y="7152"/>
                      <a:ext cx="181" cy="540"/>
                      <a:chOff x="7020" y="5760"/>
                      <a:chExt cx="181" cy="540"/>
                    </a:xfrm>
                  </p:grpSpPr>
                  <p:sp>
                    <p:nvSpPr>
                      <p:cNvPr id="14384" name="Line 40"/>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14385" name="Line 41"/>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3" name="Group 42"/>
                    <p:cNvGrpSpPr>
                      <a:grpSpLocks/>
                    </p:cNvGrpSpPr>
                    <p:nvPr/>
                  </p:nvGrpSpPr>
                  <p:grpSpPr bwMode="auto">
                    <a:xfrm>
                      <a:off x="5224" y="7135"/>
                      <a:ext cx="181" cy="540"/>
                      <a:chOff x="7020" y="5760"/>
                      <a:chExt cx="181" cy="540"/>
                    </a:xfrm>
                  </p:grpSpPr>
                  <p:sp>
                    <p:nvSpPr>
                      <p:cNvPr id="14382" name="Line 43"/>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14383" name="Line 44"/>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4" name="Group 45"/>
                    <p:cNvGrpSpPr>
                      <a:grpSpLocks/>
                    </p:cNvGrpSpPr>
                    <p:nvPr/>
                  </p:nvGrpSpPr>
                  <p:grpSpPr bwMode="auto">
                    <a:xfrm>
                      <a:off x="5224" y="5156"/>
                      <a:ext cx="181" cy="540"/>
                      <a:chOff x="7020" y="5760"/>
                      <a:chExt cx="181" cy="540"/>
                    </a:xfrm>
                  </p:grpSpPr>
                  <p:sp>
                    <p:nvSpPr>
                      <p:cNvPr id="14380" name="Line 46"/>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14381" name="Line 47"/>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grpSp>
                  <p:nvGrpSpPr>
                    <p:cNvPr id="15" name="Group 48"/>
                    <p:cNvGrpSpPr>
                      <a:grpSpLocks/>
                    </p:cNvGrpSpPr>
                    <p:nvPr/>
                  </p:nvGrpSpPr>
                  <p:grpSpPr bwMode="auto">
                    <a:xfrm>
                      <a:off x="7044" y="5179"/>
                      <a:ext cx="181" cy="540"/>
                      <a:chOff x="7020" y="5760"/>
                      <a:chExt cx="181" cy="540"/>
                    </a:xfrm>
                  </p:grpSpPr>
                  <p:sp>
                    <p:nvSpPr>
                      <p:cNvPr id="14378" name="Line 49"/>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14379" name="Line 50"/>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sp>
                  <p:nvSpPr>
                    <p:cNvPr id="14371" name="AutoShape 51"/>
                    <p:cNvSpPr>
                      <a:spLocks noChangeArrowheads="1"/>
                    </p:cNvSpPr>
                    <p:nvPr/>
                  </p:nvSpPr>
                  <p:spPr bwMode="auto">
                    <a:xfrm>
                      <a:off x="6053" y="6793"/>
                      <a:ext cx="360" cy="900"/>
                    </a:xfrm>
                    <a:prstGeom prst="upArrow">
                      <a:avLst>
                        <a:gd name="adj1" fmla="val 50000"/>
                        <a:gd name="adj2" fmla="val 62500"/>
                      </a:avLst>
                    </a:prstGeom>
                    <a:solidFill>
                      <a:srgbClr val="E614C8"/>
                    </a:solidFill>
                    <a:ln w="19050">
                      <a:noFill/>
                      <a:miter lim="800000"/>
                      <a:headEnd/>
                      <a:tailEnd/>
                    </a:ln>
                  </p:spPr>
                  <p:txBody>
                    <a:bodyPr/>
                    <a:lstStyle/>
                    <a:p>
                      <a:endParaRPr lang="en-US"/>
                    </a:p>
                  </p:txBody>
                </p:sp>
                <p:sp>
                  <p:nvSpPr>
                    <p:cNvPr id="14372" name="AutoShape 52"/>
                    <p:cNvSpPr>
                      <a:spLocks noChangeArrowheads="1"/>
                    </p:cNvSpPr>
                    <p:nvPr/>
                  </p:nvSpPr>
                  <p:spPr bwMode="auto">
                    <a:xfrm rot="10800000">
                      <a:off x="6053" y="5173"/>
                      <a:ext cx="360" cy="900"/>
                    </a:xfrm>
                    <a:prstGeom prst="upArrow">
                      <a:avLst>
                        <a:gd name="adj1" fmla="val 50000"/>
                        <a:gd name="adj2" fmla="val 62500"/>
                      </a:avLst>
                    </a:prstGeom>
                    <a:solidFill>
                      <a:srgbClr val="0000FF"/>
                    </a:solidFill>
                    <a:ln w="19050">
                      <a:noFill/>
                      <a:miter lim="800000"/>
                      <a:headEnd/>
                      <a:tailEnd/>
                    </a:ln>
                  </p:spPr>
                  <p:txBody>
                    <a:bodyPr/>
                    <a:lstStyle/>
                    <a:p>
                      <a:endParaRPr lang="en-US"/>
                    </a:p>
                  </p:txBody>
                </p:sp>
                <p:sp>
                  <p:nvSpPr>
                    <p:cNvPr id="14373" name="Oval 53"/>
                    <p:cNvSpPr>
                      <a:spLocks noChangeArrowheads="1"/>
                    </p:cNvSpPr>
                    <p:nvPr/>
                  </p:nvSpPr>
                  <p:spPr bwMode="auto">
                    <a:xfrm>
                      <a:off x="5516" y="5713"/>
                      <a:ext cx="1440" cy="1440"/>
                    </a:xfrm>
                    <a:prstGeom prst="ellipse">
                      <a:avLst/>
                    </a:prstGeom>
                    <a:noFill/>
                    <a:ln w="19050">
                      <a:solidFill>
                        <a:srgbClr val="FFFFFF"/>
                      </a:solidFill>
                      <a:prstDash val="dash"/>
                      <a:round/>
                      <a:headEnd/>
                      <a:tailEnd/>
                    </a:ln>
                  </p:spPr>
                  <p:txBody>
                    <a:bodyPr/>
                    <a:lstStyle/>
                    <a:p>
                      <a:endParaRPr lang="en-US"/>
                    </a:p>
                  </p:txBody>
                </p:sp>
                <p:sp>
                  <p:nvSpPr>
                    <p:cNvPr id="14374" name="Line 54"/>
                    <p:cNvSpPr>
                      <a:spLocks noChangeShapeType="1"/>
                    </p:cNvSpPr>
                    <p:nvPr/>
                  </p:nvSpPr>
                  <p:spPr bwMode="auto">
                    <a:xfrm flipV="1">
                      <a:off x="7238" y="6241"/>
                      <a:ext cx="0" cy="360"/>
                    </a:xfrm>
                    <a:prstGeom prst="line">
                      <a:avLst/>
                    </a:prstGeom>
                    <a:noFill/>
                    <a:ln w="19050">
                      <a:solidFill>
                        <a:srgbClr val="0000FF"/>
                      </a:solidFill>
                      <a:round/>
                      <a:headEnd/>
                      <a:tailEnd type="triangle" w="med" len="med"/>
                    </a:ln>
                  </p:spPr>
                  <p:txBody>
                    <a:bodyPr/>
                    <a:lstStyle/>
                    <a:p>
                      <a:endParaRPr lang="en-US"/>
                    </a:p>
                  </p:txBody>
                </p:sp>
                <p:sp>
                  <p:nvSpPr>
                    <p:cNvPr id="14375" name="Line 55"/>
                    <p:cNvSpPr>
                      <a:spLocks noChangeShapeType="1"/>
                    </p:cNvSpPr>
                    <p:nvPr/>
                  </p:nvSpPr>
                  <p:spPr bwMode="auto">
                    <a:xfrm rot="10800000" flipV="1">
                      <a:off x="7068" y="6241"/>
                      <a:ext cx="0" cy="360"/>
                    </a:xfrm>
                    <a:prstGeom prst="line">
                      <a:avLst/>
                    </a:prstGeom>
                    <a:noFill/>
                    <a:ln w="19050">
                      <a:solidFill>
                        <a:srgbClr val="E614C8"/>
                      </a:solidFill>
                      <a:round/>
                      <a:headEnd/>
                      <a:tailEnd type="triangle" w="med" len="med"/>
                    </a:ln>
                  </p:spPr>
                  <p:txBody>
                    <a:bodyPr/>
                    <a:lstStyle/>
                    <a:p>
                      <a:endParaRPr lang="en-US"/>
                    </a:p>
                  </p:txBody>
                </p:sp>
                <p:sp>
                  <p:nvSpPr>
                    <p:cNvPr id="14376" name="Line 56"/>
                    <p:cNvSpPr>
                      <a:spLocks noChangeShapeType="1"/>
                    </p:cNvSpPr>
                    <p:nvPr/>
                  </p:nvSpPr>
                  <p:spPr bwMode="auto">
                    <a:xfrm flipV="1">
                      <a:off x="5395" y="6241"/>
                      <a:ext cx="0" cy="360"/>
                    </a:xfrm>
                    <a:prstGeom prst="line">
                      <a:avLst/>
                    </a:prstGeom>
                    <a:noFill/>
                    <a:ln w="19050">
                      <a:solidFill>
                        <a:srgbClr val="E614C8"/>
                      </a:solidFill>
                      <a:round/>
                      <a:headEnd/>
                      <a:tailEnd type="triangle" w="med" len="med"/>
                    </a:ln>
                  </p:spPr>
                  <p:txBody>
                    <a:bodyPr/>
                    <a:lstStyle/>
                    <a:p>
                      <a:endParaRPr lang="en-US"/>
                    </a:p>
                  </p:txBody>
                </p:sp>
                <p:sp>
                  <p:nvSpPr>
                    <p:cNvPr id="14377" name="Line 57"/>
                    <p:cNvSpPr>
                      <a:spLocks noChangeShapeType="1"/>
                    </p:cNvSpPr>
                    <p:nvPr/>
                  </p:nvSpPr>
                  <p:spPr bwMode="auto">
                    <a:xfrm rot="10800000" flipV="1">
                      <a:off x="5225" y="6241"/>
                      <a:ext cx="0" cy="360"/>
                    </a:xfrm>
                    <a:prstGeom prst="line">
                      <a:avLst/>
                    </a:prstGeom>
                    <a:noFill/>
                    <a:ln w="19050">
                      <a:solidFill>
                        <a:srgbClr val="0000FF"/>
                      </a:solidFill>
                      <a:round/>
                      <a:headEnd/>
                      <a:tailEnd type="triangle" w="med" len="med"/>
                    </a:ln>
                  </p:spPr>
                  <p:txBody>
                    <a:bodyPr/>
                    <a:lstStyle/>
                    <a:p>
                      <a:endParaRPr lang="en-US"/>
                    </a:p>
                  </p:txBody>
                </p:sp>
              </p:grpSp>
              <p:sp>
                <p:nvSpPr>
                  <p:cNvPr id="14358" name="Rectangle 58"/>
                  <p:cNvSpPr>
                    <a:spLocks noChangeArrowheads="1"/>
                  </p:cNvSpPr>
                  <p:nvPr/>
                </p:nvSpPr>
                <p:spPr bwMode="auto">
                  <a:xfrm>
                    <a:off x="4680" y="5504"/>
                    <a:ext cx="3060" cy="1800"/>
                  </a:xfrm>
                  <a:prstGeom prst="rect">
                    <a:avLst/>
                  </a:prstGeom>
                  <a:noFill/>
                  <a:ln w="9525">
                    <a:solidFill>
                      <a:srgbClr val="FFFFFF"/>
                    </a:solidFill>
                    <a:prstDash val="dash"/>
                    <a:miter lim="800000"/>
                    <a:headEnd/>
                    <a:tailEnd/>
                  </a:ln>
                </p:spPr>
                <p:txBody>
                  <a:bodyPr/>
                  <a:lstStyle/>
                  <a:p>
                    <a:endParaRPr lang="en-US"/>
                  </a:p>
                </p:txBody>
              </p:sp>
              <p:sp>
                <p:nvSpPr>
                  <p:cNvPr id="14359" name="Line 59"/>
                  <p:cNvSpPr>
                    <a:spLocks noChangeShapeType="1"/>
                  </p:cNvSpPr>
                  <p:nvPr/>
                </p:nvSpPr>
                <p:spPr bwMode="auto">
                  <a:xfrm>
                    <a:off x="4408" y="6411"/>
                    <a:ext cx="3600" cy="0"/>
                  </a:xfrm>
                  <a:prstGeom prst="line">
                    <a:avLst/>
                  </a:prstGeom>
                  <a:noFill/>
                  <a:ln w="9525">
                    <a:solidFill>
                      <a:srgbClr val="FFFFFF"/>
                    </a:solidFill>
                    <a:prstDash val="dash"/>
                    <a:round/>
                    <a:headEnd/>
                    <a:tailEnd/>
                  </a:ln>
                </p:spPr>
                <p:txBody>
                  <a:bodyPr/>
                  <a:lstStyle/>
                  <a:p>
                    <a:endParaRPr lang="en-US"/>
                  </a:p>
                </p:txBody>
              </p:sp>
            </p:grpSp>
          </p:grpSp>
        </p:grpSp>
      </p:grpSp>
      <p:sp>
        <p:nvSpPr>
          <p:cNvPr id="14347" name="Line 60"/>
          <p:cNvSpPr>
            <a:spLocks noChangeShapeType="1"/>
          </p:cNvSpPr>
          <p:nvPr/>
        </p:nvSpPr>
        <p:spPr bwMode="auto">
          <a:xfrm>
            <a:off x="3962400" y="2552700"/>
            <a:ext cx="1371600" cy="0"/>
          </a:xfrm>
          <a:prstGeom prst="line">
            <a:avLst/>
          </a:prstGeom>
          <a:noFill/>
          <a:ln w="9525">
            <a:solidFill>
              <a:srgbClr val="0000FF"/>
            </a:solidFill>
            <a:prstDash val="dash"/>
            <a:round/>
            <a:headEnd/>
            <a:tailEnd/>
          </a:ln>
        </p:spPr>
        <p:txBody>
          <a:bodyPr/>
          <a:lstStyle/>
          <a:p>
            <a:endParaRPr lang="en-US"/>
          </a:p>
        </p:txBody>
      </p:sp>
      <p:sp>
        <p:nvSpPr>
          <p:cNvPr id="14348" name="Line 61"/>
          <p:cNvSpPr>
            <a:spLocks noChangeShapeType="1"/>
          </p:cNvSpPr>
          <p:nvPr/>
        </p:nvSpPr>
        <p:spPr bwMode="auto">
          <a:xfrm>
            <a:off x="3962400" y="4610100"/>
            <a:ext cx="1371600" cy="0"/>
          </a:xfrm>
          <a:prstGeom prst="line">
            <a:avLst/>
          </a:prstGeom>
          <a:noFill/>
          <a:ln w="9525">
            <a:solidFill>
              <a:srgbClr val="E614C8"/>
            </a:solidFill>
            <a:prstDash val="dash"/>
            <a:round/>
            <a:headEnd/>
            <a:tailEnd/>
          </a:ln>
        </p:spPr>
        <p:txBody>
          <a:bodyPr/>
          <a:lstStyle/>
          <a:p>
            <a:endParaRPr lang="en-US"/>
          </a:p>
        </p:txBody>
      </p:sp>
      <p:sp>
        <p:nvSpPr>
          <p:cNvPr id="62" name="TextBox 59"/>
          <p:cNvSpPr txBox="1">
            <a:spLocks noChangeArrowheads="1"/>
          </p:cNvSpPr>
          <p:nvPr/>
        </p:nvSpPr>
        <p:spPr bwMode="auto">
          <a:xfrm>
            <a:off x="5927725" y="0"/>
            <a:ext cx="3216275" cy="461665"/>
          </a:xfrm>
          <a:prstGeom prst="rect">
            <a:avLst/>
          </a:prstGeom>
          <a:noFill/>
          <a:ln w="9525">
            <a:noFill/>
            <a:miter lim="800000"/>
            <a:headEnd/>
            <a:tailEnd/>
          </a:ln>
        </p:spPr>
        <p:txBody>
          <a:bodyPr>
            <a:spAutoFit/>
          </a:bodyPr>
          <a:lstStyle/>
          <a:p>
            <a:pPr algn="ctr"/>
            <a:r>
              <a:rPr lang="en-US" sz="2400" b="1" dirty="0">
                <a:solidFill>
                  <a:srgbClr val="002060"/>
                </a:solidFill>
                <a:latin typeface="Calibri" pitchFamily="34" charset="0"/>
                <a:cs typeface="Times New Roman" pitchFamily="18" charset="0"/>
              </a:rPr>
              <a:t>PARTIAL TRUTHS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0" y="1295400"/>
            <a:ext cx="9144000" cy="3908762"/>
          </a:xfrm>
          <a:prstGeom prst="rect">
            <a:avLst/>
          </a:prstGeom>
          <a:noFill/>
        </p:spPr>
        <p:txBody>
          <a:bodyPr wrap="square" rtlCol="0">
            <a:spAutoFit/>
          </a:bodyPr>
          <a:lstStyle/>
          <a:p>
            <a:pPr algn="ctr"/>
            <a:r>
              <a:rPr lang="en-US" sz="3600" b="1" dirty="0" smtClean="0">
                <a:solidFill>
                  <a:srgbClr val="7030A0"/>
                </a:solidFill>
                <a:latin typeface="Times New Roman" pitchFamily="18" charset="0"/>
                <a:cs typeface="Times New Roman" pitchFamily="18" charset="0"/>
              </a:rPr>
              <a:t>KNOWLEDGE MANAGEMENT: DEVELOPING THE NEW TYPES </a:t>
            </a:r>
          </a:p>
          <a:p>
            <a:pPr algn="ctr"/>
            <a:r>
              <a:rPr lang="en-US" sz="3600" b="1" dirty="0" smtClean="0">
                <a:solidFill>
                  <a:srgbClr val="7030A0"/>
                </a:solidFill>
                <a:latin typeface="Times New Roman" pitchFamily="18" charset="0"/>
                <a:cs typeface="Times New Roman" pitchFamily="18" charset="0"/>
              </a:rPr>
              <a:t>OF  INTELLIGENCE</a:t>
            </a:r>
          </a:p>
          <a:p>
            <a:pPr algn="ctr"/>
            <a:endParaRPr lang="en-US" sz="2800" b="1" dirty="0" smtClean="0">
              <a:solidFill>
                <a:srgbClr val="002060"/>
              </a:solidFill>
              <a:latin typeface="Times New Roman" pitchFamily="18" charset="0"/>
              <a:cs typeface="Times New Roman" pitchFamily="18" charset="0"/>
            </a:endParaRPr>
          </a:p>
          <a:p>
            <a:pPr algn="ctr">
              <a:buFontTx/>
              <a:buChar char="-"/>
            </a:pPr>
            <a:r>
              <a:rPr lang="en-US" sz="2800" b="1" dirty="0" smtClean="0">
                <a:solidFill>
                  <a:srgbClr val="7030A0"/>
                </a:solidFill>
                <a:latin typeface="Times New Roman" pitchFamily="18" charset="0"/>
                <a:cs typeface="Times New Roman" pitchFamily="18" charset="0"/>
              </a:rPr>
              <a:t> EVOLUTION IN HIGH EDUCATION </a:t>
            </a:r>
          </a:p>
          <a:p>
            <a:pPr algn="ctr"/>
            <a:r>
              <a:rPr lang="en-US" sz="2800" b="1" dirty="0" smtClean="0">
                <a:solidFill>
                  <a:srgbClr val="7030A0"/>
                </a:solidFill>
                <a:latin typeface="Times New Roman" pitchFamily="18" charset="0"/>
                <a:cs typeface="Times New Roman" pitchFamily="18" charset="0"/>
              </a:rPr>
              <a:t>AND THE NEW TYPE OF INTELLIGENCE – </a:t>
            </a:r>
          </a:p>
          <a:p>
            <a:pPr algn="ctr"/>
            <a:r>
              <a:rPr lang="en-US" sz="2800" b="1" dirty="0" smtClean="0">
                <a:solidFill>
                  <a:srgbClr val="7030A0"/>
                </a:solidFill>
                <a:latin typeface="Times New Roman" pitchFamily="18" charset="0"/>
                <a:cs typeface="Times New Roman" pitchFamily="18" charset="0"/>
              </a:rPr>
              <a:t>SPIRITUAL INTELLIGENCE IN THE MANAGEMENT </a:t>
            </a:r>
          </a:p>
          <a:p>
            <a:pPr algn="ctr"/>
            <a:r>
              <a:rPr lang="en-US" sz="2800" b="1" dirty="0" smtClean="0">
                <a:solidFill>
                  <a:srgbClr val="7030A0"/>
                </a:solidFill>
                <a:latin typeface="Times New Roman" pitchFamily="18" charset="0"/>
                <a:cs typeface="Times New Roman" pitchFamily="18" charset="0"/>
              </a:rPr>
              <a:t>OF PRIVATE AND PUBLIC SECTOR -</a:t>
            </a:r>
            <a:endParaRPr lang="en-US" sz="2800" dirty="0">
              <a:solidFill>
                <a:srgbClr val="7030A0"/>
              </a:solidFill>
              <a:latin typeface="Times New Roman" pitchFamily="18" charset="0"/>
              <a:cs typeface="Times New Roman" pitchFamily="18" charset="0"/>
            </a:endParaRPr>
          </a:p>
        </p:txBody>
      </p:sp>
      <p:sp>
        <p:nvSpPr>
          <p:cNvPr id="7" name="TextBox 6"/>
          <p:cNvSpPr txBox="1"/>
          <p:nvPr/>
        </p:nvSpPr>
        <p:spPr>
          <a:xfrm>
            <a:off x="0" y="7203"/>
            <a:ext cx="9144000" cy="830997"/>
          </a:xfrm>
          <a:prstGeom prst="rect">
            <a:avLst/>
          </a:prstGeom>
          <a:noFill/>
        </p:spPr>
        <p:txBody>
          <a:bodyPr wrap="square" rtlCol="0">
            <a:spAutoFit/>
          </a:bodyPr>
          <a:lstStyle/>
          <a:p>
            <a:pPr algn="ctr"/>
            <a:r>
              <a:rPr lang="en-US" sz="2400" dirty="0" smtClean="0">
                <a:solidFill>
                  <a:schemeClr val="bg1"/>
                </a:solidFill>
                <a:latin typeface="+mj-lt"/>
              </a:rPr>
              <a:t>The National University of Political and Administrative Studies </a:t>
            </a:r>
          </a:p>
          <a:p>
            <a:pPr algn="ctr"/>
            <a:r>
              <a:rPr lang="en-US" sz="2400" dirty="0" smtClean="0">
                <a:solidFill>
                  <a:schemeClr val="bg1"/>
                </a:solidFill>
                <a:latin typeface="+mj-lt"/>
              </a:rPr>
              <a:t>Faculty of Public Administration, Bucharest, Romania</a:t>
            </a:r>
            <a:endParaRPr lang="en-US" sz="2400" dirty="0">
              <a:solidFill>
                <a:schemeClr val="bg1"/>
              </a:solidFill>
              <a:latin typeface="+mj-lt"/>
            </a:endParaRPr>
          </a:p>
        </p:txBody>
      </p:sp>
      <p:sp>
        <p:nvSpPr>
          <p:cNvPr id="8" name="TextBox 7"/>
          <p:cNvSpPr txBox="1"/>
          <p:nvPr/>
        </p:nvSpPr>
        <p:spPr>
          <a:xfrm>
            <a:off x="0" y="6088559"/>
            <a:ext cx="9144000" cy="769441"/>
          </a:xfrm>
          <a:prstGeom prst="rect">
            <a:avLst/>
          </a:prstGeom>
          <a:noFill/>
        </p:spPr>
        <p:txBody>
          <a:bodyPr wrap="square" rtlCol="0">
            <a:spAutoFit/>
          </a:bodyPr>
          <a:lstStyle/>
          <a:p>
            <a:pPr algn="ctr"/>
            <a:r>
              <a:rPr lang="en-US" sz="2000" dirty="0" smtClean="0">
                <a:solidFill>
                  <a:schemeClr val="bg1"/>
                </a:solidFill>
                <a:latin typeface="+mj-lt"/>
              </a:rPr>
              <a:t>AUTHOR: </a:t>
            </a:r>
            <a:r>
              <a:rPr lang="en-US" sz="2000" dirty="0" err="1" smtClean="0">
                <a:solidFill>
                  <a:schemeClr val="bg1"/>
                </a:solidFill>
                <a:latin typeface="+mj-lt"/>
              </a:rPr>
              <a:t>Ec.Ph</a:t>
            </a:r>
            <a:r>
              <a:rPr lang="en-US" sz="2000" dirty="0" smtClean="0">
                <a:solidFill>
                  <a:schemeClr val="bg1"/>
                </a:solidFill>
                <a:latin typeface="+mj-lt"/>
              </a:rPr>
              <a:t> D, </a:t>
            </a:r>
            <a:r>
              <a:rPr lang="en-US" sz="2000" dirty="0" err="1" smtClean="0">
                <a:solidFill>
                  <a:schemeClr val="bg1"/>
                </a:solidFill>
                <a:latin typeface="+mj-lt"/>
              </a:rPr>
              <a:t>Eng.Ph</a:t>
            </a:r>
            <a:r>
              <a:rPr lang="en-US" sz="2000" dirty="0" smtClean="0">
                <a:solidFill>
                  <a:schemeClr val="bg1"/>
                </a:solidFill>
                <a:latin typeface="+mj-lt"/>
              </a:rPr>
              <a:t> D, ASSOCIATE PROFESSOR </a:t>
            </a:r>
          </a:p>
          <a:p>
            <a:pPr algn="ctr"/>
            <a:r>
              <a:rPr lang="en-US" sz="2400" b="1" dirty="0" smtClean="0">
                <a:solidFill>
                  <a:schemeClr val="bg1"/>
                </a:solidFill>
                <a:latin typeface="+mj-lt"/>
              </a:rPr>
              <a:t>MIRCEA AUREL NIŢĂ</a:t>
            </a:r>
            <a:endParaRPr lang="en-US" sz="2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p:cNvSpPr>
            <a:spLocks noChangeArrowheads="1" noChangeShapeType="1" noTextEdit="1"/>
          </p:cNvSpPr>
          <p:nvPr/>
        </p:nvSpPr>
        <p:spPr bwMode="auto">
          <a:xfrm rot="-5400000">
            <a:off x="442912" y="3186113"/>
            <a:ext cx="3114675" cy="647700"/>
          </a:xfrm>
          <a:prstGeom prst="rect">
            <a:avLst/>
          </a:prstGeom>
        </p:spPr>
        <p:txBody>
          <a:bodyPr spcFirstLastPara="1" wrap="none" fromWordArt="1">
            <a:prstTxWarp prst="textArchUp">
              <a:avLst>
                <a:gd name="adj" fmla="val 10800004"/>
              </a:avLst>
            </a:prstTxWarp>
          </a:bodyPr>
          <a:lstStyle/>
          <a:p>
            <a:pPr algn="ctr"/>
            <a:r>
              <a:rPr lang="en-US" kern="10">
                <a:ln w="9525">
                  <a:noFill/>
                  <a:round/>
                  <a:headEnd/>
                  <a:tailEnd/>
                </a:ln>
                <a:solidFill>
                  <a:srgbClr val="000000">
                    <a:alpha val="50195"/>
                  </a:srgbClr>
                </a:solidFill>
                <a:latin typeface="Arial Black"/>
              </a:rPr>
              <a:t>INTERACTIVE</a:t>
            </a:r>
          </a:p>
        </p:txBody>
      </p:sp>
      <p:sp>
        <p:nvSpPr>
          <p:cNvPr id="15363" name="WordArt 3"/>
          <p:cNvSpPr>
            <a:spLocks noChangeArrowheads="1" noChangeShapeType="1" noTextEdit="1"/>
          </p:cNvSpPr>
          <p:nvPr/>
        </p:nvSpPr>
        <p:spPr bwMode="auto">
          <a:xfrm rot="5400000">
            <a:off x="5924550" y="3067050"/>
            <a:ext cx="2400300" cy="914400"/>
          </a:xfrm>
          <a:prstGeom prst="rect">
            <a:avLst/>
          </a:prstGeom>
        </p:spPr>
        <p:txBody>
          <a:bodyPr spcFirstLastPara="1" wrap="none" fromWordArt="1">
            <a:prstTxWarp prst="textArchUp">
              <a:avLst>
                <a:gd name="adj" fmla="val 11580348"/>
              </a:avLst>
            </a:prstTxWarp>
          </a:bodyPr>
          <a:lstStyle/>
          <a:p>
            <a:pPr algn="ctr"/>
            <a:r>
              <a:rPr lang="en-US" kern="10">
                <a:ln w="9525">
                  <a:noFill/>
                  <a:round/>
                  <a:headEnd/>
                  <a:tailEnd/>
                </a:ln>
                <a:solidFill>
                  <a:srgbClr val="000000">
                    <a:alpha val="50195"/>
                  </a:srgbClr>
                </a:solidFill>
                <a:latin typeface="Arial Black"/>
              </a:rPr>
              <a:t>STANDS</a:t>
            </a:r>
          </a:p>
        </p:txBody>
      </p:sp>
      <p:sp>
        <p:nvSpPr>
          <p:cNvPr id="15364" name="Oval 6"/>
          <p:cNvSpPr>
            <a:spLocks noChangeArrowheads="1"/>
          </p:cNvSpPr>
          <p:nvPr/>
        </p:nvSpPr>
        <p:spPr bwMode="auto">
          <a:xfrm>
            <a:off x="2209800" y="1065213"/>
            <a:ext cx="4914900" cy="4914900"/>
          </a:xfrm>
          <a:prstGeom prst="ellipse">
            <a:avLst/>
          </a:prstGeom>
          <a:noFill/>
          <a:ln w="19050">
            <a:solidFill>
              <a:schemeClr val="accent2"/>
            </a:solidFill>
            <a:round/>
            <a:headEnd/>
            <a:tailEnd/>
          </a:ln>
        </p:spPr>
        <p:txBody>
          <a:bodyPr/>
          <a:lstStyle/>
          <a:p>
            <a:endParaRPr lang="en-US"/>
          </a:p>
        </p:txBody>
      </p:sp>
      <p:sp>
        <p:nvSpPr>
          <p:cNvPr id="15365" name="Oval 7"/>
          <p:cNvSpPr>
            <a:spLocks noChangeArrowheads="1"/>
          </p:cNvSpPr>
          <p:nvPr/>
        </p:nvSpPr>
        <p:spPr bwMode="auto">
          <a:xfrm>
            <a:off x="2324100" y="18669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5366" name="Text Box 8"/>
          <p:cNvSpPr txBox="1">
            <a:spLocks noChangeArrowheads="1"/>
          </p:cNvSpPr>
          <p:nvPr/>
        </p:nvSpPr>
        <p:spPr bwMode="auto">
          <a:xfrm>
            <a:off x="2324100" y="18669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SL</a:t>
            </a:r>
          </a:p>
        </p:txBody>
      </p:sp>
      <p:sp>
        <p:nvSpPr>
          <p:cNvPr id="15367" name="Oval 9"/>
          <p:cNvSpPr>
            <a:spLocks noChangeArrowheads="1"/>
          </p:cNvSpPr>
          <p:nvPr/>
        </p:nvSpPr>
        <p:spPr bwMode="auto">
          <a:xfrm>
            <a:off x="3124200" y="1065213"/>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5368" name="Text Box 10"/>
          <p:cNvSpPr txBox="1">
            <a:spLocks noChangeArrowheads="1"/>
          </p:cNvSpPr>
          <p:nvPr/>
        </p:nvSpPr>
        <p:spPr bwMode="auto">
          <a:xfrm>
            <a:off x="3124200" y="1066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E</a:t>
            </a:r>
          </a:p>
        </p:txBody>
      </p:sp>
      <p:sp>
        <p:nvSpPr>
          <p:cNvPr id="15369" name="Text Box 11"/>
          <p:cNvSpPr txBox="1">
            <a:spLocks noChangeArrowheads="1"/>
          </p:cNvSpPr>
          <p:nvPr/>
        </p:nvSpPr>
        <p:spPr bwMode="auto">
          <a:xfrm>
            <a:off x="1866900" y="2781300"/>
            <a:ext cx="571500" cy="571500"/>
          </a:xfrm>
          <a:prstGeom prst="rect">
            <a:avLst/>
          </a:prstGeom>
          <a:noFill/>
          <a:ln w="9525">
            <a:noFill/>
            <a:miter lim="800000"/>
            <a:headEnd/>
            <a:tailEnd/>
          </a:ln>
        </p:spPr>
        <p:txBody>
          <a:bodyPr/>
          <a:lstStyle/>
          <a:p>
            <a:pPr algn="ctr"/>
            <a:endParaRPr lang="en-US" sz="800">
              <a:latin typeface="Times New Roman" pitchFamily="18" charset="0"/>
            </a:endParaRPr>
          </a:p>
        </p:txBody>
      </p:sp>
      <p:sp>
        <p:nvSpPr>
          <p:cNvPr id="15370" name="WordArt 12"/>
          <p:cNvSpPr>
            <a:spLocks noChangeArrowheads="1" noChangeShapeType="1" noTextEdit="1"/>
          </p:cNvSpPr>
          <p:nvPr/>
        </p:nvSpPr>
        <p:spPr bwMode="auto">
          <a:xfrm>
            <a:off x="3695700" y="1866900"/>
            <a:ext cx="1943100" cy="685800"/>
          </a:xfrm>
          <a:prstGeom prst="rect">
            <a:avLst/>
          </a:prstGeom>
        </p:spPr>
        <p:txBody>
          <a:bodyPr spcFirstLastPara="1" wrap="none" fromWordArt="1">
            <a:prstTxWarp prst="textArchUp">
              <a:avLst>
                <a:gd name="adj" fmla="val 11820260"/>
              </a:avLst>
            </a:prstTxWarp>
          </a:bodyPr>
          <a:lstStyle/>
          <a:p>
            <a:pPr algn="ctr"/>
            <a:r>
              <a:rPr lang="en-US" kern="10">
                <a:ln w="9525">
                  <a:noFill/>
                  <a:round/>
                  <a:headEnd/>
                  <a:tailEnd/>
                </a:ln>
                <a:solidFill>
                  <a:srgbClr val="FF0000"/>
                </a:solidFill>
                <a:latin typeface="Arial Black"/>
              </a:rPr>
              <a:t>Direct Load</a:t>
            </a:r>
          </a:p>
        </p:txBody>
      </p:sp>
      <p:sp>
        <p:nvSpPr>
          <p:cNvPr id="15371" name="Oval 13"/>
          <p:cNvSpPr>
            <a:spLocks noChangeArrowheads="1"/>
          </p:cNvSpPr>
          <p:nvPr/>
        </p:nvSpPr>
        <p:spPr bwMode="auto">
          <a:xfrm>
            <a:off x="2838450" y="1644650"/>
            <a:ext cx="3657600" cy="3656013"/>
          </a:xfrm>
          <a:prstGeom prst="ellipse">
            <a:avLst/>
          </a:prstGeom>
          <a:noFill/>
          <a:ln w="31750">
            <a:solidFill>
              <a:srgbClr val="FF0000"/>
            </a:solidFill>
            <a:round/>
            <a:headEnd/>
            <a:tailEnd/>
          </a:ln>
        </p:spPr>
        <p:txBody>
          <a:bodyPr/>
          <a:lstStyle/>
          <a:p>
            <a:endParaRPr lang="en-US"/>
          </a:p>
        </p:txBody>
      </p:sp>
      <p:grpSp>
        <p:nvGrpSpPr>
          <p:cNvPr id="2" name="Group 14"/>
          <p:cNvGrpSpPr>
            <a:grpSpLocks/>
          </p:cNvGrpSpPr>
          <p:nvPr/>
        </p:nvGrpSpPr>
        <p:grpSpPr bwMode="auto">
          <a:xfrm>
            <a:off x="3238500" y="2325688"/>
            <a:ext cx="2743200" cy="2514600"/>
            <a:chOff x="4050" y="4501"/>
            <a:chExt cx="4320" cy="3962"/>
          </a:xfrm>
        </p:grpSpPr>
        <p:grpSp>
          <p:nvGrpSpPr>
            <p:cNvPr id="3" name="Group 15"/>
            <p:cNvGrpSpPr>
              <a:grpSpLocks/>
            </p:cNvGrpSpPr>
            <p:nvPr/>
          </p:nvGrpSpPr>
          <p:grpSpPr bwMode="auto">
            <a:xfrm>
              <a:off x="4050" y="4680"/>
              <a:ext cx="4320" cy="3600"/>
              <a:chOff x="4140" y="4680"/>
              <a:chExt cx="4320" cy="3600"/>
            </a:xfrm>
          </p:grpSpPr>
          <p:sp>
            <p:nvSpPr>
              <p:cNvPr id="15420" name="WordArt 16"/>
              <p:cNvSpPr>
                <a:spLocks noChangeArrowheads="1" noChangeShapeType="1" noTextEdit="1"/>
              </p:cNvSpPr>
              <p:nvPr/>
            </p:nvSpPr>
            <p:spPr bwMode="auto">
              <a:xfrm rot="-5400000">
                <a:off x="3061" y="6299"/>
                <a:ext cx="2457"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ARENA</a:t>
                </a:r>
              </a:p>
            </p:txBody>
          </p:sp>
          <p:sp>
            <p:nvSpPr>
              <p:cNvPr id="15421" name="WordArt 17"/>
              <p:cNvSpPr>
                <a:spLocks noChangeArrowheads="1" noChangeShapeType="1" noTextEdit="1"/>
              </p:cNvSpPr>
              <p:nvPr/>
            </p:nvSpPr>
            <p:spPr bwMode="auto">
              <a:xfrm rot="-5400000">
                <a:off x="6510" y="6330"/>
                <a:ext cx="3600"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Football Ground</a:t>
                </a:r>
              </a:p>
            </p:txBody>
          </p:sp>
        </p:grpSp>
        <p:grpSp>
          <p:nvGrpSpPr>
            <p:cNvPr id="4" name="Group 18"/>
            <p:cNvGrpSpPr>
              <a:grpSpLocks/>
            </p:cNvGrpSpPr>
            <p:nvPr/>
          </p:nvGrpSpPr>
          <p:grpSpPr bwMode="auto">
            <a:xfrm>
              <a:off x="4437" y="4501"/>
              <a:ext cx="3629" cy="3962"/>
              <a:chOff x="4500" y="11338"/>
              <a:chExt cx="3629" cy="3962"/>
            </a:xfrm>
          </p:grpSpPr>
          <p:grpSp>
            <p:nvGrpSpPr>
              <p:cNvPr id="5" name="Group 19"/>
              <p:cNvGrpSpPr>
                <a:grpSpLocks/>
              </p:cNvGrpSpPr>
              <p:nvPr/>
            </p:nvGrpSpPr>
            <p:grpSpPr bwMode="auto">
              <a:xfrm>
                <a:off x="4500" y="12056"/>
                <a:ext cx="3600" cy="2524"/>
                <a:chOff x="4437" y="5168"/>
                <a:chExt cx="3600" cy="2524"/>
              </a:xfrm>
            </p:grpSpPr>
            <p:grpSp>
              <p:nvGrpSpPr>
                <p:cNvPr id="6" name="Group 20"/>
                <p:cNvGrpSpPr>
                  <a:grpSpLocks/>
                </p:cNvGrpSpPr>
                <p:nvPr/>
              </p:nvGrpSpPr>
              <p:grpSpPr bwMode="auto">
                <a:xfrm>
                  <a:off x="4437" y="5940"/>
                  <a:ext cx="3600" cy="1080"/>
                  <a:chOff x="4526" y="5940"/>
                  <a:chExt cx="3600" cy="1080"/>
                </a:xfrm>
              </p:grpSpPr>
              <p:sp>
                <p:nvSpPr>
                  <p:cNvPr id="15417" name="Text Box 21"/>
                  <p:cNvSpPr txBox="1">
                    <a:spLocks noChangeArrowheads="1"/>
                  </p:cNvSpPr>
                  <p:nvPr/>
                </p:nvSpPr>
                <p:spPr bwMode="auto">
                  <a:xfrm>
                    <a:off x="6244" y="6480"/>
                    <a:ext cx="720" cy="540"/>
                  </a:xfrm>
                  <a:prstGeom prst="rect">
                    <a:avLst/>
                  </a:prstGeom>
                  <a:noFill/>
                  <a:ln w="9525">
                    <a:noFill/>
                    <a:miter lim="800000"/>
                    <a:headEnd/>
                    <a:tailEnd/>
                  </a:ln>
                </p:spPr>
                <p:txBody>
                  <a:bodyPr/>
                  <a:lstStyle/>
                  <a:p>
                    <a:r>
                      <a:rPr lang="en-US" sz="1200">
                        <a:solidFill>
                          <a:srgbClr val="E614C8"/>
                        </a:solidFill>
                        <a:latin typeface="Times New Roman" pitchFamily="18" charset="0"/>
                      </a:rPr>
                      <a:t>DV</a:t>
                    </a:r>
                  </a:p>
                </p:txBody>
              </p:sp>
              <p:sp>
                <p:nvSpPr>
                  <p:cNvPr id="15418" name="Text Box 22"/>
                  <p:cNvSpPr txBox="1">
                    <a:spLocks noChangeArrowheads="1"/>
                  </p:cNvSpPr>
                  <p:nvPr/>
                </p:nvSpPr>
                <p:spPr bwMode="auto">
                  <a:xfrm>
                    <a:off x="5796" y="5940"/>
                    <a:ext cx="720" cy="540"/>
                  </a:xfrm>
                  <a:prstGeom prst="rect">
                    <a:avLst/>
                  </a:prstGeom>
                  <a:noFill/>
                  <a:ln w="9525">
                    <a:noFill/>
                    <a:miter lim="800000"/>
                    <a:headEnd/>
                    <a:tailEnd/>
                  </a:ln>
                </p:spPr>
                <p:txBody>
                  <a:bodyPr/>
                  <a:lstStyle/>
                  <a:p>
                    <a:r>
                      <a:rPr lang="en-US" sz="1200">
                        <a:solidFill>
                          <a:srgbClr val="0000FF"/>
                        </a:solidFill>
                        <a:latin typeface="Times New Roman" pitchFamily="18" charset="0"/>
                      </a:rPr>
                      <a:t>TV</a:t>
                    </a:r>
                  </a:p>
                </p:txBody>
              </p:sp>
              <p:sp>
                <p:nvSpPr>
                  <p:cNvPr id="15419" name="Line 23"/>
                  <p:cNvSpPr>
                    <a:spLocks noChangeShapeType="1"/>
                  </p:cNvSpPr>
                  <p:nvPr/>
                </p:nvSpPr>
                <p:spPr bwMode="auto">
                  <a:xfrm>
                    <a:off x="4526" y="6433"/>
                    <a:ext cx="3600" cy="0"/>
                  </a:xfrm>
                  <a:prstGeom prst="line">
                    <a:avLst/>
                  </a:prstGeom>
                  <a:noFill/>
                  <a:ln w="19050">
                    <a:solidFill>
                      <a:srgbClr val="FFFFFF"/>
                    </a:solidFill>
                    <a:prstDash val="dash"/>
                    <a:round/>
                    <a:headEnd/>
                    <a:tailEnd/>
                  </a:ln>
                </p:spPr>
                <p:txBody>
                  <a:bodyPr/>
                  <a:lstStyle/>
                  <a:p>
                    <a:endParaRPr lang="en-US"/>
                  </a:p>
                </p:txBody>
              </p:sp>
            </p:grpSp>
            <p:grpSp>
              <p:nvGrpSpPr>
                <p:cNvPr id="7" name="Group 24"/>
                <p:cNvGrpSpPr>
                  <a:grpSpLocks/>
                </p:cNvGrpSpPr>
                <p:nvPr/>
              </p:nvGrpSpPr>
              <p:grpSpPr bwMode="auto">
                <a:xfrm>
                  <a:off x="4590" y="5168"/>
                  <a:ext cx="3086" cy="2524"/>
                  <a:chOff x="4590" y="5168"/>
                  <a:chExt cx="3086" cy="2524"/>
                </a:xfrm>
              </p:grpSpPr>
              <p:sp>
                <p:nvSpPr>
                  <p:cNvPr id="15412" name="Text Box 25"/>
                  <p:cNvSpPr txBox="1">
                    <a:spLocks noChangeArrowheads="1"/>
                  </p:cNvSpPr>
                  <p:nvPr/>
                </p:nvSpPr>
                <p:spPr bwMode="auto">
                  <a:xfrm>
                    <a:off x="4590" y="5173"/>
                    <a:ext cx="720" cy="540"/>
                  </a:xfrm>
                  <a:prstGeom prst="rect">
                    <a:avLst/>
                  </a:prstGeom>
                  <a:noFill/>
                  <a:ln w="9525">
                    <a:noFill/>
                    <a:miter lim="800000"/>
                    <a:headEnd/>
                    <a:tailEnd/>
                  </a:ln>
                </p:spPr>
                <p:txBody>
                  <a:bodyPr/>
                  <a:lstStyle/>
                  <a:p>
                    <a:r>
                      <a:rPr lang="en-US" sz="1200">
                        <a:latin typeface="Times New Roman" pitchFamily="18" charset="0"/>
                      </a:rPr>
                      <a:t>IN</a:t>
                    </a:r>
                  </a:p>
                </p:txBody>
              </p:sp>
              <p:grpSp>
                <p:nvGrpSpPr>
                  <p:cNvPr id="8" name="Group 26"/>
                  <p:cNvGrpSpPr>
                    <a:grpSpLocks/>
                  </p:cNvGrpSpPr>
                  <p:nvPr/>
                </p:nvGrpSpPr>
                <p:grpSpPr bwMode="auto">
                  <a:xfrm>
                    <a:off x="4796" y="5168"/>
                    <a:ext cx="2880" cy="2524"/>
                    <a:chOff x="4796" y="5168"/>
                    <a:chExt cx="2880" cy="2524"/>
                  </a:xfrm>
                </p:grpSpPr>
                <p:sp>
                  <p:nvSpPr>
                    <p:cNvPr id="15414" name="Line 27"/>
                    <p:cNvSpPr>
                      <a:spLocks noChangeShapeType="1"/>
                    </p:cNvSpPr>
                    <p:nvPr/>
                  </p:nvSpPr>
                  <p:spPr bwMode="auto">
                    <a:xfrm flipV="1">
                      <a:off x="6671" y="5172"/>
                      <a:ext cx="1" cy="2520"/>
                    </a:xfrm>
                    <a:prstGeom prst="line">
                      <a:avLst/>
                    </a:prstGeom>
                    <a:noFill/>
                    <a:ln w="19050">
                      <a:solidFill>
                        <a:srgbClr val="E614C8"/>
                      </a:solidFill>
                      <a:round/>
                      <a:headEnd/>
                      <a:tailEnd type="triangle" w="med" len="med"/>
                    </a:ln>
                  </p:spPr>
                  <p:txBody>
                    <a:bodyPr/>
                    <a:lstStyle/>
                    <a:p>
                      <a:endParaRPr lang="en-US"/>
                    </a:p>
                  </p:txBody>
                </p:sp>
                <p:sp>
                  <p:nvSpPr>
                    <p:cNvPr id="15415" name="Line 28"/>
                    <p:cNvSpPr>
                      <a:spLocks noChangeShapeType="1"/>
                    </p:cNvSpPr>
                    <p:nvPr/>
                  </p:nvSpPr>
                  <p:spPr bwMode="auto">
                    <a:xfrm rot="10800000" flipV="1">
                      <a:off x="5821" y="5168"/>
                      <a:ext cx="1" cy="2520"/>
                    </a:xfrm>
                    <a:prstGeom prst="line">
                      <a:avLst/>
                    </a:prstGeom>
                    <a:noFill/>
                    <a:ln w="19050">
                      <a:solidFill>
                        <a:srgbClr val="0000FF"/>
                      </a:solidFill>
                      <a:round/>
                      <a:headEnd/>
                      <a:tailEnd type="triangle" w="med" len="med"/>
                    </a:ln>
                  </p:spPr>
                  <p:txBody>
                    <a:bodyPr/>
                    <a:lstStyle/>
                    <a:p>
                      <a:endParaRPr lang="en-US"/>
                    </a:p>
                  </p:txBody>
                </p:sp>
                <p:sp>
                  <p:nvSpPr>
                    <p:cNvPr id="15416" name="Rectangle 29"/>
                    <p:cNvSpPr>
                      <a:spLocks noChangeArrowheads="1"/>
                    </p:cNvSpPr>
                    <p:nvPr/>
                  </p:nvSpPr>
                  <p:spPr bwMode="auto">
                    <a:xfrm>
                      <a:off x="4796" y="5533"/>
                      <a:ext cx="2880" cy="1800"/>
                    </a:xfrm>
                    <a:prstGeom prst="rect">
                      <a:avLst/>
                    </a:prstGeom>
                    <a:noFill/>
                    <a:ln w="19050">
                      <a:solidFill>
                        <a:srgbClr val="FFFFFF"/>
                      </a:solidFill>
                      <a:prstDash val="dash"/>
                      <a:miter lim="800000"/>
                      <a:headEnd/>
                      <a:tailEnd/>
                    </a:ln>
                  </p:spPr>
                  <p:txBody>
                    <a:bodyPr/>
                    <a:lstStyle/>
                    <a:p>
                      <a:endParaRPr lang="en-US"/>
                    </a:p>
                  </p:txBody>
                </p:sp>
              </p:grpSp>
            </p:grpSp>
          </p:grpSp>
          <p:grpSp>
            <p:nvGrpSpPr>
              <p:cNvPr id="9" name="Group 30"/>
              <p:cNvGrpSpPr>
                <a:grpSpLocks/>
              </p:cNvGrpSpPr>
              <p:nvPr/>
            </p:nvGrpSpPr>
            <p:grpSpPr bwMode="auto">
              <a:xfrm>
                <a:off x="4500" y="11338"/>
                <a:ext cx="3629" cy="3962"/>
                <a:chOff x="4408" y="4453"/>
                <a:chExt cx="3629" cy="3962"/>
              </a:xfrm>
            </p:grpSpPr>
            <p:grpSp>
              <p:nvGrpSpPr>
                <p:cNvPr id="10" name="Group 31"/>
                <p:cNvGrpSpPr>
                  <a:grpSpLocks/>
                </p:cNvGrpSpPr>
                <p:nvPr/>
              </p:nvGrpSpPr>
              <p:grpSpPr bwMode="auto">
                <a:xfrm>
                  <a:off x="4437" y="4453"/>
                  <a:ext cx="3600" cy="3962"/>
                  <a:chOff x="4437" y="4453"/>
                  <a:chExt cx="3600" cy="3962"/>
                </a:xfrm>
              </p:grpSpPr>
              <p:sp>
                <p:nvSpPr>
                  <p:cNvPr id="15384" name="Rectangle 32"/>
                  <p:cNvSpPr>
                    <a:spLocks noChangeArrowheads="1"/>
                  </p:cNvSpPr>
                  <p:nvPr/>
                </p:nvSpPr>
                <p:spPr bwMode="auto">
                  <a:xfrm>
                    <a:off x="4437" y="4455"/>
                    <a:ext cx="3600" cy="3960"/>
                  </a:xfrm>
                  <a:prstGeom prst="rect">
                    <a:avLst/>
                  </a:prstGeom>
                  <a:solidFill>
                    <a:srgbClr val="339966">
                      <a:alpha val="50195"/>
                    </a:srgbClr>
                  </a:solidFill>
                  <a:ln w="9525">
                    <a:noFill/>
                    <a:miter lim="800000"/>
                    <a:headEnd/>
                    <a:tailEnd/>
                  </a:ln>
                </p:spPr>
                <p:txBody>
                  <a:bodyPr/>
                  <a:lstStyle/>
                  <a:p>
                    <a:endParaRPr lang="en-US"/>
                  </a:p>
                </p:txBody>
              </p:sp>
              <p:sp>
                <p:nvSpPr>
                  <p:cNvPr id="15385" name="Text Box 33"/>
                  <p:cNvSpPr txBox="1">
                    <a:spLocks noChangeArrowheads="1"/>
                  </p:cNvSpPr>
                  <p:nvPr/>
                </p:nvSpPr>
                <p:spPr bwMode="auto">
                  <a:xfrm>
                    <a:off x="49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PP</a:t>
                    </a:r>
                  </a:p>
                </p:txBody>
              </p:sp>
              <p:sp>
                <p:nvSpPr>
                  <p:cNvPr id="15386" name="Text Box 34"/>
                  <p:cNvSpPr txBox="1">
                    <a:spLocks noChangeArrowheads="1"/>
                  </p:cNvSpPr>
                  <p:nvPr/>
                </p:nvSpPr>
                <p:spPr bwMode="auto">
                  <a:xfrm>
                    <a:off x="49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PP</a:t>
                    </a:r>
                  </a:p>
                </p:txBody>
              </p:sp>
              <p:sp>
                <p:nvSpPr>
                  <p:cNvPr id="15387" name="Text Box 35"/>
                  <p:cNvSpPr txBox="1">
                    <a:spLocks noChangeArrowheads="1"/>
                  </p:cNvSpPr>
                  <p:nvPr/>
                </p:nvSpPr>
                <p:spPr bwMode="auto">
                  <a:xfrm>
                    <a:off x="67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D</a:t>
                    </a:r>
                  </a:p>
                </p:txBody>
              </p:sp>
              <p:sp>
                <p:nvSpPr>
                  <p:cNvPr id="15388" name="Text Box 36"/>
                  <p:cNvSpPr txBox="1">
                    <a:spLocks noChangeArrowheads="1"/>
                  </p:cNvSpPr>
                  <p:nvPr/>
                </p:nvSpPr>
                <p:spPr bwMode="auto">
                  <a:xfrm>
                    <a:off x="67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D</a:t>
                    </a:r>
                  </a:p>
                </p:txBody>
              </p:sp>
              <p:sp>
                <p:nvSpPr>
                  <p:cNvPr id="15389" name="Text Box 37"/>
                  <p:cNvSpPr txBox="1">
                    <a:spLocks noChangeArrowheads="1"/>
                  </p:cNvSpPr>
                  <p:nvPr/>
                </p:nvSpPr>
                <p:spPr bwMode="auto">
                  <a:xfrm>
                    <a:off x="5156" y="4453"/>
                    <a:ext cx="2160" cy="720"/>
                  </a:xfrm>
                  <a:prstGeom prst="rect">
                    <a:avLst/>
                  </a:prstGeom>
                  <a:noFill/>
                  <a:ln w="19050">
                    <a:solidFill>
                      <a:srgbClr val="0000FF"/>
                    </a:solidFill>
                    <a:miter lim="800000"/>
                    <a:headEnd/>
                    <a:tailEnd/>
                  </a:ln>
                </p:spPr>
                <p:txBody>
                  <a:bodyPr/>
                  <a:lstStyle/>
                  <a:p>
                    <a:pPr algn="ctr"/>
                    <a:r>
                      <a:rPr lang="en-US" sz="1200">
                        <a:solidFill>
                          <a:srgbClr val="0000FF"/>
                        </a:solidFill>
                        <a:latin typeface="Times New Roman" pitchFamily="18" charset="0"/>
                      </a:rPr>
                      <a:t>M/I</a:t>
                    </a:r>
                  </a:p>
                  <a:p>
                    <a:pPr algn="ctr"/>
                    <a:r>
                      <a:rPr lang="en-US" sz="1200">
                        <a:solidFill>
                          <a:srgbClr val="0000FF"/>
                        </a:solidFill>
                        <a:latin typeface="Times New Roman" pitchFamily="18" charset="0"/>
                      </a:rPr>
                      <a:t>PD</a:t>
                    </a:r>
                  </a:p>
                </p:txBody>
              </p:sp>
              <p:sp>
                <p:nvSpPr>
                  <p:cNvPr id="15390" name="Text Box 38"/>
                  <p:cNvSpPr txBox="1">
                    <a:spLocks noChangeArrowheads="1"/>
                  </p:cNvSpPr>
                  <p:nvPr/>
                </p:nvSpPr>
                <p:spPr bwMode="auto">
                  <a:xfrm>
                    <a:off x="5156" y="7693"/>
                    <a:ext cx="2160" cy="720"/>
                  </a:xfrm>
                  <a:prstGeom prst="rect">
                    <a:avLst/>
                  </a:prstGeom>
                  <a:noFill/>
                  <a:ln w="19050">
                    <a:solidFill>
                      <a:srgbClr val="E614C8"/>
                    </a:solidFill>
                    <a:miter lim="800000"/>
                    <a:headEnd/>
                    <a:tailEnd/>
                  </a:ln>
                </p:spPr>
                <p:txBody>
                  <a:bodyPr/>
                  <a:lstStyle/>
                  <a:p>
                    <a:pPr algn="ctr"/>
                    <a:r>
                      <a:rPr lang="en-US" sz="1200">
                        <a:solidFill>
                          <a:srgbClr val="E614C8"/>
                        </a:solidFill>
                        <a:latin typeface="Times New Roman" pitchFamily="18" charset="0"/>
                      </a:rPr>
                      <a:t>M</a:t>
                    </a:r>
                  </a:p>
                  <a:p>
                    <a:pPr algn="ctr"/>
                    <a:r>
                      <a:rPr lang="en-US" sz="1200">
                        <a:solidFill>
                          <a:srgbClr val="E614C8"/>
                        </a:solidFill>
                        <a:latin typeface="Times New Roman" pitchFamily="18" charset="0"/>
                      </a:rPr>
                      <a:t>C/E</a:t>
                    </a:r>
                  </a:p>
                </p:txBody>
              </p:sp>
              <p:grpSp>
                <p:nvGrpSpPr>
                  <p:cNvPr id="11" name="Group 39"/>
                  <p:cNvGrpSpPr>
                    <a:grpSpLocks/>
                  </p:cNvGrpSpPr>
                  <p:nvPr/>
                </p:nvGrpSpPr>
                <p:grpSpPr bwMode="auto">
                  <a:xfrm>
                    <a:off x="7044" y="7152"/>
                    <a:ext cx="181" cy="540"/>
                    <a:chOff x="7020" y="5760"/>
                    <a:chExt cx="181" cy="540"/>
                  </a:xfrm>
                </p:grpSpPr>
                <p:sp>
                  <p:nvSpPr>
                    <p:cNvPr id="15408" name="Line 40"/>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15409" name="Line 41"/>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2" name="Group 42"/>
                  <p:cNvGrpSpPr>
                    <a:grpSpLocks/>
                  </p:cNvGrpSpPr>
                  <p:nvPr/>
                </p:nvGrpSpPr>
                <p:grpSpPr bwMode="auto">
                  <a:xfrm>
                    <a:off x="5224" y="7135"/>
                    <a:ext cx="181" cy="540"/>
                    <a:chOff x="7020" y="5760"/>
                    <a:chExt cx="181" cy="540"/>
                  </a:xfrm>
                </p:grpSpPr>
                <p:sp>
                  <p:nvSpPr>
                    <p:cNvPr id="15406" name="Line 43"/>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15407" name="Line 44"/>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3" name="Group 45"/>
                  <p:cNvGrpSpPr>
                    <a:grpSpLocks/>
                  </p:cNvGrpSpPr>
                  <p:nvPr/>
                </p:nvGrpSpPr>
                <p:grpSpPr bwMode="auto">
                  <a:xfrm>
                    <a:off x="5224" y="5156"/>
                    <a:ext cx="181" cy="540"/>
                    <a:chOff x="7020" y="5760"/>
                    <a:chExt cx="181" cy="540"/>
                  </a:xfrm>
                </p:grpSpPr>
                <p:sp>
                  <p:nvSpPr>
                    <p:cNvPr id="15404" name="Line 46"/>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15405" name="Line 47"/>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grpSp>
                <p:nvGrpSpPr>
                  <p:cNvPr id="14" name="Group 48"/>
                  <p:cNvGrpSpPr>
                    <a:grpSpLocks/>
                  </p:cNvGrpSpPr>
                  <p:nvPr/>
                </p:nvGrpSpPr>
                <p:grpSpPr bwMode="auto">
                  <a:xfrm>
                    <a:off x="7044" y="5179"/>
                    <a:ext cx="181" cy="540"/>
                    <a:chOff x="7020" y="5760"/>
                    <a:chExt cx="181" cy="540"/>
                  </a:xfrm>
                </p:grpSpPr>
                <p:sp>
                  <p:nvSpPr>
                    <p:cNvPr id="15402" name="Line 49"/>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15403" name="Line 50"/>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sp>
                <p:nvSpPr>
                  <p:cNvPr id="15395" name="AutoShape 51"/>
                  <p:cNvSpPr>
                    <a:spLocks noChangeArrowheads="1"/>
                  </p:cNvSpPr>
                  <p:nvPr/>
                </p:nvSpPr>
                <p:spPr bwMode="auto">
                  <a:xfrm>
                    <a:off x="6053" y="6793"/>
                    <a:ext cx="360" cy="900"/>
                  </a:xfrm>
                  <a:prstGeom prst="upArrow">
                    <a:avLst>
                      <a:gd name="adj1" fmla="val 50000"/>
                      <a:gd name="adj2" fmla="val 62500"/>
                    </a:avLst>
                  </a:prstGeom>
                  <a:solidFill>
                    <a:srgbClr val="E614C8"/>
                  </a:solidFill>
                  <a:ln w="19050">
                    <a:noFill/>
                    <a:miter lim="800000"/>
                    <a:headEnd/>
                    <a:tailEnd/>
                  </a:ln>
                </p:spPr>
                <p:txBody>
                  <a:bodyPr/>
                  <a:lstStyle/>
                  <a:p>
                    <a:endParaRPr lang="en-US"/>
                  </a:p>
                </p:txBody>
              </p:sp>
              <p:sp>
                <p:nvSpPr>
                  <p:cNvPr id="15396" name="AutoShape 52"/>
                  <p:cNvSpPr>
                    <a:spLocks noChangeArrowheads="1"/>
                  </p:cNvSpPr>
                  <p:nvPr/>
                </p:nvSpPr>
                <p:spPr bwMode="auto">
                  <a:xfrm rot="10800000">
                    <a:off x="6053" y="5173"/>
                    <a:ext cx="360" cy="900"/>
                  </a:xfrm>
                  <a:prstGeom prst="upArrow">
                    <a:avLst>
                      <a:gd name="adj1" fmla="val 50000"/>
                      <a:gd name="adj2" fmla="val 62500"/>
                    </a:avLst>
                  </a:prstGeom>
                  <a:solidFill>
                    <a:srgbClr val="0000FF"/>
                  </a:solidFill>
                  <a:ln w="19050">
                    <a:noFill/>
                    <a:miter lim="800000"/>
                    <a:headEnd/>
                    <a:tailEnd/>
                  </a:ln>
                </p:spPr>
                <p:txBody>
                  <a:bodyPr/>
                  <a:lstStyle/>
                  <a:p>
                    <a:endParaRPr lang="en-US"/>
                  </a:p>
                </p:txBody>
              </p:sp>
              <p:sp>
                <p:nvSpPr>
                  <p:cNvPr id="15397" name="Oval 53"/>
                  <p:cNvSpPr>
                    <a:spLocks noChangeArrowheads="1"/>
                  </p:cNvSpPr>
                  <p:nvPr/>
                </p:nvSpPr>
                <p:spPr bwMode="auto">
                  <a:xfrm>
                    <a:off x="5516" y="5713"/>
                    <a:ext cx="1440" cy="1440"/>
                  </a:xfrm>
                  <a:prstGeom prst="ellipse">
                    <a:avLst/>
                  </a:prstGeom>
                  <a:noFill/>
                  <a:ln w="19050">
                    <a:solidFill>
                      <a:srgbClr val="FFFFFF"/>
                    </a:solidFill>
                    <a:prstDash val="dash"/>
                    <a:round/>
                    <a:headEnd/>
                    <a:tailEnd/>
                  </a:ln>
                </p:spPr>
                <p:txBody>
                  <a:bodyPr/>
                  <a:lstStyle/>
                  <a:p>
                    <a:endParaRPr lang="en-US"/>
                  </a:p>
                </p:txBody>
              </p:sp>
              <p:sp>
                <p:nvSpPr>
                  <p:cNvPr id="15398" name="Line 54"/>
                  <p:cNvSpPr>
                    <a:spLocks noChangeShapeType="1"/>
                  </p:cNvSpPr>
                  <p:nvPr/>
                </p:nvSpPr>
                <p:spPr bwMode="auto">
                  <a:xfrm flipV="1">
                    <a:off x="7238" y="6241"/>
                    <a:ext cx="0" cy="360"/>
                  </a:xfrm>
                  <a:prstGeom prst="line">
                    <a:avLst/>
                  </a:prstGeom>
                  <a:noFill/>
                  <a:ln w="19050">
                    <a:solidFill>
                      <a:srgbClr val="0000FF"/>
                    </a:solidFill>
                    <a:round/>
                    <a:headEnd/>
                    <a:tailEnd type="triangle" w="med" len="med"/>
                  </a:ln>
                </p:spPr>
                <p:txBody>
                  <a:bodyPr/>
                  <a:lstStyle/>
                  <a:p>
                    <a:endParaRPr lang="en-US"/>
                  </a:p>
                </p:txBody>
              </p:sp>
              <p:sp>
                <p:nvSpPr>
                  <p:cNvPr id="15399" name="Line 55"/>
                  <p:cNvSpPr>
                    <a:spLocks noChangeShapeType="1"/>
                  </p:cNvSpPr>
                  <p:nvPr/>
                </p:nvSpPr>
                <p:spPr bwMode="auto">
                  <a:xfrm rot="10800000" flipV="1">
                    <a:off x="7068" y="6241"/>
                    <a:ext cx="0" cy="360"/>
                  </a:xfrm>
                  <a:prstGeom prst="line">
                    <a:avLst/>
                  </a:prstGeom>
                  <a:noFill/>
                  <a:ln w="19050">
                    <a:solidFill>
                      <a:srgbClr val="E614C8"/>
                    </a:solidFill>
                    <a:round/>
                    <a:headEnd/>
                    <a:tailEnd type="triangle" w="med" len="med"/>
                  </a:ln>
                </p:spPr>
                <p:txBody>
                  <a:bodyPr/>
                  <a:lstStyle/>
                  <a:p>
                    <a:endParaRPr lang="en-US"/>
                  </a:p>
                </p:txBody>
              </p:sp>
              <p:sp>
                <p:nvSpPr>
                  <p:cNvPr id="15400" name="Line 56"/>
                  <p:cNvSpPr>
                    <a:spLocks noChangeShapeType="1"/>
                  </p:cNvSpPr>
                  <p:nvPr/>
                </p:nvSpPr>
                <p:spPr bwMode="auto">
                  <a:xfrm flipV="1">
                    <a:off x="5395" y="6241"/>
                    <a:ext cx="0" cy="360"/>
                  </a:xfrm>
                  <a:prstGeom prst="line">
                    <a:avLst/>
                  </a:prstGeom>
                  <a:noFill/>
                  <a:ln w="19050">
                    <a:solidFill>
                      <a:srgbClr val="E614C8"/>
                    </a:solidFill>
                    <a:round/>
                    <a:headEnd/>
                    <a:tailEnd type="triangle" w="med" len="med"/>
                  </a:ln>
                </p:spPr>
                <p:txBody>
                  <a:bodyPr/>
                  <a:lstStyle/>
                  <a:p>
                    <a:endParaRPr lang="en-US"/>
                  </a:p>
                </p:txBody>
              </p:sp>
              <p:sp>
                <p:nvSpPr>
                  <p:cNvPr id="15401" name="Line 57"/>
                  <p:cNvSpPr>
                    <a:spLocks noChangeShapeType="1"/>
                  </p:cNvSpPr>
                  <p:nvPr/>
                </p:nvSpPr>
                <p:spPr bwMode="auto">
                  <a:xfrm rot="10800000" flipV="1">
                    <a:off x="5225" y="6241"/>
                    <a:ext cx="0" cy="360"/>
                  </a:xfrm>
                  <a:prstGeom prst="line">
                    <a:avLst/>
                  </a:prstGeom>
                  <a:noFill/>
                  <a:ln w="19050">
                    <a:solidFill>
                      <a:srgbClr val="0000FF"/>
                    </a:solidFill>
                    <a:round/>
                    <a:headEnd/>
                    <a:tailEnd type="triangle" w="med" len="med"/>
                  </a:ln>
                </p:spPr>
                <p:txBody>
                  <a:bodyPr/>
                  <a:lstStyle/>
                  <a:p>
                    <a:endParaRPr lang="en-US"/>
                  </a:p>
                </p:txBody>
              </p:sp>
            </p:grpSp>
            <p:sp>
              <p:nvSpPr>
                <p:cNvPr id="15382" name="Rectangle 58"/>
                <p:cNvSpPr>
                  <a:spLocks noChangeArrowheads="1"/>
                </p:cNvSpPr>
                <p:nvPr/>
              </p:nvSpPr>
              <p:spPr bwMode="auto">
                <a:xfrm>
                  <a:off x="4680" y="5504"/>
                  <a:ext cx="3060" cy="1800"/>
                </a:xfrm>
                <a:prstGeom prst="rect">
                  <a:avLst/>
                </a:prstGeom>
                <a:noFill/>
                <a:ln w="9525">
                  <a:solidFill>
                    <a:srgbClr val="FFFFFF"/>
                  </a:solidFill>
                  <a:prstDash val="dash"/>
                  <a:miter lim="800000"/>
                  <a:headEnd/>
                  <a:tailEnd/>
                </a:ln>
              </p:spPr>
              <p:txBody>
                <a:bodyPr/>
                <a:lstStyle/>
                <a:p>
                  <a:endParaRPr lang="en-US"/>
                </a:p>
              </p:txBody>
            </p:sp>
            <p:sp>
              <p:nvSpPr>
                <p:cNvPr id="15383" name="Line 59"/>
                <p:cNvSpPr>
                  <a:spLocks noChangeShapeType="1"/>
                </p:cNvSpPr>
                <p:nvPr/>
              </p:nvSpPr>
              <p:spPr bwMode="auto">
                <a:xfrm>
                  <a:off x="4408" y="6411"/>
                  <a:ext cx="3600" cy="0"/>
                </a:xfrm>
                <a:prstGeom prst="line">
                  <a:avLst/>
                </a:prstGeom>
                <a:noFill/>
                <a:ln w="9525">
                  <a:solidFill>
                    <a:srgbClr val="FFFFFF"/>
                  </a:solidFill>
                  <a:prstDash val="dash"/>
                  <a:round/>
                  <a:headEnd/>
                  <a:tailEnd/>
                </a:ln>
              </p:spPr>
              <p:txBody>
                <a:bodyPr/>
                <a:lstStyle/>
                <a:p>
                  <a:endParaRPr lang="en-US"/>
                </a:p>
              </p:txBody>
            </p:sp>
          </p:grpSp>
        </p:grpSp>
      </p:grpSp>
      <p:sp>
        <p:nvSpPr>
          <p:cNvPr id="15373" name="Line 60"/>
          <p:cNvSpPr>
            <a:spLocks noChangeShapeType="1"/>
          </p:cNvSpPr>
          <p:nvPr/>
        </p:nvSpPr>
        <p:spPr bwMode="auto">
          <a:xfrm>
            <a:off x="3962400" y="2552700"/>
            <a:ext cx="1371600" cy="0"/>
          </a:xfrm>
          <a:prstGeom prst="line">
            <a:avLst/>
          </a:prstGeom>
          <a:noFill/>
          <a:ln w="9525">
            <a:solidFill>
              <a:srgbClr val="0000FF"/>
            </a:solidFill>
            <a:prstDash val="dash"/>
            <a:round/>
            <a:headEnd/>
            <a:tailEnd/>
          </a:ln>
        </p:spPr>
        <p:txBody>
          <a:bodyPr/>
          <a:lstStyle/>
          <a:p>
            <a:endParaRPr lang="en-US"/>
          </a:p>
        </p:txBody>
      </p:sp>
      <p:sp>
        <p:nvSpPr>
          <p:cNvPr id="15374" name="Line 61"/>
          <p:cNvSpPr>
            <a:spLocks noChangeShapeType="1"/>
          </p:cNvSpPr>
          <p:nvPr/>
        </p:nvSpPr>
        <p:spPr bwMode="auto">
          <a:xfrm>
            <a:off x="3962400" y="4610100"/>
            <a:ext cx="1371600" cy="0"/>
          </a:xfrm>
          <a:prstGeom prst="line">
            <a:avLst/>
          </a:prstGeom>
          <a:noFill/>
          <a:ln w="9525">
            <a:solidFill>
              <a:srgbClr val="E614C8"/>
            </a:solidFill>
            <a:prstDash val="dash"/>
            <a:round/>
            <a:headEnd/>
            <a:tailEnd/>
          </a:ln>
        </p:spPr>
        <p:txBody>
          <a:bodyPr/>
          <a:lstStyle/>
          <a:p>
            <a:endParaRPr lang="en-US"/>
          </a:p>
        </p:txBody>
      </p:sp>
      <p:sp>
        <p:nvSpPr>
          <p:cNvPr id="62" name="TextBox 59"/>
          <p:cNvSpPr txBox="1">
            <a:spLocks noChangeArrowheads="1"/>
          </p:cNvSpPr>
          <p:nvPr/>
        </p:nvSpPr>
        <p:spPr bwMode="auto">
          <a:xfrm>
            <a:off x="5927725" y="76200"/>
            <a:ext cx="3216275" cy="461665"/>
          </a:xfrm>
          <a:prstGeom prst="rect">
            <a:avLst/>
          </a:prstGeom>
          <a:noFill/>
          <a:ln w="9525">
            <a:noFill/>
            <a:miter lim="800000"/>
            <a:headEnd/>
            <a:tailEnd/>
          </a:ln>
        </p:spPr>
        <p:txBody>
          <a:bodyPr>
            <a:spAutoFit/>
          </a:bodyPr>
          <a:lstStyle/>
          <a:p>
            <a:pPr algn="ctr"/>
            <a:r>
              <a:rPr lang="en-US" sz="2400" b="1" dirty="0">
                <a:solidFill>
                  <a:srgbClr val="002060"/>
                </a:solidFill>
                <a:latin typeface="Calibri" pitchFamily="34" charset="0"/>
                <a:cs typeface="Times New Roman" pitchFamily="18" charset="0"/>
              </a:rPr>
              <a:t>PARTIAL TRUTHS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ppt_w</p:attrName>
                                        </p:attrNameLst>
                                      </p:cBhvr>
                                      <p:tavLst>
                                        <p:tav tm="0">
                                          <p:val>
                                            <p:fltVal val="0"/>
                                          </p:val>
                                        </p:tav>
                                        <p:tav tm="100000">
                                          <p:val>
                                            <p:strVal val="#ppt_w"/>
                                          </p:val>
                                        </p:tav>
                                      </p:tavLst>
                                    </p:anim>
                                    <p:anim calcmode="lin" valueType="num">
                                      <p:cBhvr>
                                        <p:cTn id="8" dur="500" fill="hold"/>
                                        <p:tgtEl>
                                          <p:spTgt spid="62"/>
                                        </p:tgtEl>
                                        <p:attrNameLst>
                                          <p:attrName>ppt_h</p:attrName>
                                        </p:attrNameLst>
                                      </p:cBhvr>
                                      <p:tavLst>
                                        <p:tav tm="0">
                                          <p:val>
                                            <p:fltVal val="0"/>
                                          </p:val>
                                        </p:tav>
                                        <p:tav tm="100000">
                                          <p:val>
                                            <p:strVal val="#ppt_h"/>
                                          </p:val>
                                        </p:tav>
                                      </p:tavLst>
                                    </p:anim>
                                    <p:animEffect transition="in" filter="fade">
                                      <p:cBhvr>
                                        <p:cTn id="9"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2"/>
          <p:cNvSpPr>
            <a:spLocks noChangeArrowheads="1" noChangeShapeType="1" noTextEdit="1"/>
          </p:cNvSpPr>
          <p:nvPr/>
        </p:nvSpPr>
        <p:spPr bwMode="auto">
          <a:xfrm rot="-5400000">
            <a:off x="442912" y="3186113"/>
            <a:ext cx="3114675" cy="647700"/>
          </a:xfrm>
          <a:prstGeom prst="rect">
            <a:avLst/>
          </a:prstGeom>
        </p:spPr>
        <p:txBody>
          <a:bodyPr spcFirstLastPara="1" wrap="none" fromWordArt="1">
            <a:prstTxWarp prst="textArchUp">
              <a:avLst>
                <a:gd name="adj" fmla="val 10800004"/>
              </a:avLst>
            </a:prstTxWarp>
          </a:bodyPr>
          <a:lstStyle/>
          <a:p>
            <a:pPr algn="ctr"/>
            <a:r>
              <a:rPr lang="en-US" kern="10">
                <a:ln w="9525">
                  <a:noFill/>
                  <a:round/>
                  <a:headEnd/>
                  <a:tailEnd/>
                </a:ln>
                <a:solidFill>
                  <a:srgbClr val="000000">
                    <a:alpha val="50195"/>
                  </a:srgbClr>
                </a:solidFill>
                <a:latin typeface="Arial Black"/>
              </a:rPr>
              <a:t>INTERACTIVE</a:t>
            </a:r>
          </a:p>
        </p:txBody>
      </p:sp>
      <p:sp>
        <p:nvSpPr>
          <p:cNvPr id="16387" name="WordArt 3"/>
          <p:cNvSpPr>
            <a:spLocks noChangeArrowheads="1" noChangeShapeType="1" noTextEdit="1"/>
          </p:cNvSpPr>
          <p:nvPr/>
        </p:nvSpPr>
        <p:spPr bwMode="auto">
          <a:xfrm rot="5400000">
            <a:off x="5924550" y="3067050"/>
            <a:ext cx="2400300" cy="914400"/>
          </a:xfrm>
          <a:prstGeom prst="rect">
            <a:avLst/>
          </a:prstGeom>
        </p:spPr>
        <p:txBody>
          <a:bodyPr spcFirstLastPara="1" wrap="none" fromWordArt="1">
            <a:prstTxWarp prst="textArchUp">
              <a:avLst>
                <a:gd name="adj" fmla="val 11580348"/>
              </a:avLst>
            </a:prstTxWarp>
          </a:bodyPr>
          <a:lstStyle/>
          <a:p>
            <a:pPr algn="ctr"/>
            <a:r>
              <a:rPr lang="en-US" kern="10">
                <a:ln w="9525">
                  <a:noFill/>
                  <a:round/>
                  <a:headEnd/>
                  <a:tailEnd/>
                </a:ln>
                <a:solidFill>
                  <a:srgbClr val="000000">
                    <a:alpha val="50195"/>
                  </a:srgbClr>
                </a:solidFill>
                <a:latin typeface="Arial Black"/>
              </a:rPr>
              <a:t>STANDS</a:t>
            </a:r>
          </a:p>
        </p:txBody>
      </p:sp>
      <p:sp>
        <p:nvSpPr>
          <p:cNvPr id="16388" name="Oval 6"/>
          <p:cNvSpPr>
            <a:spLocks noChangeArrowheads="1"/>
          </p:cNvSpPr>
          <p:nvPr/>
        </p:nvSpPr>
        <p:spPr bwMode="auto">
          <a:xfrm>
            <a:off x="2209800" y="1065213"/>
            <a:ext cx="4914900" cy="4914900"/>
          </a:xfrm>
          <a:prstGeom prst="ellipse">
            <a:avLst/>
          </a:prstGeom>
          <a:noFill/>
          <a:ln w="19050">
            <a:solidFill>
              <a:schemeClr val="accent2"/>
            </a:solidFill>
            <a:round/>
            <a:headEnd/>
            <a:tailEnd/>
          </a:ln>
        </p:spPr>
        <p:txBody>
          <a:bodyPr/>
          <a:lstStyle/>
          <a:p>
            <a:endParaRPr lang="en-US"/>
          </a:p>
        </p:txBody>
      </p:sp>
      <p:sp>
        <p:nvSpPr>
          <p:cNvPr id="16389" name="Oval 7"/>
          <p:cNvSpPr>
            <a:spLocks noChangeArrowheads="1"/>
          </p:cNvSpPr>
          <p:nvPr/>
        </p:nvSpPr>
        <p:spPr bwMode="auto">
          <a:xfrm>
            <a:off x="2324100" y="18669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6390" name="Text Box 8"/>
          <p:cNvSpPr txBox="1">
            <a:spLocks noChangeArrowheads="1"/>
          </p:cNvSpPr>
          <p:nvPr/>
        </p:nvSpPr>
        <p:spPr bwMode="auto">
          <a:xfrm>
            <a:off x="2324100" y="18669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SL</a:t>
            </a:r>
          </a:p>
        </p:txBody>
      </p:sp>
      <p:sp>
        <p:nvSpPr>
          <p:cNvPr id="16391" name="Oval 9"/>
          <p:cNvSpPr>
            <a:spLocks noChangeArrowheads="1"/>
          </p:cNvSpPr>
          <p:nvPr/>
        </p:nvSpPr>
        <p:spPr bwMode="auto">
          <a:xfrm>
            <a:off x="3124200" y="1065213"/>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6392" name="Text Box 10"/>
          <p:cNvSpPr txBox="1">
            <a:spLocks noChangeArrowheads="1"/>
          </p:cNvSpPr>
          <p:nvPr/>
        </p:nvSpPr>
        <p:spPr bwMode="auto">
          <a:xfrm>
            <a:off x="3124200" y="1066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E</a:t>
            </a:r>
          </a:p>
        </p:txBody>
      </p:sp>
      <p:sp>
        <p:nvSpPr>
          <p:cNvPr id="16393" name="Oval 11"/>
          <p:cNvSpPr>
            <a:spLocks noChangeArrowheads="1"/>
          </p:cNvSpPr>
          <p:nvPr/>
        </p:nvSpPr>
        <p:spPr bwMode="auto">
          <a:xfrm>
            <a:off x="1866900" y="27813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6394" name="Text Box 12"/>
          <p:cNvSpPr txBox="1">
            <a:spLocks noChangeArrowheads="1"/>
          </p:cNvSpPr>
          <p:nvPr/>
        </p:nvSpPr>
        <p:spPr bwMode="auto">
          <a:xfrm>
            <a:off x="1866900" y="27813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P</a:t>
            </a:r>
          </a:p>
        </p:txBody>
      </p:sp>
      <p:sp>
        <p:nvSpPr>
          <p:cNvPr id="16395" name="WordArt 13"/>
          <p:cNvSpPr>
            <a:spLocks noChangeArrowheads="1" noChangeShapeType="1" noTextEdit="1"/>
          </p:cNvSpPr>
          <p:nvPr/>
        </p:nvSpPr>
        <p:spPr bwMode="auto">
          <a:xfrm>
            <a:off x="3695700" y="1866900"/>
            <a:ext cx="1943100" cy="685800"/>
          </a:xfrm>
          <a:prstGeom prst="rect">
            <a:avLst/>
          </a:prstGeom>
        </p:spPr>
        <p:txBody>
          <a:bodyPr spcFirstLastPara="1" wrap="none" fromWordArt="1">
            <a:prstTxWarp prst="textArchUp">
              <a:avLst>
                <a:gd name="adj" fmla="val 11820260"/>
              </a:avLst>
            </a:prstTxWarp>
          </a:bodyPr>
          <a:lstStyle/>
          <a:p>
            <a:pPr algn="ctr"/>
            <a:r>
              <a:rPr lang="en-US" kern="10">
                <a:ln w="9525">
                  <a:noFill/>
                  <a:round/>
                  <a:headEnd/>
                  <a:tailEnd/>
                </a:ln>
                <a:solidFill>
                  <a:srgbClr val="FF0000"/>
                </a:solidFill>
                <a:latin typeface="Arial Black"/>
              </a:rPr>
              <a:t>Direct Load</a:t>
            </a:r>
          </a:p>
        </p:txBody>
      </p:sp>
      <p:sp>
        <p:nvSpPr>
          <p:cNvPr id="16396" name="Oval 14"/>
          <p:cNvSpPr>
            <a:spLocks noChangeArrowheads="1"/>
          </p:cNvSpPr>
          <p:nvPr/>
        </p:nvSpPr>
        <p:spPr bwMode="auto">
          <a:xfrm>
            <a:off x="2838450" y="1644650"/>
            <a:ext cx="3657600" cy="3656013"/>
          </a:xfrm>
          <a:prstGeom prst="ellipse">
            <a:avLst/>
          </a:prstGeom>
          <a:noFill/>
          <a:ln w="31750">
            <a:solidFill>
              <a:srgbClr val="FF0000"/>
            </a:solidFill>
            <a:round/>
            <a:headEnd/>
            <a:tailEnd/>
          </a:ln>
        </p:spPr>
        <p:txBody>
          <a:bodyPr/>
          <a:lstStyle/>
          <a:p>
            <a:endParaRPr lang="en-US"/>
          </a:p>
        </p:txBody>
      </p:sp>
      <p:grpSp>
        <p:nvGrpSpPr>
          <p:cNvPr id="2" name="Group 15"/>
          <p:cNvGrpSpPr>
            <a:grpSpLocks/>
          </p:cNvGrpSpPr>
          <p:nvPr/>
        </p:nvGrpSpPr>
        <p:grpSpPr bwMode="auto">
          <a:xfrm>
            <a:off x="3238500" y="2325688"/>
            <a:ext cx="2743200" cy="2514600"/>
            <a:chOff x="4050" y="4501"/>
            <a:chExt cx="4320" cy="3962"/>
          </a:xfrm>
        </p:grpSpPr>
        <p:grpSp>
          <p:nvGrpSpPr>
            <p:cNvPr id="3" name="Group 16"/>
            <p:cNvGrpSpPr>
              <a:grpSpLocks/>
            </p:cNvGrpSpPr>
            <p:nvPr/>
          </p:nvGrpSpPr>
          <p:grpSpPr bwMode="auto">
            <a:xfrm>
              <a:off x="4050" y="4680"/>
              <a:ext cx="4320" cy="3600"/>
              <a:chOff x="4140" y="4680"/>
              <a:chExt cx="4320" cy="3600"/>
            </a:xfrm>
          </p:grpSpPr>
          <p:sp>
            <p:nvSpPr>
              <p:cNvPr id="16445" name="WordArt 17"/>
              <p:cNvSpPr>
                <a:spLocks noChangeArrowheads="1" noChangeShapeType="1" noTextEdit="1"/>
              </p:cNvSpPr>
              <p:nvPr/>
            </p:nvSpPr>
            <p:spPr bwMode="auto">
              <a:xfrm rot="-5400000">
                <a:off x="3061" y="6299"/>
                <a:ext cx="2457"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ARENA</a:t>
                </a:r>
              </a:p>
            </p:txBody>
          </p:sp>
          <p:sp>
            <p:nvSpPr>
              <p:cNvPr id="16446" name="WordArt 18"/>
              <p:cNvSpPr>
                <a:spLocks noChangeArrowheads="1" noChangeShapeType="1" noTextEdit="1"/>
              </p:cNvSpPr>
              <p:nvPr/>
            </p:nvSpPr>
            <p:spPr bwMode="auto">
              <a:xfrm rot="-5400000">
                <a:off x="6510" y="6330"/>
                <a:ext cx="3600"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Football Ground</a:t>
                </a:r>
              </a:p>
            </p:txBody>
          </p:sp>
        </p:grpSp>
        <p:grpSp>
          <p:nvGrpSpPr>
            <p:cNvPr id="4" name="Group 19"/>
            <p:cNvGrpSpPr>
              <a:grpSpLocks/>
            </p:cNvGrpSpPr>
            <p:nvPr/>
          </p:nvGrpSpPr>
          <p:grpSpPr bwMode="auto">
            <a:xfrm>
              <a:off x="4437" y="4501"/>
              <a:ext cx="3629" cy="3962"/>
              <a:chOff x="4500" y="11338"/>
              <a:chExt cx="3629" cy="3962"/>
            </a:xfrm>
          </p:grpSpPr>
          <p:grpSp>
            <p:nvGrpSpPr>
              <p:cNvPr id="5" name="Group 20"/>
              <p:cNvGrpSpPr>
                <a:grpSpLocks/>
              </p:cNvGrpSpPr>
              <p:nvPr/>
            </p:nvGrpSpPr>
            <p:grpSpPr bwMode="auto">
              <a:xfrm>
                <a:off x="4500" y="12056"/>
                <a:ext cx="3600" cy="2524"/>
                <a:chOff x="4437" y="5168"/>
                <a:chExt cx="3600" cy="2524"/>
              </a:xfrm>
            </p:grpSpPr>
            <p:grpSp>
              <p:nvGrpSpPr>
                <p:cNvPr id="6" name="Group 21"/>
                <p:cNvGrpSpPr>
                  <a:grpSpLocks/>
                </p:cNvGrpSpPr>
                <p:nvPr/>
              </p:nvGrpSpPr>
              <p:grpSpPr bwMode="auto">
                <a:xfrm>
                  <a:off x="4437" y="5940"/>
                  <a:ext cx="3600" cy="1080"/>
                  <a:chOff x="4526" y="5940"/>
                  <a:chExt cx="3600" cy="1080"/>
                </a:xfrm>
              </p:grpSpPr>
              <p:sp>
                <p:nvSpPr>
                  <p:cNvPr id="16442" name="Text Box 22"/>
                  <p:cNvSpPr txBox="1">
                    <a:spLocks noChangeArrowheads="1"/>
                  </p:cNvSpPr>
                  <p:nvPr/>
                </p:nvSpPr>
                <p:spPr bwMode="auto">
                  <a:xfrm>
                    <a:off x="6244" y="6480"/>
                    <a:ext cx="720" cy="540"/>
                  </a:xfrm>
                  <a:prstGeom prst="rect">
                    <a:avLst/>
                  </a:prstGeom>
                  <a:noFill/>
                  <a:ln w="9525">
                    <a:noFill/>
                    <a:miter lim="800000"/>
                    <a:headEnd/>
                    <a:tailEnd/>
                  </a:ln>
                </p:spPr>
                <p:txBody>
                  <a:bodyPr/>
                  <a:lstStyle/>
                  <a:p>
                    <a:r>
                      <a:rPr lang="en-US" sz="1200">
                        <a:solidFill>
                          <a:srgbClr val="E614C8"/>
                        </a:solidFill>
                        <a:latin typeface="Times New Roman" pitchFamily="18" charset="0"/>
                      </a:rPr>
                      <a:t>DV</a:t>
                    </a:r>
                  </a:p>
                </p:txBody>
              </p:sp>
              <p:sp>
                <p:nvSpPr>
                  <p:cNvPr id="16443" name="Text Box 23"/>
                  <p:cNvSpPr txBox="1">
                    <a:spLocks noChangeArrowheads="1"/>
                  </p:cNvSpPr>
                  <p:nvPr/>
                </p:nvSpPr>
                <p:spPr bwMode="auto">
                  <a:xfrm>
                    <a:off x="5796" y="5940"/>
                    <a:ext cx="720" cy="540"/>
                  </a:xfrm>
                  <a:prstGeom prst="rect">
                    <a:avLst/>
                  </a:prstGeom>
                  <a:noFill/>
                  <a:ln w="9525">
                    <a:noFill/>
                    <a:miter lim="800000"/>
                    <a:headEnd/>
                    <a:tailEnd/>
                  </a:ln>
                </p:spPr>
                <p:txBody>
                  <a:bodyPr/>
                  <a:lstStyle/>
                  <a:p>
                    <a:r>
                      <a:rPr lang="en-US" sz="1200">
                        <a:solidFill>
                          <a:srgbClr val="0000FF"/>
                        </a:solidFill>
                        <a:latin typeface="Times New Roman" pitchFamily="18" charset="0"/>
                      </a:rPr>
                      <a:t>TV</a:t>
                    </a:r>
                  </a:p>
                </p:txBody>
              </p:sp>
              <p:sp>
                <p:nvSpPr>
                  <p:cNvPr id="16444" name="Line 24"/>
                  <p:cNvSpPr>
                    <a:spLocks noChangeShapeType="1"/>
                  </p:cNvSpPr>
                  <p:nvPr/>
                </p:nvSpPr>
                <p:spPr bwMode="auto">
                  <a:xfrm>
                    <a:off x="4526" y="6433"/>
                    <a:ext cx="3600" cy="0"/>
                  </a:xfrm>
                  <a:prstGeom prst="line">
                    <a:avLst/>
                  </a:prstGeom>
                  <a:noFill/>
                  <a:ln w="19050">
                    <a:solidFill>
                      <a:srgbClr val="FFFFFF"/>
                    </a:solidFill>
                    <a:prstDash val="dash"/>
                    <a:round/>
                    <a:headEnd/>
                    <a:tailEnd/>
                  </a:ln>
                </p:spPr>
                <p:txBody>
                  <a:bodyPr/>
                  <a:lstStyle/>
                  <a:p>
                    <a:endParaRPr lang="en-US"/>
                  </a:p>
                </p:txBody>
              </p:sp>
            </p:grpSp>
            <p:grpSp>
              <p:nvGrpSpPr>
                <p:cNvPr id="7" name="Group 25"/>
                <p:cNvGrpSpPr>
                  <a:grpSpLocks/>
                </p:cNvGrpSpPr>
                <p:nvPr/>
              </p:nvGrpSpPr>
              <p:grpSpPr bwMode="auto">
                <a:xfrm>
                  <a:off x="4590" y="5168"/>
                  <a:ext cx="3086" cy="2524"/>
                  <a:chOff x="4590" y="5168"/>
                  <a:chExt cx="3086" cy="2524"/>
                </a:xfrm>
              </p:grpSpPr>
              <p:sp>
                <p:nvSpPr>
                  <p:cNvPr id="16437" name="Text Box 26"/>
                  <p:cNvSpPr txBox="1">
                    <a:spLocks noChangeArrowheads="1"/>
                  </p:cNvSpPr>
                  <p:nvPr/>
                </p:nvSpPr>
                <p:spPr bwMode="auto">
                  <a:xfrm>
                    <a:off x="4590" y="5173"/>
                    <a:ext cx="720" cy="540"/>
                  </a:xfrm>
                  <a:prstGeom prst="rect">
                    <a:avLst/>
                  </a:prstGeom>
                  <a:noFill/>
                  <a:ln w="9525">
                    <a:noFill/>
                    <a:miter lim="800000"/>
                    <a:headEnd/>
                    <a:tailEnd/>
                  </a:ln>
                </p:spPr>
                <p:txBody>
                  <a:bodyPr/>
                  <a:lstStyle/>
                  <a:p>
                    <a:r>
                      <a:rPr lang="en-US" sz="1200">
                        <a:latin typeface="Times New Roman" pitchFamily="18" charset="0"/>
                      </a:rPr>
                      <a:t>IN</a:t>
                    </a:r>
                  </a:p>
                </p:txBody>
              </p:sp>
              <p:grpSp>
                <p:nvGrpSpPr>
                  <p:cNvPr id="8" name="Group 27"/>
                  <p:cNvGrpSpPr>
                    <a:grpSpLocks/>
                  </p:cNvGrpSpPr>
                  <p:nvPr/>
                </p:nvGrpSpPr>
                <p:grpSpPr bwMode="auto">
                  <a:xfrm>
                    <a:off x="4796" y="5168"/>
                    <a:ext cx="2880" cy="2524"/>
                    <a:chOff x="4796" y="5168"/>
                    <a:chExt cx="2880" cy="2524"/>
                  </a:xfrm>
                </p:grpSpPr>
                <p:sp>
                  <p:nvSpPr>
                    <p:cNvPr id="16439" name="Line 28"/>
                    <p:cNvSpPr>
                      <a:spLocks noChangeShapeType="1"/>
                    </p:cNvSpPr>
                    <p:nvPr/>
                  </p:nvSpPr>
                  <p:spPr bwMode="auto">
                    <a:xfrm flipV="1">
                      <a:off x="6671" y="5172"/>
                      <a:ext cx="1" cy="2520"/>
                    </a:xfrm>
                    <a:prstGeom prst="line">
                      <a:avLst/>
                    </a:prstGeom>
                    <a:noFill/>
                    <a:ln w="19050">
                      <a:solidFill>
                        <a:srgbClr val="E614C8"/>
                      </a:solidFill>
                      <a:round/>
                      <a:headEnd/>
                      <a:tailEnd type="triangle" w="med" len="med"/>
                    </a:ln>
                  </p:spPr>
                  <p:txBody>
                    <a:bodyPr/>
                    <a:lstStyle/>
                    <a:p>
                      <a:endParaRPr lang="en-US"/>
                    </a:p>
                  </p:txBody>
                </p:sp>
                <p:sp>
                  <p:nvSpPr>
                    <p:cNvPr id="16440" name="Line 29"/>
                    <p:cNvSpPr>
                      <a:spLocks noChangeShapeType="1"/>
                    </p:cNvSpPr>
                    <p:nvPr/>
                  </p:nvSpPr>
                  <p:spPr bwMode="auto">
                    <a:xfrm rot="10800000" flipV="1">
                      <a:off x="5821" y="5168"/>
                      <a:ext cx="1" cy="2520"/>
                    </a:xfrm>
                    <a:prstGeom prst="line">
                      <a:avLst/>
                    </a:prstGeom>
                    <a:noFill/>
                    <a:ln w="19050">
                      <a:solidFill>
                        <a:srgbClr val="0000FF"/>
                      </a:solidFill>
                      <a:round/>
                      <a:headEnd/>
                      <a:tailEnd type="triangle" w="med" len="med"/>
                    </a:ln>
                  </p:spPr>
                  <p:txBody>
                    <a:bodyPr/>
                    <a:lstStyle/>
                    <a:p>
                      <a:endParaRPr lang="en-US"/>
                    </a:p>
                  </p:txBody>
                </p:sp>
                <p:sp>
                  <p:nvSpPr>
                    <p:cNvPr id="16441" name="Rectangle 30"/>
                    <p:cNvSpPr>
                      <a:spLocks noChangeArrowheads="1"/>
                    </p:cNvSpPr>
                    <p:nvPr/>
                  </p:nvSpPr>
                  <p:spPr bwMode="auto">
                    <a:xfrm>
                      <a:off x="4796" y="5533"/>
                      <a:ext cx="2880" cy="1800"/>
                    </a:xfrm>
                    <a:prstGeom prst="rect">
                      <a:avLst/>
                    </a:prstGeom>
                    <a:noFill/>
                    <a:ln w="19050">
                      <a:solidFill>
                        <a:srgbClr val="FFFFFF"/>
                      </a:solidFill>
                      <a:prstDash val="dash"/>
                      <a:miter lim="800000"/>
                      <a:headEnd/>
                      <a:tailEnd/>
                    </a:ln>
                  </p:spPr>
                  <p:txBody>
                    <a:bodyPr/>
                    <a:lstStyle/>
                    <a:p>
                      <a:endParaRPr lang="en-US"/>
                    </a:p>
                  </p:txBody>
                </p:sp>
              </p:grpSp>
            </p:grpSp>
          </p:grpSp>
          <p:grpSp>
            <p:nvGrpSpPr>
              <p:cNvPr id="9" name="Group 31"/>
              <p:cNvGrpSpPr>
                <a:grpSpLocks/>
              </p:cNvGrpSpPr>
              <p:nvPr/>
            </p:nvGrpSpPr>
            <p:grpSpPr bwMode="auto">
              <a:xfrm>
                <a:off x="4500" y="11338"/>
                <a:ext cx="3629" cy="3962"/>
                <a:chOff x="4408" y="4453"/>
                <a:chExt cx="3629" cy="3962"/>
              </a:xfrm>
            </p:grpSpPr>
            <p:grpSp>
              <p:nvGrpSpPr>
                <p:cNvPr id="10" name="Group 32"/>
                <p:cNvGrpSpPr>
                  <a:grpSpLocks/>
                </p:cNvGrpSpPr>
                <p:nvPr/>
              </p:nvGrpSpPr>
              <p:grpSpPr bwMode="auto">
                <a:xfrm>
                  <a:off x="4437" y="4453"/>
                  <a:ext cx="3600" cy="3962"/>
                  <a:chOff x="4437" y="4453"/>
                  <a:chExt cx="3600" cy="3962"/>
                </a:xfrm>
              </p:grpSpPr>
              <p:sp>
                <p:nvSpPr>
                  <p:cNvPr id="16409" name="Rectangle 33"/>
                  <p:cNvSpPr>
                    <a:spLocks noChangeArrowheads="1"/>
                  </p:cNvSpPr>
                  <p:nvPr/>
                </p:nvSpPr>
                <p:spPr bwMode="auto">
                  <a:xfrm>
                    <a:off x="4437" y="4455"/>
                    <a:ext cx="3600" cy="3960"/>
                  </a:xfrm>
                  <a:prstGeom prst="rect">
                    <a:avLst/>
                  </a:prstGeom>
                  <a:solidFill>
                    <a:srgbClr val="339966">
                      <a:alpha val="50195"/>
                    </a:srgbClr>
                  </a:solidFill>
                  <a:ln w="9525">
                    <a:noFill/>
                    <a:miter lim="800000"/>
                    <a:headEnd/>
                    <a:tailEnd/>
                  </a:ln>
                </p:spPr>
                <p:txBody>
                  <a:bodyPr/>
                  <a:lstStyle/>
                  <a:p>
                    <a:endParaRPr lang="en-US"/>
                  </a:p>
                </p:txBody>
              </p:sp>
              <p:sp>
                <p:nvSpPr>
                  <p:cNvPr id="16410" name="Text Box 34"/>
                  <p:cNvSpPr txBox="1">
                    <a:spLocks noChangeArrowheads="1"/>
                  </p:cNvSpPr>
                  <p:nvPr/>
                </p:nvSpPr>
                <p:spPr bwMode="auto">
                  <a:xfrm>
                    <a:off x="49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PP</a:t>
                    </a:r>
                  </a:p>
                </p:txBody>
              </p:sp>
              <p:sp>
                <p:nvSpPr>
                  <p:cNvPr id="16411" name="Text Box 35"/>
                  <p:cNvSpPr txBox="1">
                    <a:spLocks noChangeArrowheads="1"/>
                  </p:cNvSpPr>
                  <p:nvPr/>
                </p:nvSpPr>
                <p:spPr bwMode="auto">
                  <a:xfrm>
                    <a:off x="49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PP</a:t>
                    </a:r>
                  </a:p>
                </p:txBody>
              </p:sp>
              <p:sp>
                <p:nvSpPr>
                  <p:cNvPr id="16412" name="Text Box 36"/>
                  <p:cNvSpPr txBox="1">
                    <a:spLocks noChangeArrowheads="1"/>
                  </p:cNvSpPr>
                  <p:nvPr/>
                </p:nvSpPr>
                <p:spPr bwMode="auto">
                  <a:xfrm>
                    <a:off x="67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D</a:t>
                    </a:r>
                  </a:p>
                </p:txBody>
              </p:sp>
              <p:sp>
                <p:nvSpPr>
                  <p:cNvPr id="16413" name="Text Box 37"/>
                  <p:cNvSpPr txBox="1">
                    <a:spLocks noChangeArrowheads="1"/>
                  </p:cNvSpPr>
                  <p:nvPr/>
                </p:nvSpPr>
                <p:spPr bwMode="auto">
                  <a:xfrm>
                    <a:off x="67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D</a:t>
                    </a:r>
                  </a:p>
                </p:txBody>
              </p:sp>
              <p:sp>
                <p:nvSpPr>
                  <p:cNvPr id="16414" name="Text Box 38"/>
                  <p:cNvSpPr txBox="1">
                    <a:spLocks noChangeArrowheads="1"/>
                  </p:cNvSpPr>
                  <p:nvPr/>
                </p:nvSpPr>
                <p:spPr bwMode="auto">
                  <a:xfrm>
                    <a:off x="5156" y="4453"/>
                    <a:ext cx="2160" cy="720"/>
                  </a:xfrm>
                  <a:prstGeom prst="rect">
                    <a:avLst/>
                  </a:prstGeom>
                  <a:noFill/>
                  <a:ln w="19050">
                    <a:solidFill>
                      <a:srgbClr val="0000FF"/>
                    </a:solidFill>
                    <a:miter lim="800000"/>
                    <a:headEnd/>
                    <a:tailEnd/>
                  </a:ln>
                </p:spPr>
                <p:txBody>
                  <a:bodyPr/>
                  <a:lstStyle/>
                  <a:p>
                    <a:pPr algn="ctr"/>
                    <a:r>
                      <a:rPr lang="en-US" sz="1200">
                        <a:solidFill>
                          <a:srgbClr val="0000FF"/>
                        </a:solidFill>
                        <a:latin typeface="Times New Roman" pitchFamily="18" charset="0"/>
                      </a:rPr>
                      <a:t>M/I</a:t>
                    </a:r>
                  </a:p>
                  <a:p>
                    <a:pPr algn="ctr"/>
                    <a:r>
                      <a:rPr lang="en-US" sz="1200">
                        <a:solidFill>
                          <a:srgbClr val="0000FF"/>
                        </a:solidFill>
                        <a:latin typeface="Times New Roman" pitchFamily="18" charset="0"/>
                      </a:rPr>
                      <a:t>PD</a:t>
                    </a:r>
                  </a:p>
                </p:txBody>
              </p:sp>
              <p:sp>
                <p:nvSpPr>
                  <p:cNvPr id="16415" name="Text Box 39"/>
                  <p:cNvSpPr txBox="1">
                    <a:spLocks noChangeArrowheads="1"/>
                  </p:cNvSpPr>
                  <p:nvPr/>
                </p:nvSpPr>
                <p:spPr bwMode="auto">
                  <a:xfrm>
                    <a:off x="5156" y="7693"/>
                    <a:ext cx="2160" cy="720"/>
                  </a:xfrm>
                  <a:prstGeom prst="rect">
                    <a:avLst/>
                  </a:prstGeom>
                  <a:noFill/>
                  <a:ln w="19050">
                    <a:solidFill>
                      <a:srgbClr val="E614C8"/>
                    </a:solidFill>
                    <a:miter lim="800000"/>
                    <a:headEnd/>
                    <a:tailEnd/>
                  </a:ln>
                </p:spPr>
                <p:txBody>
                  <a:bodyPr/>
                  <a:lstStyle/>
                  <a:p>
                    <a:pPr algn="ctr"/>
                    <a:r>
                      <a:rPr lang="en-US" sz="1200">
                        <a:solidFill>
                          <a:srgbClr val="E614C8"/>
                        </a:solidFill>
                        <a:latin typeface="Times New Roman" pitchFamily="18" charset="0"/>
                      </a:rPr>
                      <a:t>M</a:t>
                    </a:r>
                  </a:p>
                  <a:p>
                    <a:pPr algn="ctr"/>
                    <a:r>
                      <a:rPr lang="en-US" sz="1200">
                        <a:solidFill>
                          <a:srgbClr val="E614C8"/>
                        </a:solidFill>
                        <a:latin typeface="Times New Roman" pitchFamily="18" charset="0"/>
                      </a:rPr>
                      <a:t>C/E</a:t>
                    </a:r>
                  </a:p>
                </p:txBody>
              </p:sp>
              <p:grpSp>
                <p:nvGrpSpPr>
                  <p:cNvPr id="11" name="Group 40"/>
                  <p:cNvGrpSpPr>
                    <a:grpSpLocks/>
                  </p:cNvGrpSpPr>
                  <p:nvPr/>
                </p:nvGrpSpPr>
                <p:grpSpPr bwMode="auto">
                  <a:xfrm>
                    <a:off x="7044" y="7152"/>
                    <a:ext cx="181" cy="540"/>
                    <a:chOff x="7020" y="5760"/>
                    <a:chExt cx="181" cy="540"/>
                  </a:xfrm>
                </p:grpSpPr>
                <p:sp>
                  <p:nvSpPr>
                    <p:cNvPr id="16433" name="Line 41"/>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16434" name="Line 42"/>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2" name="Group 43"/>
                  <p:cNvGrpSpPr>
                    <a:grpSpLocks/>
                  </p:cNvGrpSpPr>
                  <p:nvPr/>
                </p:nvGrpSpPr>
                <p:grpSpPr bwMode="auto">
                  <a:xfrm>
                    <a:off x="5224" y="7135"/>
                    <a:ext cx="181" cy="540"/>
                    <a:chOff x="7020" y="5760"/>
                    <a:chExt cx="181" cy="540"/>
                  </a:xfrm>
                </p:grpSpPr>
                <p:sp>
                  <p:nvSpPr>
                    <p:cNvPr id="16431" name="Line 44"/>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16432" name="Line 45"/>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3" name="Group 46"/>
                  <p:cNvGrpSpPr>
                    <a:grpSpLocks/>
                  </p:cNvGrpSpPr>
                  <p:nvPr/>
                </p:nvGrpSpPr>
                <p:grpSpPr bwMode="auto">
                  <a:xfrm>
                    <a:off x="5224" y="5156"/>
                    <a:ext cx="181" cy="540"/>
                    <a:chOff x="7020" y="5760"/>
                    <a:chExt cx="181" cy="540"/>
                  </a:xfrm>
                </p:grpSpPr>
                <p:sp>
                  <p:nvSpPr>
                    <p:cNvPr id="16429" name="Line 47"/>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16430" name="Line 48"/>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grpSp>
                <p:nvGrpSpPr>
                  <p:cNvPr id="14" name="Group 49"/>
                  <p:cNvGrpSpPr>
                    <a:grpSpLocks/>
                  </p:cNvGrpSpPr>
                  <p:nvPr/>
                </p:nvGrpSpPr>
                <p:grpSpPr bwMode="auto">
                  <a:xfrm>
                    <a:off x="7044" y="5179"/>
                    <a:ext cx="181" cy="540"/>
                    <a:chOff x="7020" y="5760"/>
                    <a:chExt cx="181" cy="540"/>
                  </a:xfrm>
                </p:grpSpPr>
                <p:sp>
                  <p:nvSpPr>
                    <p:cNvPr id="16427" name="Line 50"/>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16428" name="Line 51"/>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sp>
                <p:nvSpPr>
                  <p:cNvPr id="16420" name="AutoShape 52"/>
                  <p:cNvSpPr>
                    <a:spLocks noChangeArrowheads="1"/>
                  </p:cNvSpPr>
                  <p:nvPr/>
                </p:nvSpPr>
                <p:spPr bwMode="auto">
                  <a:xfrm>
                    <a:off x="6053" y="6793"/>
                    <a:ext cx="360" cy="900"/>
                  </a:xfrm>
                  <a:prstGeom prst="upArrow">
                    <a:avLst>
                      <a:gd name="adj1" fmla="val 50000"/>
                      <a:gd name="adj2" fmla="val 62500"/>
                    </a:avLst>
                  </a:prstGeom>
                  <a:solidFill>
                    <a:srgbClr val="E614C8"/>
                  </a:solidFill>
                  <a:ln w="19050">
                    <a:noFill/>
                    <a:miter lim="800000"/>
                    <a:headEnd/>
                    <a:tailEnd/>
                  </a:ln>
                </p:spPr>
                <p:txBody>
                  <a:bodyPr/>
                  <a:lstStyle/>
                  <a:p>
                    <a:endParaRPr lang="en-US"/>
                  </a:p>
                </p:txBody>
              </p:sp>
              <p:sp>
                <p:nvSpPr>
                  <p:cNvPr id="16421" name="AutoShape 53"/>
                  <p:cNvSpPr>
                    <a:spLocks noChangeArrowheads="1"/>
                  </p:cNvSpPr>
                  <p:nvPr/>
                </p:nvSpPr>
                <p:spPr bwMode="auto">
                  <a:xfrm rot="10800000">
                    <a:off x="6053" y="5173"/>
                    <a:ext cx="360" cy="900"/>
                  </a:xfrm>
                  <a:prstGeom prst="upArrow">
                    <a:avLst>
                      <a:gd name="adj1" fmla="val 50000"/>
                      <a:gd name="adj2" fmla="val 62500"/>
                    </a:avLst>
                  </a:prstGeom>
                  <a:solidFill>
                    <a:srgbClr val="0000FF"/>
                  </a:solidFill>
                  <a:ln w="19050">
                    <a:noFill/>
                    <a:miter lim="800000"/>
                    <a:headEnd/>
                    <a:tailEnd/>
                  </a:ln>
                </p:spPr>
                <p:txBody>
                  <a:bodyPr/>
                  <a:lstStyle/>
                  <a:p>
                    <a:endParaRPr lang="en-US"/>
                  </a:p>
                </p:txBody>
              </p:sp>
              <p:sp>
                <p:nvSpPr>
                  <p:cNvPr id="16422" name="Oval 54"/>
                  <p:cNvSpPr>
                    <a:spLocks noChangeArrowheads="1"/>
                  </p:cNvSpPr>
                  <p:nvPr/>
                </p:nvSpPr>
                <p:spPr bwMode="auto">
                  <a:xfrm>
                    <a:off x="5516" y="5713"/>
                    <a:ext cx="1440" cy="1440"/>
                  </a:xfrm>
                  <a:prstGeom prst="ellipse">
                    <a:avLst/>
                  </a:prstGeom>
                  <a:noFill/>
                  <a:ln w="19050">
                    <a:solidFill>
                      <a:srgbClr val="FFFFFF"/>
                    </a:solidFill>
                    <a:prstDash val="dash"/>
                    <a:round/>
                    <a:headEnd/>
                    <a:tailEnd/>
                  </a:ln>
                </p:spPr>
                <p:txBody>
                  <a:bodyPr/>
                  <a:lstStyle/>
                  <a:p>
                    <a:endParaRPr lang="en-US"/>
                  </a:p>
                </p:txBody>
              </p:sp>
              <p:sp>
                <p:nvSpPr>
                  <p:cNvPr id="16423" name="Line 55"/>
                  <p:cNvSpPr>
                    <a:spLocks noChangeShapeType="1"/>
                  </p:cNvSpPr>
                  <p:nvPr/>
                </p:nvSpPr>
                <p:spPr bwMode="auto">
                  <a:xfrm flipV="1">
                    <a:off x="7238" y="6241"/>
                    <a:ext cx="0" cy="360"/>
                  </a:xfrm>
                  <a:prstGeom prst="line">
                    <a:avLst/>
                  </a:prstGeom>
                  <a:noFill/>
                  <a:ln w="19050">
                    <a:solidFill>
                      <a:srgbClr val="0000FF"/>
                    </a:solidFill>
                    <a:round/>
                    <a:headEnd/>
                    <a:tailEnd type="triangle" w="med" len="med"/>
                  </a:ln>
                </p:spPr>
                <p:txBody>
                  <a:bodyPr/>
                  <a:lstStyle/>
                  <a:p>
                    <a:endParaRPr lang="en-US"/>
                  </a:p>
                </p:txBody>
              </p:sp>
              <p:sp>
                <p:nvSpPr>
                  <p:cNvPr id="16424" name="Line 56"/>
                  <p:cNvSpPr>
                    <a:spLocks noChangeShapeType="1"/>
                  </p:cNvSpPr>
                  <p:nvPr/>
                </p:nvSpPr>
                <p:spPr bwMode="auto">
                  <a:xfrm rot="10800000" flipV="1">
                    <a:off x="7068" y="6241"/>
                    <a:ext cx="0" cy="360"/>
                  </a:xfrm>
                  <a:prstGeom prst="line">
                    <a:avLst/>
                  </a:prstGeom>
                  <a:noFill/>
                  <a:ln w="19050">
                    <a:solidFill>
                      <a:srgbClr val="E614C8"/>
                    </a:solidFill>
                    <a:round/>
                    <a:headEnd/>
                    <a:tailEnd type="triangle" w="med" len="med"/>
                  </a:ln>
                </p:spPr>
                <p:txBody>
                  <a:bodyPr/>
                  <a:lstStyle/>
                  <a:p>
                    <a:endParaRPr lang="en-US"/>
                  </a:p>
                </p:txBody>
              </p:sp>
              <p:sp>
                <p:nvSpPr>
                  <p:cNvPr id="16425" name="Line 57"/>
                  <p:cNvSpPr>
                    <a:spLocks noChangeShapeType="1"/>
                  </p:cNvSpPr>
                  <p:nvPr/>
                </p:nvSpPr>
                <p:spPr bwMode="auto">
                  <a:xfrm flipV="1">
                    <a:off x="5395" y="6241"/>
                    <a:ext cx="0" cy="360"/>
                  </a:xfrm>
                  <a:prstGeom prst="line">
                    <a:avLst/>
                  </a:prstGeom>
                  <a:noFill/>
                  <a:ln w="19050">
                    <a:solidFill>
                      <a:srgbClr val="E614C8"/>
                    </a:solidFill>
                    <a:round/>
                    <a:headEnd/>
                    <a:tailEnd type="triangle" w="med" len="med"/>
                  </a:ln>
                </p:spPr>
                <p:txBody>
                  <a:bodyPr/>
                  <a:lstStyle/>
                  <a:p>
                    <a:endParaRPr lang="en-US"/>
                  </a:p>
                </p:txBody>
              </p:sp>
              <p:sp>
                <p:nvSpPr>
                  <p:cNvPr id="16426" name="Line 58"/>
                  <p:cNvSpPr>
                    <a:spLocks noChangeShapeType="1"/>
                  </p:cNvSpPr>
                  <p:nvPr/>
                </p:nvSpPr>
                <p:spPr bwMode="auto">
                  <a:xfrm rot="10800000" flipV="1">
                    <a:off x="5225" y="6241"/>
                    <a:ext cx="0" cy="360"/>
                  </a:xfrm>
                  <a:prstGeom prst="line">
                    <a:avLst/>
                  </a:prstGeom>
                  <a:noFill/>
                  <a:ln w="19050">
                    <a:solidFill>
                      <a:srgbClr val="0000FF"/>
                    </a:solidFill>
                    <a:round/>
                    <a:headEnd/>
                    <a:tailEnd type="triangle" w="med" len="med"/>
                  </a:ln>
                </p:spPr>
                <p:txBody>
                  <a:bodyPr/>
                  <a:lstStyle/>
                  <a:p>
                    <a:endParaRPr lang="en-US"/>
                  </a:p>
                </p:txBody>
              </p:sp>
            </p:grpSp>
            <p:sp>
              <p:nvSpPr>
                <p:cNvPr id="16407" name="Rectangle 59"/>
                <p:cNvSpPr>
                  <a:spLocks noChangeArrowheads="1"/>
                </p:cNvSpPr>
                <p:nvPr/>
              </p:nvSpPr>
              <p:spPr bwMode="auto">
                <a:xfrm>
                  <a:off x="4680" y="5504"/>
                  <a:ext cx="3060" cy="1800"/>
                </a:xfrm>
                <a:prstGeom prst="rect">
                  <a:avLst/>
                </a:prstGeom>
                <a:noFill/>
                <a:ln w="9525">
                  <a:solidFill>
                    <a:srgbClr val="FFFFFF"/>
                  </a:solidFill>
                  <a:prstDash val="dash"/>
                  <a:miter lim="800000"/>
                  <a:headEnd/>
                  <a:tailEnd/>
                </a:ln>
              </p:spPr>
              <p:txBody>
                <a:bodyPr/>
                <a:lstStyle/>
                <a:p>
                  <a:endParaRPr lang="en-US"/>
                </a:p>
              </p:txBody>
            </p:sp>
            <p:sp>
              <p:nvSpPr>
                <p:cNvPr id="16408" name="Line 60"/>
                <p:cNvSpPr>
                  <a:spLocks noChangeShapeType="1"/>
                </p:cNvSpPr>
                <p:nvPr/>
              </p:nvSpPr>
              <p:spPr bwMode="auto">
                <a:xfrm>
                  <a:off x="4408" y="6411"/>
                  <a:ext cx="3600" cy="0"/>
                </a:xfrm>
                <a:prstGeom prst="line">
                  <a:avLst/>
                </a:prstGeom>
                <a:noFill/>
                <a:ln w="9525">
                  <a:solidFill>
                    <a:srgbClr val="FFFFFF"/>
                  </a:solidFill>
                  <a:prstDash val="dash"/>
                  <a:round/>
                  <a:headEnd/>
                  <a:tailEnd/>
                </a:ln>
              </p:spPr>
              <p:txBody>
                <a:bodyPr/>
                <a:lstStyle/>
                <a:p>
                  <a:endParaRPr lang="en-US"/>
                </a:p>
              </p:txBody>
            </p:sp>
          </p:grpSp>
        </p:grpSp>
      </p:grpSp>
      <p:sp>
        <p:nvSpPr>
          <p:cNvPr id="16398" name="Line 61"/>
          <p:cNvSpPr>
            <a:spLocks noChangeShapeType="1"/>
          </p:cNvSpPr>
          <p:nvPr/>
        </p:nvSpPr>
        <p:spPr bwMode="auto">
          <a:xfrm>
            <a:off x="3962400" y="2552700"/>
            <a:ext cx="1371600" cy="0"/>
          </a:xfrm>
          <a:prstGeom prst="line">
            <a:avLst/>
          </a:prstGeom>
          <a:noFill/>
          <a:ln w="9525">
            <a:solidFill>
              <a:srgbClr val="0000FF"/>
            </a:solidFill>
            <a:prstDash val="dash"/>
            <a:round/>
            <a:headEnd/>
            <a:tailEnd/>
          </a:ln>
        </p:spPr>
        <p:txBody>
          <a:bodyPr/>
          <a:lstStyle/>
          <a:p>
            <a:endParaRPr lang="en-US"/>
          </a:p>
        </p:txBody>
      </p:sp>
      <p:sp>
        <p:nvSpPr>
          <p:cNvPr id="16399" name="Line 62"/>
          <p:cNvSpPr>
            <a:spLocks noChangeShapeType="1"/>
          </p:cNvSpPr>
          <p:nvPr/>
        </p:nvSpPr>
        <p:spPr bwMode="auto">
          <a:xfrm>
            <a:off x="3962400" y="4610100"/>
            <a:ext cx="1371600" cy="0"/>
          </a:xfrm>
          <a:prstGeom prst="line">
            <a:avLst/>
          </a:prstGeom>
          <a:noFill/>
          <a:ln w="9525">
            <a:solidFill>
              <a:srgbClr val="E614C8"/>
            </a:solidFill>
            <a:prstDash val="dash"/>
            <a:round/>
            <a:headEnd/>
            <a:tailEnd/>
          </a:ln>
        </p:spPr>
        <p:txBody>
          <a:bodyPr/>
          <a:lstStyle/>
          <a:p>
            <a:endParaRPr lang="en-US"/>
          </a:p>
        </p:txBody>
      </p:sp>
      <p:sp>
        <p:nvSpPr>
          <p:cNvPr id="63" name="TextBox 59"/>
          <p:cNvSpPr txBox="1">
            <a:spLocks noChangeArrowheads="1"/>
          </p:cNvSpPr>
          <p:nvPr/>
        </p:nvSpPr>
        <p:spPr bwMode="auto">
          <a:xfrm>
            <a:off x="5927725" y="76200"/>
            <a:ext cx="3216275" cy="461665"/>
          </a:xfrm>
          <a:prstGeom prst="rect">
            <a:avLst/>
          </a:prstGeom>
          <a:noFill/>
          <a:ln w="9525">
            <a:noFill/>
            <a:miter lim="800000"/>
            <a:headEnd/>
            <a:tailEnd/>
          </a:ln>
        </p:spPr>
        <p:txBody>
          <a:bodyPr>
            <a:spAutoFit/>
          </a:bodyPr>
          <a:lstStyle/>
          <a:p>
            <a:pPr algn="ctr"/>
            <a:r>
              <a:rPr lang="en-US" sz="2400" b="1" dirty="0">
                <a:solidFill>
                  <a:srgbClr val="002060"/>
                </a:solidFill>
                <a:latin typeface="Calibri" pitchFamily="34" charset="0"/>
                <a:cs typeface="Times New Roman" pitchFamily="18" charset="0"/>
              </a:rPr>
              <a:t>PARTIAL TRUTHS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WordArt 2"/>
          <p:cNvSpPr>
            <a:spLocks noChangeArrowheads="1" noChangeShapeType="1" noTextEdit="1"/>
          </p:cNvSpPr>
          <p:nvPr/>
        </p:nvSpPr>
        <p:spPr bwMode="auto">
          <a:xfrm rot="-5400000">
            <a:off x="442912" y="3186113"/>
            <a:ext cx="3114675" cy="647700"/>
          </a:xfrm>
          <a:prstGeom prst="rect">
            <a:avLst/>
          </a:prstGeom>
        </p:spPr>
        <p:txBody>
          <a:bodyPr spcFirstLastPara="1" wrap="none" fromWordArt="1">
            <a:prstTxWarp prst="textArchUp">
              <a:avLst>
                <a:gd name="adj" fmla="val 10800004"/>
              </a:avLst>
            </a:prstTxWarp>
          </a:bodyPr>
          <a:lstStyle/>
          <a:p>
            <a:pPr algn="ctr"/>
            <a:r>
              <a:rPr lang="en-US" kern="10">
                <a:ln w="9525">
                  <a:noFill/>
                  <a:round/>
                  <a:headEnd/>
                  <a:tailEnd/>
                </a:ln>
                <a:solidFill>
                  <a:srgbClr val="000000">
                    <a:alpha val="50195"/>
                  </a:srgbClr>
                </a:solidFill>
                <a:latin typeface="Arial Black"/>
              </a:rPr>
              <a:t>INTERACTIVE</a:t>
            </a:r>
          </a:p>
        </p:txBody>
      </p:sp>
      <p:sp>
        <p:nvSpPr>
          <p:cNvPr id="17411" name="WordArt 3"/>
          <p:cNvSpPr>
            <a:spLocks noChangeArrowheads="1" noChangeShapeType="1" noTextEdit="1"/>
          </p:cNvSpPr>
          <p:nvPr/>
        </p:nvSpPr>
        <p:spPr bwMode="auto">
          <a:xfrm rot="5400000">
            <a:off x="5924550" y="3067050"/>
            <a:ext cx="2400300" cy="914400"/>
          </a:xfrm>
          <a:prstGeom prst="rect">
            <a:avLst/>
          </a:prstGeom>
        </p:spPr>
        <p:txBody>
          <a:bodyPr spcFirstLastPara="1" wrap="none" fromWordArt="1">
            <a:prstTxWarp prst="textArchUp">
              <a:avLst>
                <a:gd name="adj" fmla="val 11580348"/>
              </a:avLst>
            </a:prstTxWarp>
          </a:bodyPr>
          <a:lstStyle/>
          <a:p>
            <a:pPr algn="ctr"/>
            <a:r>
              <a:rPr lang="en-US" kern="10">
                <a:ln w="9525">
                  <a:noFill/>
                  <a:round/>
                  <a:headEnd/>
                  <a:tailEnd/>
                </a:ln>
                <a:solidFill>
                  <a:srgbClr val="000000">
                    <a:alpha val="50195"/>
                  </a:srgbClr>
                </a:solidFill>
                <a:latin typeface="Arial Black"/>
              </a:rPr>
              <a:t>STANDS</a:t>
            </a:r>
          </a:p>
        </p:txBody>
      </p:sp>
      <p:sp>
        <p:nvSpPr>
          <p:cNvPr id="17412" name="Oval 6"/>
          <p:cNvSpPr>
            <a:spLocks noChangeArrowheads="1"/>
          </p:cNvSpPr>
          <p:nvPr/>
        </p:nvSpPr>
        <p:spPr bwMode="auto">
          <a:xfrm>
            <a:off x="2209800" y="1065213"/>
            <a:ext cx="4914900" cy="4914900"/>
          </a:xfrm>
          <a:prstGeom prst="ellipse">
            <a:avLst/>
          </a:prstGeom>
          <a:noFill/>
          <a:ln w="19050">
            <a:solidFill>
              <a:schemeClr val="accent2"/>
            </a:solidFill>
            <a:round/>
            <a:headEnd/>
            <a:tailEnd/>
          </a:ln>
        </p:spPr>
        <p:txBody>
          <a:bodyPr/>
          <a:lstStyle/>
          <a:p>
            <a:endParaRPr lang="en-US"/>
          </a:p>
        </p:txBody>
      </p:sp>
      <p:sp>
        <p:nvSpPr>
          <p:cNvPr id="17413" name="Oval 7"/>
          <p:cNvSpPr>
            <a:spLocks noChangeArrowheads="1"/>
          </p:cNvSpPr>
          <p:nvPr/>
        </p:nvSpPr>
        <p:spPr bwMode="auto">
          <a:xfrm>
            <a:off x="2324100" y="18669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7414" name="Text Box 8"/>
          <p:cNvSpPr txBox="1">
            <a:spLocks noChangeArrowheads="1"/>
          </p:cNvSpPr>
          <p:nvPr/>
        </p:nvSpPr>
        <p:spPr bwMode="auto">
          <a:xfrm>
            <a:off x="2324100" y="18669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SL</a:t>
            </a:r>
          </a:p>
        </p:txBody>
      </p:sp>
      <p:sp>
        <p:nvSpPr>
          <p:cNvPr id="17415" name="Oval 9"/>
          <p:cNvSpPr>
            <a:spLocks noChangeArrowheads="1"/>
          </p:cNvSpPr>
          <p:nvPr/>
        </p:nvSpPr>
        <p:spPr bwMode="auto">
          <a:xfrm>
            <a:off x="3124200" y="1065213"/>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7416" name="Text Box 10"/>
          <p:cNvSpPr txBox="1">
            <a:spLocks noChangeArrowheads="1"/>
          </p:cNvSpPr>
          <p:nvPr/>
        </p:nvSpPr>
        <p:spPr bwMode="auto">
          <a:xfrm>
            <a:off x="3124200" y="1066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E</a:t>
            </a:r>
          </a:p>
        </p:txBody>
      </p:sp>
      <p:sp>
        <p:nvSpPr>
          <p:cNvPr id="17417" name="Oval 11"/>
          <p:cNvSpPr>
            <a:spLocks noChangeArrowheads="1"/>
          </p:cNvSpPr>
          <p:nvPr/>
        </p:nvSpPr>
        <p:spPr bwMode="auto">
          <a:xfrm>
            <a:off x="1866900" y="27813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7418" name="Text Box 12"/>
          <p:cNvSpPr txBox="1">
            <a:spLocks noChangeArrowheads="1"/>
          </p:cNvSpPr>
          <p:nvPr/>
        </p:nvSpPr>
        <p:spPr bwMode="auto">
          <a:xfrm>
            <a:off x="1866900" y="27813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P</a:t>
            </a:r>
          </a:p>
        </p:txBody>
      </p:sp>
      <p:sp>
        <p:nvSpPr>
          <p:cNvPr id="17419" name="Oval 13"/>
          <p:cNvSpPr>
            <a:spLocks noChangeArrowheads="1"/>
          </p:cNvSpPr>
          <p:nvPr/>
        </p:nvSpPr>
        <p:spPr bwMode="auto">
          <a:xfrm>
            <a:off x="1981200" y="38100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7420" name="Text Box 14"/>
          <p:cNvSpPr txBox="1">
            <a:spLocks noChangeArrowheads="1"/>
          </p:cNvSpPr>
          <p:nvPr/>
        </p:nvSpPr>
        <p:spPr bwMode="auto">
          <a:xfrm>
            <a:off x="1981200" y="38100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DM</a:t>
            </a:r>
          </a:p>
        </p:txBody>
      </p:sp>
      <p:sp>
        <p:nvSpPr>
          <p:cNvPr id="17421" name="Oval 15"/>
          <p:cNvSpPr>
            <a:spLocks noChangeArrowheads="1"/>
          </p:cNvSpPr>
          <p:nvPr/>
        </p:nvSpPr>
        <p:spPr bwMode="auto">
          <a:xfrm>
            <a:off x="2438400" y="47244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7422" name="Text Box 16"/>
          <p:cNvSpPr txBox="1">
            <a:spLocks noChangeArrowheads="1"/>
          </p:cNvSpPr>
          <p:nvPr/>
        </p:nvSpPr>
        <p:spPr bwMode="auto">
          <a:xfrm>
            <a:off x="2438400" y="47244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I</a:t>
            </a:r>
          </a:p>
        </p:txBody>
      </p:sp>
      <p:sp>
        <p:nvSpPr>
          <p:cNvPr id="17423" name="WordArt 17"/>
          <p:cNvSpPr>
            <a:spLocks noChangeArrowheads="1" noChangeShapeType="1" noTextEdit="1"/>
          </p:cNvSpPr>
          <p:nvPr/>
        </p:nvSpPr>
        <p:spPr bwMode="auto">
          <a:xfrm>
            <a:off x="3695700" y="1866900"/>
            <a:ext cx="1943100" cy="685800"/>
          </a:xfrm>
          <a:prstGeom prst="rect">
            <a:avLst/>
          </a:prstGeom>
        </p:spPr>
        <p:txBody>
          <a:bodyPr spcFirstLastPara="1" wrap="none" fromWordArt="1">
            <a:prstTxWarp prst="textArchUp">
              <a:avLst>
                <a:gd name="adj" fmla="val 11820260"/>
              </a:avLst>
            </a:prstTxWarp>
          </a:bodyPr>
          <a:lstStyle/>
          <a:p>
            <a:pPr algn="ctr"/>
            <a:r>
              <a:rPr lang="en-US" kern="10">
                <a:ln w="9525">
                  <a:noFill/>
                  <a:round/>
                  <a:headEnd/>
                  <a:tailEnd/>
                </a:ln>
                <a:solidFill>
                  <a:srgbClr val="FF0000"/>
                </a:solidFill>
                <a:latin typeface="Arial Black"/>
              </a:rPr>
              <a:t>Direct Load</a:t>
            </a:r>
          </a:p>
        </p:txBody>
      </p:sp>
      <p:sp>
        <p:nvSpPr>
          <p:cNvPr id="17424" name="Oval 18"/>
          <p:cNvSpPr>
            <a:spLocks noChangeArrowheads="1"/>
          </p:cNvSpPr>
          <p:nvPr/>
        </p:nvSpPr>
        <p:spPr bwMode="auto">
          <a:xfrm>
            <a:off x="2838450" y="1644650"/>
            <a:ext cx="3657600" cy="3656013"/>
          </a:xfrm>
          <a:prstGeom prst="ellipse">
            <a:avLst/>
          </a:prstGeom>
          <a:noFill/>
          <a:ln w="31750">
            <a:solidFill>
              <a:srgbClr val="FF0000"/>
            </a:solidFill>
            <a:round/>
            <a:headEnd/>
            <a:tailEnd/>
          </a:ln>
        </p:spPr>
        <p:txBody>
          <a:bodyPr/>
          <a:lstStyle/>
          <a:p>
            <a:endParaRPr lang="en-US"/>
          </a:p>
        </p:txBody>
      </p:sp>
      <p:grpSp>
        <p:nvGrpSpPr>
          <p:cNvPr id="2" name="Group 19"/>
          <p:cNvGrpSpPr>
            <a:grpSpLocks/>
          </p:cNvGrpSpPr>
          <p:nvPr/>
        </p:nvGrpSpPr>
        <p:grpSpPr bwMode="auto">
          <a:xfrm>
            <a:off x="3238500" y="2325688"/>
            <a:ext cx="2743200" cy="2514600"/>
            <a:chOff x="4050" y="4501"/>
            <a:chExt cx="4320" cy="3962"/>
          </a:xfrm>
        </p:grpSpPr>
        <p:grpSp>
          <p:nvGrpSpPr>
            <p:cNvPr id="3" name="Group 20"/>
            <p:cNvGrpSpPr>
              <a:grpSpLocks/>
            </p:cNvGrpSpPr>
            <p:nvPr/>
          </p:nvGrpSpPr>
          <p:grpSpPr bwMode="auto">
            <a:xfrm>
              <a:off x="4050" y="4680"/>
              <a:ext cx="4320" cy="3600"/>
              <a:chOff x="4140" y="4680"/>
              <a:chExt cx="4320" cy="3600"/>
            </a:xfrm>
          </p:grpSpPr>
          <p:sp>
            <p:nvSpPr>
              <p:cNvPr id="17473" name="WordArt 21"/>
              <p:cNvSpPr>
                <a:spLocks noChangeArrowheads="1" noChangeShapeType="1" noTextEdit="1"/>
              </p:cNvSpPr>
              <p:nvPr/>
            </p:nvSpPr>
            <p:spPr bwMode="auto">
              <a:xfrm rot="-5400000">
                <a:off x="3061" y="6299"/>
                <a:ext cx="2457"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ARENA</a:t>
                </a:r>
              </a:p>
            </p:txBody>
          </p:sp>
          <p:sp>
            <p:nvSpPr>
              <p:cNvPr id="17474" name="WordArt 22"/>
              <p:cNvSpPr>
                <a:spLocks noChangeArrowheads="1" noChangeShapeType="1" noTextEdit="1"/>
              </p:cNvSpPr>
              <p:nvPr/>
            </p:nvSpPr>
            <p:spPr bwMode="auto">
              <a:xfrm rot="-5400000">
                <a:off x="6510" y="6330"/>
                <a:ext cx="3600"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Football Ground</a:t>
                </a:r>
              </a:p>
            </p:txBody>
          </p:sp>
        </p:grpSp>
        <p:grpSp>
          <p:nvGrpSpPr>
            <p:cNvPr id="4" name="Group 23"/>
            <p:cNvGrpSpPr>
              <a:grpSpLocks/>
            </p:cNvGrpSpPr>
            <p:nvPr/>
          </p:nvGrpSpPr>
          <p:grpSpPr bwMode="auto">
            <a:xfrm>
              <a:off x="4437" y="4501"/>
              <a:ext cx="3629" cy="3962"/>
              <a:chOff x="4500" y="11338"/>
              <a:chExt cx="3629" cy="3962"/>
            </a:xfrm>
          </p:grpSpPr>
          <p:grpSp>
            <p:nvGrpSpPr>
              <p:cNvPr id="5" name="Group 24"/>
              <p:cNvGrpSpPr>
                <a:grpSpLocks/>
              </p:cNvGrpSpPr>
              <p:nvPr/>
            </p:nvGrpSpPr>
            <p:grpSpPr bwMode="auto">
              <a:xfrm>
                <a:off x="4500" y="12056"/>
                <a:ext cx="3600" cy="2524"/>
                <a:chOff x="4437" y="5168"/>
                <a:chExt cx="3600" cy="2524"/>
              </a:xfrm>
            </p:grpSpPr>
            <p:grpSp>
              <p:nvGrpSpPr>
                <p:cNvPr id="6" name="Group 25"/>
                <p:cNvGrpSpPr>
                  <a:grpSpLocks/>
                </p:cNvGrpSpPr>
                <p:nvPr/>
              </p:nvGrpSpPr>
              <p:grpSpPr bwMode="auto">
                <a:xfrm>
                  <a:off x="4437" y="5940"/>
                  <a:ext cx="3600" cy="1080"/>
                  <a:chOff x="4526" y="5940"/>
                  <a:chExt cx="3600" cy="1080"/>
                </a:xfrm>
              </p:grpSpPr>
              <p:sp>
                <p:nvSpPr>
                  <p:cNvPr id="17470" name="Text Box 26"/>
                  <p:cNvSpPr txBox="1">
                    <a:spLocks noChangeArrowheads="1"/>
                  </p:cNvSpPr>
                  <p:nvPr/>
                </p:nvSpPr>
                <p:spPr bwMode="auto">
                  <a:xfrm>
                    <a:off x="6244" y="6480"/>
                    <a:ext cx="720" cy="540"/>
                  </a:xfrm>
                  <a:prstGeom prst="rect">
                    <a:avLst/>
                  </a:prstGeom>
                  <a:noFill/>
                  <a:ln w="9525">
                    <a:noFill/>
                    <a:miter lim="800000"/>
                    <a:headEnd/>
                    <a:tailEnd/>
                  </a:ln>
                </p:spPr>
                <p:txBody>
                  <a:bodyPr/>
                  <a:lstStyle/>
                  <a:p>
                    <a:r>
                      <a:rPr lang="en-US" sz="1200">
                        <a:solidFill>
                          <a:srgbClr val="E614C8"/>
                        </a:solidFill>
                        <a:latin typeface="Times New Roman" pitchFamily="18" charset="0"/>
                      </a:rPr>
                      <a:t>DV</a:t>
                    </a:r>
                  </a:p>
                </p:txBody>
              </p:sp>
              <p:sp>
                <p:nvSpPr>
                  <p:cNvPr id="17471" name="Text Box 27"/>
                  <p:cNvSpPr txBox="1">
                    <a:spLocks noChangeArrowheads="1"/>
                  </p:cNvSpPr>
                  <p:nvPr/>
                </p:nvSpPr>
                <p:spPr bwMode="auto">
                  <a:xfrm>
                    <a:off x="5796" y="5940"/>
                    <a:ext cx="720" cy="540"/>
                  </a:xfrm>
                  <a:prstGeom prst="rect">
                    <a:avLst/>
                  </a:prstGeom>
                  <a:noFill/>
                  <a:ln w="9525">
                    <a:noFill/>
                    <a:miter lim="800000"/>
                    <a:headEnd/>
                    <a:tailEnd/>
                  </a:ln>
                </p:spPr>
                <p:txBody>
                  <a:bodyPr/>
                  <a:lstStyle/>
                  <a:p>
                    <a:r>
                      <a:rPr lang="en-US" sz="1200">
                        <a:solidFill>
                          <a:srgbClr val="0000FF"/>
                        </a:solidFill>
                        <a:latin typeface="Times New Roman" pitchFamily="18" charset="0"/>
                      </a:rPr>
                      <a:t>TV</a:t>
                    </a:r>
                  </a:p>
                </p:txBody>
              </p:sp>
              <p:sp>
                <p:nvSpPr>
                  <p:cNvPr id="17472" name="Line 28"/>
                  <p:cNvSpPr>
                    <a:spLocks noChangeShapeType="1"/>
                  </p:cNvSpPr>
                  <p:nvPr/>
                </p:nvSpPr>
                <p:spPr bwMode="auto">
                  <a:xfrm>
                    <a:off x="4526" y="6433"/>
                    <a:ext cx="3600" cy="0"/>
                  </a:xfrm>
                  <a:prstGeom prst="line">
                    <a:avLst/>
                  </a:prstGeom>
                  <a:noFill/>
                  <a:ln w="19050">
                    <a:solidFill>
                      <a:srgbClr val="FFFFFF"/>
                    </a:solidFill>
                    <a:prstDash val="dash"/>
                    <a:round/>
                    <a:headEnd/>
                    <a:tailEnd/>
                  </a:ln>
                </p:spPr>
                <p:txBody>
                  <a:bodyPr/>
                  <a:lstStyle/>
                  <a:p>
                    <a:endParaRPr lang="en-US"/>
                  </a:p>
                </p:txBody>
              </p:sp>
            </p:grpSp>
            <p:grpSp>
              <p:nvGrpSpPr>
                <p:cNvPr id="7" name="Group 29"/>
                <p:cNvGrpSpPr>
                  <a:grpSpLocks/>
                </p:cNvGrpSpPr>
                <p:nvPr/>
              </p:nvGrpSpPr>
              <p:grpSpPr bwMode="auto">
                <a:xfrm>
                  <a:off x="4590" y="5168"/>
                  <a:ext cx="3086" cy="2524"/>
                  <a:chOff x="4590" y="5168"/>
                  <a:chExt cx="3086" cy="2524"/>
                </a:xfrm>
              </p:grpSpPr>
              <p:sp>
                <p:nvSpPr>
                  <p:cNvPr id="17465" name="Text Box 30"/>
                  <p:cNvSpPr txBox="1">
                    <a:spLocks noChangeArrowheads="1"/>
                  </p:cNvSpPr>
                  <p:nvPr/>
                </p:nvSpPr>
                <p:spPr bwMode="auto">
                  <a:xfrm>
                    <a:off x="4590" y="5173"/>
                    <a:ext cx="720" cy="540"/>
                  </a:xfrm>
                  <a:prstGeom prst="rect">
                    <a:avLst/>
                  </a:prstGeom>
                  <a:noFill/>
                  <a:ln w="9525">
                    <a:noFill/>
                    <a:miter lim="800000"/>
                    <a:headEnd/>
                    <a:tailEnd/>
                  </a:ln>
                </p:spPr>
                <p:txBody>
                  <a:bodyPr/>
                  <a:lstStyle/>
                  <a:p>
                    <a:r>
                      <a:rPr lang="en-US" sz="1200">
                        <a:latin typeface="Times New Roman" pitchFamily="18" charset="0"/>
                      </a:rPr>
                      <a:t>IN</a:t>
                    </a:r>
                  </a:p>
                </p:txBody>
              </p:sp>
              <p:grpSp>
                <p:nvGrpSpPr>
                  <p:cNvPr id="8" name="Group 31"/>
                  <p:cNvGrpSpPr>
                    <a:grpSpLocks/>
                  </p:cNvGrpSpPr>
                  <p:nvPr/>
                </p:nvGrpSpPr>
                <p:grpSpPr bwMode="auto">
                  <a:xfrm>
                    <a:off x="4796" y="5168"/>
                    <a:ext cx="2880" cy="2524"/>
                    <a:chOff x="4796" y="5168"/>
                    <a:chExt cx="2880" cy="2524"/>
                  </a:xfrm>
                </p:grpSpPr>
                <p:sp>
                  <p:nvSpPr>
                    <p:cNvPr id="17467" name="Line 32"/>
                    <p:cNvSpPr>
                      <a:spLocks noChangeShapeType="1"/>
                    </p:cNvSpPr>
                    <p:nvPr/>
                  </p:nvSpPr>
                  <p:spPr bwMode="auto">
                    <a:xfrm flipV="1">
                      <a:off x="6671" y="5172"/>
                      <a:ext cx="1" cy="2520"/>
                    </a:xfrm>
                    <a:prstGeom prst="line">
                      <a:avLst/>
                    </a:prstGeom>
                    <a:noFill/>
                    <a:ln w="19050">
                      <a:solidFill>
                        <a:srgbClr val="E614C8"/>
                      </a:solidFill>
                      <a:round/>
                      <a:headEnd/>
                      <a:tailEnd type="triangle" w="med" len="med"/>
                    </a:ln>
                  </p:spPr>
                  <p:txBody>
                    <a:bodyPr/>
                    <a:lstStyle/>
                    <a:p>
                      <a:endParaRPr lang="en-US"/>
                    </a:p>
                  </p:txBody>
                </p:sp>
                <p:sp>
                  <p:nvSpPr>
                    <p:cNvPr id="17468" name="Line 33"/>
                    <p:cNvSpPr>
                      <a:spLocks noChangeShapeType="1"/>
                    </p:cNvSpPr>
                    <p:nvPr/>
                  </p:nvSpPr>
                  <p:spPr bwMode="auto">
                    <a:xfrm rot="10800000" flipV="1">
                      <a:off x="5821" y="5168"/>
                      <a:ext cx="1" cy="2520"/>
                    </a:xfrm>
                    <a:prstGeom prst="line">
                      <a:avLst/>
                    </a:prstGeom>
                    <a:noFill/>
                    <a:ln w="19050">
                      <a:solidFill>
                        <a:srgbClr val="0000FF"/>
                      </a:solidFill>
                      <a:round/>
                      <a:headEnd/>
                      <a:tailEnd type="triangle" w="med" len="med"/>
                    </a:ln>
                  </p:spPr>
                  <p:txBody>
                    <a:bodyPr/>
                    <a:lstStyle/>
                    <a:p>
                      <a:endParaRPr lang="en-US"/>
                    </a:p>
                  </p:txBody>
                </p:sp>
                <p:sp>
                  <p:nvSpPr>
                    <p:cNvPr id="17469" name="Rectangle 34"/>
                    <p:cNvSpPr>
                      <a:spLocks noChangeArrowheads="1"/>
                    </p:cNvSpPr>
                    <p:nvPr/>
                  </p:nvSpPr>
                  <p:spPr bwMode="auto">
                    <a:xfrm>
                      <a:off x="4796" y="5533"/>
                      <a:ext cx="2880" cy="1800"/>
                    </a:xfrm>
                    <a:prstGeom prst="rect">
                      <a:avLst/>
                    </a:prstGeom>
                    <a:noFill/>
                    <a:ln w="19050">
                      <a:solidFill>
                        <a:srgbClr val="FFFFFF"/>
                      </a:solidFill>
                      <a:prstDash val="dash"/>
                      <a:miter lim="800000"/>
                      <a:headEnd/>
                      <a:tailEnd/>
                    </a:ln>
                  </p:spPr>
                  <p:txBody>
                    <a:bodyPr/>
                    <a:lstStyle/>
                    <a:p>
                      <a:endParaRPr lang="en-US"/>
                    </a:p>
                  </p:txBody>
                </p:sp>
              </p:grpSp>
            </p:grpSp>
          </p:grpSp>
          <p:grpSp>
            <p:nvGrpSpPr>
              <p:cNvPr id="9" name="Group 35"/>
              <p:cNvGrpSpPr>
                <a:grpSpLocks/>
              </p:cNvGrpSpPr>
              <p:nvPr/>
            </p:nvGrpSpPr>
            <p:grpSpPr bwMode="auto">
              <a:xfrm>
                <a:off x="4500" y="11338"/>
                <a:ext cx="3629" cy="3962"/>
                <a:chOff x="4408" y="4453"/>
                <a:chExt cx="3629" cy="3962"/>
              </a:xfrm>
            </p:grpSpPr>
            <p:grpSp>
              <p:nvGrpSpPr>
                <p:cNvPr id="10" name="Group 36"/>
                <p:cNvGrpSpPr>
                  <a:grpSpLocks/>
                </p:cNvGrpSpPr>
                <p:nvPr/>
              </p:nvGrpSpPr>
              <p:grpSpPr bwMode="auto">
                <a:xfrm>
                  <a:off x="4437" y="4453"/>
                  <a:ext cx="3600" cy="3962"/>
                  <a:chOff x="4437" y="4453"/>
                  <a:chExt cx="3600" cy="3962"/>
                </a:xfrm>
              </p:grpSpPr>
              <p:sp>
                <p:nvSpPr>
                  <p:cNvPr id="17437" name="Rectangle 37"/>
                  <p:cNvSpPr>
                    <a:spLocks noChangeArrowheads="1"/>
                  </p:cNvSpPr>
                  <p:nvPr/>
                </p:nvSpPr>
                <p:spPr bwMode="auto">
                  <a:xfrm>
                    <a:off x="4437" y="4455"/>
                    <a:ext cx="3600" cy="3960"/>
                  </a:xfrm>
                  <a:prstGeom prst="rect">
                    <a:avLst/>
                  </a:prstGeom>
                  <a:solidFill>
                    <a:srgbClr val="339966">
                      <a:alpha val="50195"/>
                    </a:srgbClr>
                  </a:solidFill>
                  <a:ln w="9525">
                    <a:noFill/>
                    <a:miter lim="800000"/>
                    <a:headEnd/>
                    <a:tailEnd/>
                  </a:ln>
                </p:spPr>
                <p:txBody>
                  <a:bodyPr/>
                  <a:lstStyle/>
                  <a:p>
                    <a:endParaRPr lang="en-US"/>
                  </a:p>
                </p:txBody>
              </p:sp>
              <p:sp>
                <p:nvSpPr>
                  <p:cNvPr id="17438" name="Text Box 38"/>
                  <p:cNvSpPr txBox="1">
                    <a:spLocks noChangeArrowheads="1"/>
                  </p:cNvSpPr>
                  <p:nvPr/>
                </p:nvSpPr>
                <p:spPr bwMode="auto">
                  <a:xfrm>
                    <a:off x="49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PP</a:t>
                    </a:r>
                  </a:p>
                </p:txBody>
              </p:sp>
              <p:sp>
                <p:nvSpPr>
                  <p:cNvPr id="17439" name="Text Box 39"/>
                  <p:cNvSpPr txBox="1">
                    <a:spLocks noChangeArrowheads="1"/>
                  </p:cNvSpPr>
                  <p:nvPr/>
                </p:nvSpPr>
                <p:spPr bwMode="auto">
                  <a:xfrm>
                    <a:off x="49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PP</a:t>
                    </a:r>
                  </a:p>
                </p:txBody>
              </p:sp>
              <p:sp>
                <p:nvSpPr>
                  <p:cNvPr id="17440" name="Text Box 40"/>
                  <p:cNvSpPr txBox="1">
                    <a:spLocks noChangeArrowheads="1"/>
                  </p:cNvSpPr>
                  <p:nvPr/>
                </p:nvSpPr>
                <p:spPr bwMode="auto">
                  <a:xfrm>
                    <a:off x="67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D</a:t>
                    </a:r>
                  </a:p>
                </p:txBody>
              </p:sp>
              <p:sp>
                <p:nvSpPr>
                  <p:cNvPr id="17441" name="Text Box 41"/>
                  <p:cNvSpPr txBox="1">
                    <a:spLocks noChangeArrowheads="1"/>
                  </p:cNvSpPr>
                  <p:nvPr/>
                </p:nvSpPr>
                <p:spPr bwMode="auto">
                  <a:xfrm>
                    <a:off x="67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D</a:t>
                    </a:r>
                  </a:p>
                </p:txBody>
              </p:sp>
              <p:sp>
                <p:nvSpPr>
                  <p:cNvPr id="17442" name="Text Box 42"/>
                  <p:cNvSpPr txBox="1">
                    <a:spLocks noChangeArrowheads="1"/>
                  </p:cNvSpPr>
                  <p:nvPr/>
                </p:nvSpPr>
                <p:spPr bwMode="auto">
                  <a:xfrm>
                    <a:off x="5156" y="4453"/>
                    <a:ext cx="2160" cy="720"/>
                  </a:xfrm>
                  <a:prstGeom prst="rect">
                    <a:avLst/>
                  </a:prstGeom>
                  <a:noFill/>
                  <a:ln w="19050">
                    <a:solidFill>
                      <a:srgbClr val="0000FF"/>
                    </a:solidFill>
                    <a:miter lim="800000"/>
                    <a:headEnd/>
                    <a:tailEnd/>
                  </a:ln>
                </p:spPr>
                <p:txBody>
                  <a:bodyPr/>
                  <a:lstStyle/>
                  <a:p>
                    <a:pPr algn="ctr"/>
                    <a:r>
                      <a:rPr lang="en-US" sz="1200">
                        <a:solidFill>
                          <a:srgbClr val="0000FF"/>
                        </a:solidFill>
                        <a:latin typeface="Times New Roman" pitchFamily="18" charset="0"/>
                      </a:rPr>
                      <a:t>M/I</a:t>
                    </a:r>
                  </a:p>
                  <a:p>
                    <a:pPr algn="ctr"/>
                    <a:r>
                      <a:rPr lang="en-US" sz="1200">
                        <a:solidFill>
                          <a:srgbClr val="0000FF"/>
                        </a:solidFill>
                        <a:latin typeface="Times New Roman" pitchFamily="18" charset="0"/>
                      </a:rPr>
                      <a:t>PD</a:t>
                    </a:r>
                  </a:p>
                </p:txBody>
              </p:sp>
              <p:sp>
                <p:nvSpPr>
                  <p:cNvPr id="17443" name="Text Box 43"/>
                  <p:cNvSpPr txBox="1">
                    <a:spLocks noChangeArrowheads="1"/>
                  </p:cNvSpPr>
                  <p:nvPr/>
                </p:nvSpPr>
                <p:spPr bwMode="auto">
                  <a:xfrm>
                    <a:off x="5156" y="7693"/>
                    <a:ext cx="2160" cy="720"/>
                  </a:xfrm>
                  <a:prstGeom prst="rect">
                    <a:avLst/>
                  </a:prstGeom>
                  <a:noFill/>
                  <a:ln w="19050">
                    <a:solidFill>
                      <a:srgbClr val="E614C8"/>
                    </a:solidFill>
                    <a:miter lim="800000"/>
                    <a:headEnd/>
                    <a:tailEnd/>
                  </a:ln>
                </p:spPr>
                <p:txBody>
                  <a:bodyPr/>
                  <a:lstStyle/>
                  <a:p>
                    <a:pPr algn="ctr"/>
                    <a:r>
                      <a:rPr lang="en-US" sz="1200">
                        <a:solidFill>
                          <a:srgbClr val="E614C8"/>
                        </a:solidFill>
                        <a:latin typeface="Times New Roman" pitchFamily="18" charset="0"/>
                      </a:rPr>
                      <a:t>M</a:t>
                    </a:r>
                  </a:p>
                  <a:p>
                    <a:pPr algn="ctr"/>
                    <a:r>
                      <a:rPr lang="en-US" sz="1200">
                        <a:solidFill>
                          <a:srgbClr val="E614C8"/>
                        </a:solidFill>
                        <a:latin typeface="Times New Roman" pitchFamily="18" charset="0"/>
                      </a:rPr>
                      <a:t>C/E</a:t>
                    </a:r>
                  </a:p>
                </p:txBody>
              </p:sp>
              <p:grpSp>
                <p:nvGrpSpPr>
                  <p:cNvPr id="11" name="Group 44"/>
                  <p:cNvGrpSpPr>
                    <a:grpSpLocks/>
                  </p:cNvGrpSpPr>
                  <p:nvPr/>
                </p:nvGrpSpPr>
                <p:grpSpPr bwMode="auto">
                  <a:xfrm>
                    <a:off x="7044" y="7152"/>
                    <a:ext cx="181" cy="540"/>
                    <a:chOff x="7020" y="5760"/>
                    <a:chExt cx="181" cy="540"/>
                  </a:xfrm>
                </p:grpSpPr>
                <p:sp>
                  <p:nvSpPr>
                    <p:cNvPr id="17461" name="Line 45"/>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17462" name="Line 46"/>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2" name="Group 47"/>
                  <p:cNvGrpSpPr>
                    <a:grpSpLocks/>
                  </p:cNvGrpSpPr>
                  <p:nvPr/>
                </p:nvGrpSpPr>
                <p:grpSpPr bwMode="auto">
                  <a:xfrm>
                    <a:off x="5224" y="7135"/>
                    <a:ext cx="181" cy="540"/>
                    <a:chOff x="7020" y="5760"/>
                    <a:chExt cx="181" cy="540"/>
                  </a:xfrm>
                </p:grpSpPr>
                <p:sp>
                  <p:nvSpPr>
                    <p:cNvPr id="17459" name="Line 48"/>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17460" name="Line 49"/>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3" name="Group 50"/>
                  <p:cNvGrpSpPr>
                    <a:grpSpLocks/>
                  </p:cNvGrpSpPr>
                  <p:nvPr/>
                </p:nvGrpSpPr>
                <p:grpSpPr bwMode="auto">
                  <a:xfrm>
                    <a:off x="5224" y="5156"/>
                    <a:ext cx="181" cy="540"/>
                    <a:chOff x="7020" y="5760"/>
                    <a:chExt cx="181" cy="540"/>
                  </a:xfrm>
                </p:grpSpPr>
                <p:sp>
                  <p:nvSpPr>
                    <p:cNvPr id="17457" name="Line 51"/>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17458" name="Line 52"/>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grpSp>
                <p:nvGrpSpPr>
                  <p:cNvPr id="14" name="Group 53"/>
                  <p:cNvGrpSpPr>
                    <a:grpSpLocks/>
                  </p:cNvGrpSpPr>
                  <p:nvPr/>
                </p:nvGrpSpPr>
                <p:grpSpPr bwMode="auto">
                  <a:xfrm>
                    <a:off x="7044" y="5179"/>
                    <a:ext cx="181" cy="540"/>
                    <a:chOff x="7020" y="5760"/>
                    <a:chExt cx="181" cy="540"/>
                  </a:xfrm>
                </p:grpSpPr>
                <p:sp>
                  <p:nvSpPr>
                    <p:cNvPr id="17455" name="Line 54"/>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17456" name="Line 55"/>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sp>
                <p:nvSpPr>
                  <p:cNvPr id="17448" name="AutoShape 56"/>
                  <p:cNvSpPr>
                    <a:spLocks noChangeArrowheads="1"/>
                  </p:cNvSpPr>
                  <p:nvPr/>
                </p:nvSpPr>
                <p:spPr bwMode="auto">
                  <a:xfrm>
                    <a:off x="6053" y="6793"/>
                    <a:ext cx="360" cy="900"/>
                  </a:xfrm>
                  <a:prstGeom prst="upArrow">
                    <a:avLst>
                      <a:gd name="adj1" fmla="val 50000"/>
                      <a:gd name="adj2" fmla="val 62500"/>
                    </a:avLst>
                  </a:prstGeom>
                  <a:solidFill>
                    <a:srgbClr val="E614C8"/>
                  </a:solidFill>
                  <a:ln w="19050">
                    <a:noFill/>
                    <a:miter lim="800000"/>
                    <a:headEnd/>
                    <a:tailEnd/>
                  </a:ln>
                </p:spPr>
                <p:txBody>
                  <a:bodyPr/>
                  <a:lstStyle/>
                  <a:p>
                    <a:endParaRPr lang="en-US"/>
                  </a:p>
                </p:txBody>
              </p:sp>
              <p:sp>
                <p:nvSpPr>
                  <p:cNvPr id="17449" name="AutoShape 57"/>
                  <p:cNvSpPr>
                    <a:spLocks noChangeArrowheads="1"/>
                  </p:cNvSpPr>
                  <p:nvPr/>
                </p:nvSpPr>
                <p:spPr bwMode="auto">
                  <a:xfrm rot="10800000">
                    <a:off x="6053" y="5173"/>
                    <a:ext cx="360" cy="900"/>
                  </a:xfrm>
                  <a:prstGeom prst="upArrow">
                    <a:avLst>
                      <a:gd name="adj1" fmla="val 50000"/>
                      <a:gd name="adj2" fmla="val 62500"/>
                    </a:avLst>
                  </a:prstGeom>
                  <a:solidFill>
                    <a:srgbClr val="0000FF"/>
                  </a:solidFill>
                  <a:ln w="19050">
                    <a:noFill/>
                    <a:miter lim="800000"/>
                    <a:headEnd/>
                    <a:tailEnd/>
                  </a:ln>
                </p:spPr>
                <p:txBody>
                  <a:bodyPr/>
                  <a:lstStyle/>
                  <a:p>
                    <a:endParaRPr lang="en-US"/>
                  </a:p>
                </p:txBody>
              </p:sp>
              <p:sp>
                <p:nvSpPr>
                  <p:cNvPr id="17450" name="Oval 58"/>
                  <p:cNvSpPr>
                    <a:spLocks noChangeArrowheads="1"/>
                  </p:cNvSpPr>
                  <p:nvPr/>
                </p:nvSpPr>
                <p:spPr bwMode="auto">
                  <a:xfrm>
                    <a:off x="5516" y="5713"/>
                    <a:ext cx="1440" cy="1440"/>
                  </a:xfrm>
                  <a:prstGeom prst="ellipse">
                    <a:avLst/>
                  </a:prstGeom>
                  <a:noFill/>
                  <a:ln w="19050">
                    <a:solidFill>
                      <a:srgbClr val="FFFFFF"/>
                    </a:solidFill>
                    <a:prstDash val="dash"/>
                    <a:round/>
                    <a:headEnd/>
                    <a:tailEnd/>
                  </a:ln>
                </p:spPr>
                <p:txBody>
                  <a:bodyPr/>
                  <a:lstStyle/>
                  <a:p>
                    <a:endParaRPr lang="en-US"/>
                  </a:p>
                </p:txBody>
              </p:sp>
              <p:sp>
                <p:nvSpPr>
                  <p:cNvPr id="17451" name="Line 59"/>
                  <p:cNvSpPr>
                    <a:spLocks noChangeShapeType="1"/>
                  </p:cNvSpPr>
                  <p:nvPr/>
                </p:nvSpPr>
                <p:spPr bwMode="auto">
                  <a:xfrm flipV="1">
                    <a:off x="7238" y="6241"/>
                    <a:ext cx="0" cy="360"/>
                  </a:xfrm>
                  <a:prstGeom prst="line">
                    <a:avLst/>
                  </a:prstGeom>
                  <a:noFill/>
                  <a:ln w="19050">
                    <a:solidFill>
                      <a:srgbClr val="0000FF"/>
                    </a:solidFill>
                    <a:round/>
                    <a:headEnd/>
                    <a:tailEnd type="triangle" w="med" len="med"/>
                  </a:ln>
                </p:spPr>
                <p:txBody>
                  <a:bodyPr/>
                  <a:lstStyle/>
                  <a:p>
                    <a:endParaRPr lang="en-US"/>
                  </a:p>
                </p:txBody>
              </p:sp>
              <p:sp>
                <p:nvSpPr>
                  <p:cNvPr id="17452" name="Line 60"/>
                  <p:cNvSpPr>
                    <a:spLocks noChangeShapeType="1"/>
                  </p:cNvSpPr>
                  <p:nvPr/>
                </p:nvSpPr>
                <p:spPr bwMode="auto">
                  <a:xfrm rot="10800000" flipV="1">
                    <a:off x="7068" y="6241"/>
                    <a:ext cx="0" cy="360"/>
                  </a:xfrm>
                  <a:prstGeom prst="line">
                    <a:avLst/>
                  </a:prstGeom>
                  <a:noFill/>
                  <a:ln w="19050">
                    <a:solidFill>
                      <a:srgbClr val="E614C8"/>
                    </a:solidFill>
                    <a:round/>
                    <a:headEnd/>
                    <a:tailEnd type="triangle" w="med" len="med"/>
                  </a:ln>
                </p:spPr>
                <p:txBody>
                  <a:bodyPr/>
                  <a:lstStyle/>
                  <a:p>
                    <a:endParaRPr lang="en-US"/>
                  </a:p>
                </p:txBody>
              </p:sp>
              <p:sp>
                <p:nvSpPr>
                  <p:cNvPr id="17453" name="Line 61"/>
                  <p:cNvSpPr>
                    <a:spLocks noChangeShapeType="1"/>
                  </p:cNvSpPr>
                  <p:nvPr/>
                </p:nvSpPr>
                <p:spPr bwMode="auto">
                  <a:xfrm flipV="1">
                    <a:off x="5395" y="6241"/>
                    <a:ext cx="0" cy="360"/>
                  </a:xfrm>
                  <a:prstGeom prst="line">
                    <a:avLst/>
                  </a:prstGeom>
                  <a:noFill/>
                  <a:ln w="19050">
                    <a:solidFill>
                      <a:srgbClr val="E614C8"/>
                    </a:solidFill>
                    <a:round/>
                    <a:headEnd/>
                    <a:tailEnd type="triangle" w="med" len="med"/>
                  </a:ln>
                </p:spPr>
                <p:txBody>
                  <a:bodyPr/>
                  <a:lstStyle/>
                  <a:p>
                    <a:endParaRPr lang="en-US"/>
                  </a:p>
                </p:txBody>
              </p:sp>
              <p:sp>
                <p:nvSpPr>
                  <p:cNvPr id="17454" name="Line 62"/>
                  <p:cNvSpPr>
                    <a:spLocks noChangeShapeType="1"/>
                  </p:cNvSpPr>
                  <p:nvPr/>
                </p:nvSpPr>
                <p:spPr bwMode="auto">
                  <a:xfrm rot="10800000" flipV="1">
                    <a:off x="5225" y="6241"/>
                    <a:ext cx="0" cy="360"/>
                  </a:xfrm>
                  <a:prstGeom prst="line">
                    <a:avLst/>
                  </a:prstGeom>
                  <a:noFill/>
                  <a:ln w="19050">
                    <a:solidFill>
                      <a:srgbClr val="0000FF"/>
                    </a:solidFill>
                    <a:round/>
                    <a:headEnd/>
                    <a:tailEnd type="triangle" w="med" len="med"/>
                  </a:ln>
                </p:spPr>
                <p:txBody>
                  <a:bodyPr/>
                  <a:lstStyle/>
                  <a:p>
                    <a:endParaRPr lang="en-US"/>
                  </a:p>
                </p:txBody>
              </p:sp>
            </p:grpSp>
            <p:sp>
              <p:nvSpPr>
                <p:cNvPr id="17435" name="Rectangle 63"/>
                <p:cNvSpPr>
                  <a:spLocks noChangeArrowheads="1"/>
                </p:cNvSpPr>
                <p:nvPr/>
              </p:nvSpPr>
              <p:spPr bwMode="auto">
                <a:xfrm>
                  <a:off x="4680" y="5504"/>
                  <a:ext cx="3060" cy="1800"/>
                </a:xfrm>
                <a:prstGeom prst="rect">
                  <a:avLst/>
                </a:prstGeom>
                <a:noFill/>
                <a:ln w="9525">
                  <a:solidFill>
                    <a:srgbClr val="FFFFFF"/>
                  </a:solidFill>
                  <a:prstDash val="dash"/>
                  <a:miter lim="800000"/>
                  <a:headEnd/>
                  <a:tailEnd/>
                </a:ln>
              </p:spPr>
              <p:txBody>
                <a:bodyPr/>
                <a:lstStyle/>
                <a:p>
                  <a:endParaRPr lang="en-US"/>
                </a:p>
              </p:txBody>
            </p:sp>
            <p:sp>
              <p:nvSpPr>
                <p:cNvPr id="17436" name="Line 64"/>
                <p:cNvSpPr>
                  <a:spLocks noChangeShapeType="1"/>
                </p:cNvSpPr>
                <p:nvPr/>
              </p:nvSpPr>
              <p:spPr bwMode="auto">
                <a:xfrm>
                  <a:off x="4408" y="6411"/>
                  <a:ext cx="3600" cy="0"/>
                </a:xfrm>
                <a:prstGeom prst="line">
                  <a:avLst/>
                </a:prstGeom>
                <a:noFill/>
                <a:ln w="9525">
                  <a:solidFill>
                    <a:srgbClr val="FFFFFF"/>
                  </a:solidFill>
                  <a:prstDash val="dash"/>
                  <a:round/>
                  <a:headEnd/>
                  <a:tailEnd/>
                </a:ln>
              </p:spPr>
              <p:txBody>
                <a:bodyPr/>
                <a:lstStyle/>
                <a:p>
                  <a:endParaRPr lang="en-US"/>
                </a:p>
              </p:txBody>
            </p:sp>
          </p:grpSp>
        </p:grpSp>
      </p:grpSp>
      <p:sp>
        <p:nvSpPr>
          <p:cNvPr id="17426" name="Line 65"/>
          <p:cNvSpPr>
            <a:spLocks noChangeShapeType="1"/>
          </p:cNvSpPr>
          <p:nvPr/>
        </p:nvSpPr>
        <p:spPr bwMode="auto">
          <a:xfrm>
            <a:off x="3962400" y="2552700"/>
            <a:ext cx="1371600" cy="0"/>
          </a:xfrm>
          <a:prstGeom prst="line">
            <a:avLst/>
          </a:prstGeom>
          <a:noFill/>
          <a:ln w="9525">
            <a:solidFill>
              <a:srgbClr val="0000FF"/>
            </a:solidFill>
            <a:prstDash val="dash"/>
            <a:round/>
            <a:headEnd/>
            <a:tailEnd/>
          </a:ln>
        </p:spPr>
        <p:txBody>
          <a:bodyPr/>
          <a:lstStyle/>
          <a:p>
            <a:endParaRPr lang="en-US"/>
          </a:p>
        </p:txBody>
      </p:sp>
      <p:sp>
        <p:nvSpPr>
          <p:cNvPr id="17427" name="Line 66"/>
          <p:cNvSpPr>
            <a:spLocks noChangeShapeType="1"/>
          </p:cNvSpPr>
          <p:nvPr/>
        </p:nvSpPr>
        <p:spPr bwMode="auto">
          <a:xfrm>
            <a:off x="3962400" y="4610100"/>
            <a:ext cx="1371600" cy="0"/>
          </a:xfrm>
          <a:prstGeom prst="line">
            <a:avLst/>
          </a:prstGeom>
          <a:noFill/>
          <a:ln w="9525">
            <a:solidFill>
              <a:srgbClr val="E614C8"/>
            </a:solidFill>
            <a:prstDash val="dash"/>
            <a:round/>
            <a:headEnd/>
            <a:tailEnd/>
          </a:ln>
        </p:spPr>
        <p:txBody>
          <a:bodyPr/>
          <a:lstStyle/>
          <a:p>
            <a:endParaRPr lang="en-US"/>
          </a:p>
        </p:txBody>
      </p:sp>
      <p:sp>
        <p:nvSpPr>
          <p:cNvPr id="67" name="TextBox 59"/>
          <p:cNvSpPr txBox="1">
            <a:spLocks noChangeArrowheads="1"/>
          </p:cNvSpPr>
          <p:nvPr/>
        </p:nvSpPr>
        <p:spPr bwMode="auto">
          <a:xfrm>
            <a:off x="5927725" y="76200"/>
            <a:ext cx="3216275" cy="461665"/>
          </a:xfrm>
          <a:prstGeom prst="rect">
            <a:avLst/>
          </a:prstGeom>
          <a:noFill/>
          <a:ln w="9525">
            <a:noFill/>
            <a:miter lim="800000"/>
            <a:headEnd/>
            <a:tailEnd/>
          </a:ln>
        </p:spPr>
        <p:txBody>
          <a:bodyPr>
            <a:spAutoFit/>
          </a:bodyPr>
          <a:lstStyle/>
          <a:p>
            <a:pPr algn="ctr"/>
            <a:r>
              <a:rPr lang="en-US" sz="2400" b="1" dirty="0">
                <a:solidFill>
                  <a:srgbClr val="002060"/>
                </a:solidFill>
                <a:latin typeface="Calibri" pitchFamily="34" charset="0"/>
                <a:cs typeface="Times New Roman" pitchFamily="18" charset="0"/>
              </a:rPr>
              <a:t>PARTIAL TRUTHS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rot="-5400000">
            <a:off x="442912" y="3186113"/>
            <a:ext cx="3114675" cy="647700"/>
          </a:xfrm>
          <a:prstGeom prst="rect">
            <a:avLst/>
          </a:prstGeom>
        </p:spPr>
        <p:txBody>
          <a:bodyPr spcFirstLastPara="1" wrap="none" fromWordArt="1">
            <a:prstTxWarp prst="textArchUp">
              <a:avLst>
                <a:gd name="adj" fmla="val 10800004"/>
              </a:avLst>
            </a:prstTxWarp>
          </a:bodyPr>
          <a:lstStyle/>
          <a:p>
            <a:pPr algn="ctr"/>
            <a:r>
              <a:rPr lang="en-US" kern="10">
                <a:ln w="9525">
                  <a:noFill/>
                  <a:round/>
                  <a:headEnd/>
                  <a:tailEnd/>
                </a:ln>
                <a:solidFill>
                  <a:srgbClr val="000000">
                    <a:alpha val="50195"/>
                  </a:srgbClr>
                </a:solidFill>
                <a:latin typeface="Arial Black"/>
              </a:rPr>
              <a:t>INTERACTIVE</a:t>
            </a:r>
          </a:p>
        </p:txBody>
      </p:sp>
      <p:sp>
        <p:nvSpPr>
          <p:cNvPr id="18435" name="WordArt 3"/>
          <p:cNvSpPr>
            <a:spLocks noChangeArrowheads="1" noChangeShapeType="1" noTextEdit="1"/>
          </p:cNvSpPr>
          <p:nvPr/>
        </p:nvSpPr>
        <p:spPr bwMode="auto">
          <a:xfrm rot="5400000">
            <a:off x="5924550" y="3067050"/>
            <a:ext cx="2400300" cy="914400"/>
          </a:xfrm>
          <a:prstGeom prst="rect">
            <a:avLst/>
          </a:prstGeom>
        </p:spPr>
        <p:txBody>
          <a:bodyPr spcFirstLastPara="1" wrap="none" fromWordArt="1">
            <a:prstTxWarp prst="textArchUp">
              <a:avLst>
                <a:gd name="adj" fmla="val 11580348"/>
              </a:avLst>
            </a:prstTxWarp>
          </a:bodyPr>
          <a:lstStyle/>
          <a:p>
            <a:pPr algn="ctr"/>
            <a:r>
              <a:rPr lang="en-US" kern="10">
                <a:ln w="9525">
                  <a:noFill/>
                  <a:round/>
                  <a:headEnd/>
                  <a:tailEnd/>
                </a:ln>
                <a:solidFill>
                  <a:srgbClr val="000000">
                    <a:alpha val="50195"/>
                  </a:srgbClr>
                </a:solidFill>
                <a:latin typeface="Arial Black"/>
              </a:rPr>
              <a:t>STANDS</a:t>
            </a:r>
          </a:p>
        </p:txBody>
      </p:sp>
      <p:sp>
        <p:nvSpPr>
          <p:cNvPr id="18436" name="Oval 6"/>
          <p:cNvSpPr>
            <a:spLocks noChangeArrowheads="1"/>
          </p:cNvSpPr>
          <p:nvPr/>
        </p:nvSpPr>
        <p:spPr bwMode="auto">
          <a:xfrm>
            <a:off x="2209800" y="1065213"/>
            <a:ext cx="4914900" cy="4914900"/>
          </a:xfrm>
          <a:prstGeom prst="ellipse">
            <a:avLst/>
          </a:prstGeom>
          <a:noFill/>
          <a:ln w="19050">
            <a:solidFill>
              <a:schemeClr val="accent2"/>
            </a:solidFill>
            <a:round/>
            <a:headEnd/>
            <a:tailEnd/>
          </a:ln>
        </p:spPr>
        <p:txBody>
          <a:bodyPr/>
          <a:lstStyle/>
          <a:p>
            <a:endParaRPr lang="en-US"/>
          </a:p>
        </p:txBody>
      </p:sp>
      <p:sp>
        <p:nvSpPr>
          <p:cNvPr id="18437" name="Oval 7"/>
          <p:cNvSpPr>
            <a:spLocks noChangeArrowheads="1"/>
          </p:cNvSpPr>
          <p:nvPr/>
        </p:nvSpPr>
        <p:spPr bwMode="auto">
          <a:xfrm>
            <a:off x="2324100" y="18669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8438" name="Text Box 8"/>
          <p:cNvSpPr txBox="1">
            <a:spLocks noChangeArrowheads="1"/>
          </p:cNvSpPr>
          <p:nvPr/>
        </p:nvSpPr>
        <p:spPr bwMode="auto">
          <a:xfrm>
            <a:off x="2324100" y="18669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SL</a:t>
            </a:r>
          </a:p>
        </p:txBody>
      </p:sp>
      <p:sp>
        <p:nvSpPr>
          <p:cNvPr id="18439" name="Oval 9"/>
          <p:cNvSpPr>
            <a:spLocks noChangeArrowheads="1"/>
          </p:cNvSpPr>
          <p:nvPr/>
        </p:nvSpPr>
        <p:spPr bwMode="auto">
          <a:xfrm>
            <a:off x="3124200" y="1065213"/>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8440" name="Text Box 10"/>
          <p:cNvSpPr txBox="1">
            <a:spLocks noChangeArrowheads="1"/>
          </p:cNvSpPr>
          <p:nvPr/>
        </p:nvSpPr>
        <p:spPr bwMode="auto">
          <a:xfrm>
            <a:off x="3124200" y="1066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E</a:t>
            </a:r>
          </a:p>
        </p:txBody>
      </p:sp>
      <p:sp>
        <p:nvSpPr>
          <p:cNvPr id="18441" name="Oval 11"/>
          <p:cNvSpPr>
            <a:spLocks noChangeArrowheads="1"/>
          </p:cNvSpPr>
          <p:nvPr/>
        </p:nvSpPr>
        <p:spPr bwMode="auto">
          <a:xfrm>
            <a:off x="1866900" y="27813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8442" name="Text Box 12"/>
          <p:cNvSpPr txBox="1">
            <a:spLocks noChangeArrowheads="1"/>
          </p:cNvSpPr>
          <p:nvPr/>
        </p:nvSpPr>
        <p:spPr bwMode="auto">
          <a:xfrm>
            <a:off x="1866900" y="27813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P</a:t>
            </a:r>
          </a:p>
        </p:txBody>
      </p:sp>
      <p:sp>
        <p:nvSpPr>
          <p:cNvPr id="18443" name="Oval 13"/>
          <p:cNvSpPr>
            <a:spLocks noChangeArrowheads="1"/>
          </p:cNvSpPr>
          <p:nvPr/>
        </p:nvSpPr>
        <p:spPr bwMode="auto">
          <a:xfrm>
            <a:off x="1981200" y="38100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8444" name="Text Box 14"/>
          <p:cNvSpPr txBox="1">
            <a:spLocks noChangeArrowheads="1"/>
          </p:cNvSpPr>
          <p:nvPr/>
        </p:nvSpPr>
        <p:spPr bwMode="auto">
          <a:xfrm>
            <a:off x="1981200" y="38100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DM</a:t>
            </a:r>
          </a:p>
        </p:txBody>
      </p:sp>
      <p:sp>
        <p:nvSpPr>
          <p:cNvPr id="18445" name="Oval 15"/>
          <p:cNvSpPr>
            <a:spLocks noChangeArrowheads="1"/>
          </p:cNvSpPr>
          <p:nvPr/>
        </p:nvSpPr>
        <p:spPr bwMode="auto">
          <a:xfrm>
            <a:off x="2438400" y="47244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8446" name="Text Box 16"/>
          <p:cNvSpPr txBox="1">
            <a:spLocks noChangeArrowheads="1"/>
          </p:cNvSpPr>
          <p:nvPr/>
        </p:nvSpPr>
        <p:spPr bwMode="auto">
          <a:xfrm>
            <a:off x="2438400" y="47244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I</a:t>
            </a:r>
          </a:p>
        </p:txBody>
      </p:sp>
      <p:sp>
        <p:nvSpPr>
          <p:cNvPr id="18447" name="Oval 17"/>
          <p:cNvSpPr>
            <a:spLocks noChangeArrowheads="1"/>
          </p:cNvSpPr>
          <p:nvPr/>
        </p:nvSpPr>
        <p:spPr bwMode="auto">
          <a:xfrm>
            <a:off x="3238500" y="54102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8448" name="Text Box 18"/>
          <p:cNvSpPr txBox="1">
            <a:spLocks noChangeArrowheads="1"/>
          </p:cNvSpPr>
          <p:nvPr/>
        </p:nvSpPr>
        <p:spPr bwMode="auto">
          <a:xfrm>
            <a:off x="3238500" y="54102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L</a:t>
            </a:r>
          </a:p>
        </p:txBody>
      </p:sp>
      <p:sp>
        <p:nvSpPr>
          <p:cNvPr id="18449" name="Oval 19"/>
          <p:cNvSpPr>
            <a:spLocks noChangeArrowheads="1"/>
          </p:cNvSpPr>
          <p:nvPr/>
        </p:nvSpPr>
        <p:spPr bwMode="auto">
          <a:xfrm>
            <a:off x="5524500" y="54102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8450" name="Text Box 20"/>
          <p:cNvSpPr txBox="1">
            <a:spLocks noChangeArrowheads="1"/>
          </p:cNvSpPr>
          <p:nvPr/>
        </p:nvSpPr>
        <p:spPr bwMode="auto">
          <a:xfrm>
            <a:off x="5524500" y="54102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R</a:t>
            </a:r>
          </a:p>
        </p:txBody>
      </p:sp>
      <p:sp>
        <p:nvSpPr>
          <p:cNvPr id="18451" name="Oval 21"/>
          <p:cNvSpPr>
            <a:spLocks noChangeArrowheads="1"/>
          </p:cNvSpPr>
          <p:nvPr/>
        </p:nvSpPr>
        <p:spPr bwMode="auto">
          <a:xfrm>
            <a:off x="4381500" y="5640388"/>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8452" name="Text Box 22"/>
          <p:cNvSpPr txBox="1">
            <a:spLocks noChangeArrowheads="1"/>
          </p:cNvSpPr>
          <p:nvPr/>
        </p:nvSpPr>
        <p:spPr bwMode="auto">
          <a:xfrm>
            <a:off x="4381500" y="5638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C</a:t>
            </a:r>
          </a:p>
        </p:txBody>
      </p:sp>
      <p:sp>
        <p:nvSpPr>
          <p:cNvPr id="18453" name="WordArt 23"/>
          <p:cNvSpPr>
            <a:spLocks noChangeArrowheads="1" noChangeShapeType="1" noTextEdit="1"/>
          </p:cNvSpPr>
          <p:nvPr/>
        </p:nvSpPr>
        <p:spPr bwMode="auto">
          <a:xfrm>
            <a:off x="3695700" y="1866900"/>
            <a:ext cx="1943100" cy="685800"/>
          </a:xfrm>
          <a:prstGeom prst="rect">
            <a:avLst/>
          </a:prstGeom>
        </p:spPr>
        <p:txBody>
          <a:bodyPr spcFirstLastPara="1" wrap="none" fromWordArt="1">
            <a:prstTxWarp prst="textArchUp">
              <a:avLst>
                <a:gd name="adj" fmla="val 11820260"/>
              </a:avLst>
            </a:prstTxWarp>
          </a:bodyPr>
          <a:lstStyle/>
          <a:p>
            <a:pPr algn="ctr"/>
            <a:r>
              <a:rPr lang="en-US" kern="10">
                <a:ln w="9525">
                  <a:noFill/>
                  <a:round/>
                  <a:headEnd/>
                  <a:tailEnd/>
                </a:ln>
                <a:solidFill>
                  <a:srgbClr val="FF0000"/>
                </a:solidFill>
                <a:latin typeface="Arial Black"/>
              </a:rPr>
              <a:t>Direct Load</a:t>
            </a:r>
          </a:p>
        </p:txBody>
      </p:sp>
      <p:sp>
        <p:nvSpPr>
          <p:cNvPr id="18454" name="Oval 24"/>
          <p:cNvSpPr>
            <a:spLocks noChangeArrowheads="1"/>
          </p:cNvSpPr>
          <p:nvPr/>
        </p:nvSpPr>
        <p:spPr bwMode="auto">
          <a:xfrm>
            <a:off x="2838450" y="1644650"/>
            <a:ext cx="3657600" cy="3656013"/>
          </a:xfrm>
          <a:prstGeom prst="ellipse">
            <a:avLst/>
          </a:prstGeom>
          <a:noFill/>
          <a:ln w="31750">
            <a:solidFill>
              <a:srgbClr val="FF0000"/>
            </a:solidFill>
            <a:round/>
            <a:headEnd/>
            <a:tailEnd/>
          </a:ln>
        </p:spPr>
        <p:txBody>
          <a:bodyPr/>
          <a:lstStyle/>
          <a:p>
            <a:endParaRPr lang="en-US"/>
          </a:p>
        </p:txBody>
      </p:sp>
      <p:grpSp>
        <p:nvGrpSpPr>
          <p:cNvPr id="2" name="Group 25"/>
          <p:cNvGrpSpPr>
            <a:grpSpLocks/>
          </p:cNvGrpSpPr>
          <p:nvPr/>
        </p:nvGrpSpPr>
        <p:grpSpPr bwMode="auto">
          <a:xfrm>
            <a:off x="3238500" y="2325688"/>
            <a:ext cx="2743200" cy="2514600"/>
            <a:chOff x="4050" y="4501"/>
            <a:chExt cx="4320" cy="3962"/>
          </a:xfrm>
        </p:grpSpPr>
        <p:grpSp>
          <p:nvGrpSpPr>
            <p:cNvPr id="3" name="Group 26"/>
            <p:cNvGrpSpPr>
              <a:grpSpLocks/>
            </p:cNvGrpSpPr>
            <p:nvPr/>
          </p:nvGrpSpPr>
          <p:grpSpPr bwMode="auto">
            <a:xfrm>
              <a:off x="4050" y="4680"/>
              <a:ext cx="4320" cy="3600"/>
              <a:chOff x="4140" y="4680"/>
              <a:chExt cx="4320" cy="3600"/>
            </a:xfrm>
          </p:grpSpPr>
          <p:sp>
            <p:nvSpPr>
              <p:cNvPr id="18503" name="WordArt 27"/>
              <p:cNvSpPr>
                <a:spLocks noChangeArrowheads="1" noChangeShapeType="1" noTextEdit="1"/>
              </p:cNvSpPr>
              <p:nvPr/>
            </p:nvSpPr>
            <p:spPr bwMode="auto">
              <a:xfrm rot="-5400000">
                <a:off x="3061" y="6299"/>
                <a:ext cx="2457"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ARENA</a:t>
                </a:r>
              </a:p>
            </p:txBody>
          </p:sp>
          <p:sp>
            <p:nvSpPr>
              <p:cNvPr id="18504" name="WordArt 28"/>
              <p:cNvSpPr>
                <a:spLocks noChangeArrowheads="1" noChangeShapeType="1" noTextEdit="1"/>
              </p:cNvSpPr>
              <p:nvPr/>
            </p:nvSpPr>
            <p:spPr bwMode="auto">
              <a:xfrm rot="-5400000">
                <a:off x="6510" y="6330"/>
                <a:ext cx="3600"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Football Ground</a:t>
                </a:r>
              </a:p>
            </p:txBody>
          </p:sp>
        </p:grpSp>
        <p:grpSp>
          <p:nvGrpSpPr>
            <p:cNvPr id="4" name="Group 29"/>
            <p:cNvGrpSpPr>
              <a:grpSpLocks/>
            </p:cNvGrpSpPr>
            <p:nvPr/>
          </p:nvGrpSpPr>
          <p:grpSpPr bwMode="auto">
            <a:xfrm>
              <a:off x="4437" y="4501"/>
              <a:ext cx="3629" cy="3962"/>
              <a:chOff x="4500" y="11338"/>
              <a:chExt cx="3629" cy="3962"/>
            </a:xfrm>
          </p:grpSpPr>
          <p:grpSp>
            <p:nvGrpSpPr>
              <p:cNvPr id="5" name="Group 30"/>
              <p:cNvGrpSpPr>
                <a:grpSpLocks/>
              </p:cNvGrpSpPr>
              <p:nvPr/>
            </p:nvGrpSpPr>
            <p:grpSpPr bwMode="auto">
              <a:xfrm>
                <a:off x="4500" y="12056"/>
                <a:ext cx="3600" cy="2524"/>
                <a:chOff x="4437" y="5168"/>
                <a:chExt cx="3600" cy="2524"/>
              </a:xfrm>
            </p:grpSpPr>
            <p:grpSp>
              <p:nvGrpSpPr>
                <p:cNvPr id="6" name="Group 31"/>
                <p:cNvGrpSpPr>
                  <a:grpSpLocks/>
                </p:cNvGrpSpPr>
                <p:nvPr/>
              </p:nvGrpSpPr>
              <p:grpSpPr bwMode="auto">
                <a:xfrm>
                  <a:off x="4437" y="5940"/>
                  <a:ext cx="3600" cy="1080"/>
                  <a:chOff x="4526" y="5940"/>
                  <a:chExt cx="3600" cy="1080"/>
                </a:xfrm>
              </p:grpSpPr>
              <p:sp>
                <p:nvSpPr>
                  <p:cNvPr id="18500" name="Text Box 32"/>
                  <p:cNvSpPr txBox="1">
                    <a:spLocks noChangeArrowheads="1"/>
                  </p:cNvSpPr>
                  <p:nvPr/>
                </p:nvSpPr>
                <p:spPr bwMode="auto">
                  <a:xfrm>
                    <a:off x="6244" y="6480"/>
                    <a:ext cx="720" cy="540"/>
                  </a:xfrm>
                  <a:prstGeom prst="rect">
                    <a:avLst/>
                  </a:prstGeom>
                  <a:noFill/>
                  <a:ln w="9525">
                    <a:noFill/>
                    <a:miter lim="800000"/>
                    <a:headEnd/>
                    <a:tailEnd/>
                  </a:ln>
                </p:spPr>
                <p:txBody>
                  <a:bodyPr/>
                  <a:lstStyle/>
                  <a:p>
                    <a:r>
                      <a:rPr lang="en-US" sz="1200">
                        <a:solidFill>
                          <a:srgbClr val="E614C8"/>
                        </a:solidFill>
                        <a:latin typeface="Times New Roman" pitchFamily="18" charset="0"/>
                      </a:rPr>
                      <a:t>DV</a:t>
                    </a:r>
                  </a:p>
                </p:txBody>
              </p:sp>
              <p:sp>
                <p:nvSpPr>
                  <p:cNvPr id="18501" name="Text Box 33"/>
                  <p:cNvSpPr txBox="1">
                    <a:spLocks noChangeArrowheads="1"/>
                  </p:cNvSpPr>
                  <p:nvPr/>
                </p:nvSpPr>
                <p:spPr bwMode="auto">
                  <a:xfrm>
                    <a:off x="5796" y="5940"/>
                    <a:ext cx="720" cy="540"/>
                  </a:xfrm>
                  <a:prstGeom prst="rect">
                    <a:avLst/>
                  </a:prstGeom>
                  <a:noFill/>
                  <a:ln w="9525">
                    <a:noFill/>
                    <a:miter lim="800000"/>
                    <a:headEnd/>
                    <a:tailEnd/>
                  </a:ln>
                </p:spPr>
                <p:txBody>
                  <a:bodyPr/>
                  <a:lstStyle/>
                  <a:p>
                    <a:r>
                      <a:rPr lang="en-US" sz="1200">
                        <a:solidFill>
                          <a:srgbClr val="0000FF"/>
                        </a:solidFill>
                        <a:latin typeface="Times New Roman" pitchFamily="18" charset="0"/>
                      </a:rPr>
                      <a:t>TV</a:t>
                    </a:r>
                  </a:p>
                </p:txBody>
              </p:sp>
              <p:sp>
                <p:nvSpPr>
                  <p:cNvPr id="18502" name="Line 34"/>
                  <p:cNvSpPr>
                    <a:spLocks noChangeShapeType="1"/>
                  </p:cNvSpPr>
                  <p:nvPr/>
                </p:nvSpPr>
                <p:spPr bwMode="auto">
                  <a:xfrm>
                    <a:off x="4526" y="6433"/>
                    <a:ext cx="3600" cy="0"/>
                  </a:xfrm>
                  <a:prstGeom prst="line">
                    <a:avLst/>
                  </a:prstGeom>
                  <a:noFill/>
                  <a:ln w="19050">
                    <a:solidFill>
                      <a:srgbClr val="FFFFFF"/>
                    </a:solidFill>
                    <a:prstDash val="dash"/>
                    <a:round/>
                    <a:headEnd/>
                    <a:tailEnd/>
                  </a:ln>
                </p:spPr>
                <p:txBody>
                  <a:bodyPr/>
                  <a:lstStyle/>
                  <a:p>
                    <a:endParaRPr lang="en-US"/>
                  </a:p>
                </p:txBody>
              </p:sp>
            </p:grpSp>
            <p:grpSp>
              <p:nvGrpSpPr>
                <p:cNvPr id="7" name="Group 35"/>
                <p:cNvGrpSpPr>
                  <a:grpSpLocks/>
                </p:cNvGrpSpPr>
                <p:nvPr/>
              </p:nvGrpSpPr>
              <p:grpSpPr bwMode="auto">
                <a:xfrm>
                  <a:off x="4590" y="5168"/>
                  <a:ext cx="3086" cy="2524"/>
                  <a:chOff x="4590" y="5168"/>
                  <a:chExt cx="3086" cy="2524"/>
                </a:xfrm>
              </p:grpSpPr>
              <p:sp>
                <p:nvSpPr>
                  <p:cNvPr id="18495" name="Text Box 36"/>
                  <p:cNvSpPr txBox="1">
                    <a:spLocks noChangeArrowheads="1"/>
                  </p:cNvSpPr>
                  <p:nvPr/>
                </p:nvSpPr>
                <p:spPr bwMode="auto">
                  <a:xfrm>
                    <a:off x="4590" y="5173"/>
                    <a:ext cx="720" cy="540"/>
                  </a:xfrm>
                  <a:prstGeom prst="rect">
                    <a:avLst/>
                  </a:prstGeom>
                  <a:noFill/>
                  <a:ln w="9525">
                    <a:noFill/>
                    <a:miter lim="800000"/>
                    <a:headEnd/>
                    <a:tailEnd/>
                  </a:ln>
                </p:spPr>
                <p:txBody>
                  <a:bodyPr/>
                  <a:lstStyle/>
                  <a:p>
                    <a:r>
                      <a:rPr lang="en-US" sz="1200">
                        <a:latin typeface="Times New Roman" pitchFamily="18" charset="0"/>
                      </a:rPr>
                      <a:t>IN</a:t>
                    </a:r>
                  </a:p>
                </p:txBody>
              </p:sp>
              <p:grpSp>
                <p:nvGrpSpPr>
                  <p:cNvPr id="8" name="Group 37"/>
                  <p:cNvGrpSpPr>
                    <a:grpSpLocks/>
                  </p:cNvGrpSpPr>
                  <p:nvPr/>
                </p:nvGrpSpPr>
                <p:grpSpPr bwMode="auto">
                  <a:xfrm>
                    <a:off x="4796" y="5168"/>
                    <a:ext cx="2880" cy="2524"/>
                    <a:chOff x="4796" y="5168"/>
                    <a:chExt cx="2880" cy="2524"/>
                  </a:xfrm>
                </p:grpSpPr>
                <p:sp>
                  <p:nvSpPr>
                    <p:cNvPr id="18497" name="Line 38"/>
                    <p:cNvSpPr>
                      <a:spLocks noChangeShapeType="1"/>
                    </p:cNvSpPr>
                    <p:nvPr/>
                  </p:nvSpPr>
                  <p:spPr bwMode="auto">
                    <a:xfrm flipV="1">
                      <a:off x="6671" y="5172"/>
                      <a:ext cx="1" cy="2520"/>
                    </a:xfrm>
                    <a:prstGeom prst="line">
                      <a:avLst/>
                    </a:prstGeom>
                    <a:noFill/>
                    <a:ln w="19050">
                      <a:solidFill>
                        <a:srgbClr val="E614C8"/>
                      </a:solidFill>
                      <a:round/>
                      <a:headEnd/>
                      <a:tailEnd type="triangle" w="med" len="med"/>
                    </a:ln>
                  </p:spPr>
                  <p:txBody>
                    <a:bodyPr/>
                    <a:lstStyle/>
                    <a:p>
                      <a:endParaRPr lang="en-US"/>
                    </a:p>
                  </p:txBody>
                </p:sp>
                <p:sp>
                  <p:nvSpPr>
                    <p:cNvPr id="18498" name="Line 39"/>
                    <p:cNvSpPr>
                      <a:spLocks noChangeShapeType="1"/>
                    </p:cNvSpPr>
                    <p:nvPr/>
                  </p:nvSpPr>
                  <p:spPr bwMode="auto">
                    <a:xfrm rot="10800000" flipV="1">
                      <a:off x="5821" y="5168"/>
                      <a:ext cx="1" cy="2520"/>
                    </a:xfrm>
                    <a:prstGeom prst="line">
                      <a:avLst/>
                    </a:prstGeom>
                    <a:noFill/>
                    <a:ln w="19050">
                      <a:solidFill>
                        <a:srgbClr val="0000FF"/>
                      </a:solidFill>
                      <a:round/>
                      <a:headEnd/>
                      <a:tailEnd type="triangle" w="med" len="med"/>
                    </a:ln>
                  </p:spPr>
                  <p:txBody>
                    <a:bodyPr/>
                    <a:lstStyle/>
                    <a:p>
                      <a:endParaRPr lang="en-US"/>
                    </a:p>
                  </p:txBody>
                </p:sp>
                <p:sp>
                  <p:nvSpPr>
                    <p:cNvPr id="18499" name="Rectangle 40"/>
                    <p:cNvSpPr>
                      <a:spLocks noChangeArrowheads="1"/>
                    </p:cNvSpPr>
                    <p:nvPr/>
                  </p:nvSpPr>
                  <p:spPr bwMode="auto">
                    <a:xfrm>
                      <a:off x="4796" y="5533"/>
                      <a:ext cx="2880" cy="1800"/>
                    </a:xfrm>
                    <a:prstGeom prst="rect">
                      <a:avLst/>
                    </a:prstGeom>
                    <a:noFill/>
                    <a:ln w="19050">
                      <a:solidFill>
                        <a:srgbClr val="FFFFFF"/>
                      </a:solidFill>
                      <a:prstDash val="dash"/>
                      <a:miter lim="800000"/>
                      <a:headEnd/>
                      <a:tailEnd/>
                    </a:ln>
                  </p:spPr>
                  <p:txBody>
                    <a:bodyPr/>
                    <a:lstStyle/>
                    <a:p>
                      <a:endParaRPr lang="en-US"/>
                    </a:p>
                  </p:txBody>
                </p:sp>
              </p:grpSp>
            </p:grpSp>
          </p:grpSp>
          <p:grpSp>
            <p:nvGrpSpPr>
              <p:cNvPr id="9" name="Group 41"/>
              <p:cNvGrpSpPr>
                <a:grpSpLocks/>
              </p:cNvGrpSpPr>
              <p:nvPr/>
            </p:nvGrpSpPr>
            <p:grpSpPr bwMode="auto">
              <a:xfrm>
                <a:off x="4500" y="11338"/>
                <a:ext cx="3629" cy="3962"/>
                <a:chOff x="4408" y="4453"/>
                <a:chExt cx="3629" cy="3962"/>
              </a:xfrm>
            </p:grpSpPr>
            <p:grpSp>
              <p:nvGrpSpPr>
                <p:cNvPr id="10" name="Group 42"/>
                <p:cNvGrpSpPr>
                  <a:grpSpLocks/>
                </p:cNvGrpSpPr>
                <p:nvPr/>
              </p:nvGrpSpPr>
              <p:grpSpPr bwMode="auto">
                <a:xfrm>
                  <a:off x="4437" y="4453"/>
                  <a:ext cx="3600" cy="3962"/>
                  <a:chOff x="4437" y="4453"/>
                  <a:chExt cx="3600" cy="3962"/>
                </a:xfrm>
              </p:grpSpPr>
              <p:sp>
                <p:nvSpPr>
                  <p:cNvPr id="18467" name="Rectangle 43"/>
                  <p:cNvSpPr>
                    <a:spLocks noChangeArrowheads="1"/>
                  </p:cNvSpPr>
                  <p:nvPr/>
                </p:nvSpPr>
                <p:spPr bwMode="auto">
                  <a:xfrm>
                    <a:off x="4437" y="4455"/>
                    <a:ext cx="3600" cy="3960"/>
                  </a:xfrm>
                  <a:prstGeom prst="rect">
                    <a:avLst/>
                  </a:prstGeom>
                  <a:solidFill>
                    <a:srgbClr val="339966">
                      <a:alpha val="50195"/>
                    </a:srgbClr>
                  </a:solidFill>
                  <a:ln w="9525">
                    <a:noFill/>
                    <a:miter lim="800000"/>
                    <a:headEnd/>
                    <a:tailEnd/>
                  </a:ln>
                </p:spPr>
                <p:txBody>
                  <a:bodyPr/>
                  <a:lstStyle/>
                  <a:p>
                    <a:endParaRPr lang="en-US"/>
                  </a:p>
                </p:txBody>
              </p:sp>
              <p:sp>
                <p:nvSpPr>
                  <p:cNvPr id="18468" name="Text Box 44"/>
                  <p:cNvSpPr txBox="1">
                    <a:spLocks noChangeArrowheads="1"/>
                  </p:cNvSpPr>
                  <p:nvPr/>
                </p:nvSpPr>
                <p:spPr bwMode="auto">
                  <a:xfrm>
                    <a:off x="49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PP</a:t>
                    </a:r>
                  </a:p>
                </p:txBody>
              </p:sp>
              <p:sp>
                <p:nvSpPr>
                  <p:cNvPr id="18469" name="Text Box 45"/>
                  <p:cNvSpPr txBox="1">
                    <a:spLocks noChangeArrowheads="1"/>
                  </p:cNvSpPr>
                  <p:nvPr/>
                </p:nvSpPr>
                <p:spPr bwMode="auto">
                  <a:xfrm>
                    <a:off x="49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PP</a:t>
                    </a:r>
                  </a:p>
                </p:txBody>
              </p:sp>
              <p:sp>
                <p:nvSpPr>
                  <p:cNvPr id="18470" name="Text Box 46"/>
                  <p:cNvSpPr txBox="1">
                    <a:spLocks noChangeArrowheads="1"/>
                  </p:cNvSpPr>
                  <p:nvPr/>
                </p:nvSpPr>
                <p:spPr bwMode="auto">
                  <a:xfrm>
                    <a:off x="67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D</a:t>
                    </a:r>
                  </a:p>
                </p:txBody>
              </p:sp>
              <p:sp>
                <p:nvSpPr>
                  <p:cNvPr id="18471" name="Text Box 47"/>
                  <p:cNvSpPr txBox="1">
                    <a:spLocks noChangeArrowheads="1"/>
                  </p:cNvSpPr>
                  <p:nvPr/>
                </p:nvSpPr>
                <p:spPr bwMode="auto">
                  <a:xfrm>
                    <a:off x="67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D</a:t>
                    </a:r>
                  </a:p>
                </p:txBody>
              </p:sp>
              <p:sp>
                <p:nvSpPr>
                  <p:cNvPr id="18472" name="Text Box 48"/>
                  <p:cNvSpPr txBox="1">
                    <a:spLocks noChangeArrowheads="1"/>
                  </p:cNvSpPr>
                  <p:nvPr/>
                </p:nvSpPr>
                <p:spPr bwMode="auto">
                  <a:xfrm>
                    <a:off x="5156" y="4453"/>
                    <a:ext cx="2160" cy="720"/>
                  </a:xfrm>
                  <a:prstGeom prst="rect">
                    <a:avLst/>
                  </a:prstGeom>
                  <a:noFill/>
                  <a:ln w="19050">
                    <a:solidFill>
                      <a:srgbClr val="0000FF"/>
                    </a:solidFill>
                    <a:miter lim="800000"/>
                    <a:headEnd/>
                    <a:tailEnd/>
                  </a:ln>
                </p:spPr>
                <p:txBody>
                  <a:bodyPr/>
                  <a:lstStyle/>
                  <a:p>
                    <a:pPr algn="ctr"/>
                    <a:r>
                      <a:rPr lang="en-US" sz="1200">
                        <a:solidFill>
                          <a:srgbClr val="0000FF"/>
                        </a:solidFill>
                        <a:latin typeface="Times New Roman" pitchFamily="18" charset="0"/>
                      </a:rPr>
                      <a:t>M/I</a:t>
                    </a:r>
                  </a:p>
                  <a:p>
                    <a:pPr algn="ctr"/>
                    <a:r>
                      <a:rPr lang="en-US" sz="1200">
                        <a:solidFill>
                          <a:srgbClr val="0000FF"/>
                        </a:solidFill>
                        <a:latin typeface="Times New Roman" pitchFamily="18" charset="0"/>
                      </a:rPr>
                      <a:t>PD</a:t>
                    </a:r>
                  </a:p>
                </p:txBody>
              </p:sp>
              <p:sp>
                <p:nvSpPr>
                  <p:cNvPr id="18473" name="Text Box 49"/>
                  <p:cNvSpPr txBox="1">
                    <a:spLocks noChangeArrowheads="1"/>
                  </p:cNvSpPr>
                  <p:nvPr/>
                </p:nvSpPr>
                <p:spPr bwMode="auto">
                  <a:xfrm>
                    <a:off x="5156" y="7693"/>
                    <a:ext cx="2160" cy="720"/>
                  </a:xfrm>
                  <a:prstGeom prst="rect">
                    <a:avLst/>
                  </a:prstGeom>
                  <a:noFill/>
                  <a:ln w="19050">
                    <a:solidFill>
                      <a:srgbClr val="E614C8"/>
                    </a:solidFill>
                    <a:miter lim="800000"/>
                    <a:headEnd/>
                    <a:tailEnd/>
                  </a:ln>
                </p:spPr>
                <p:txBody>
                  <a:bodyPr/>
                  <a:lstStyle/>
                  <a:p>
                    <a:pPr algn="ctr"/>
                    <a:r>
                      <a:rPr lang="en-US" sz="1200">
                        <a:solidFill>
                          <a:srgbClr val="E614C8"/>
                        </a:solidFill>
                        <a:latin typeface="Times New Roman" pitchFamily="18" charset="0"/>
                      </a:rPr>
                      <a:t>M</a:t>
                    </a:r>
                  </a:p>
                  <a:p>
                    <a:pPr algn="ctr"/>
                    <a:r>
                      <a:rPr lang="en-US" sz="1200">
                        <a:solidFill>
                          <a:srgbClr val="E614C8"/>
                        </a:solidFill>
                        <a:latin typeface="Times New Roman" pitchFamily="18" charset="0"/>
                      </a:rPr>
                      <a:t>C/E</a:t>
                    </a:r>
                  </a:p>
                </p:txBody>
              </p:sp>
              <p:grpSp>
                <p:nvGrpSpPr>
                  <p:cNvPr id="11" name="Group 50"/>
                  <p:cNvGrpSpPr>
                    <a:grpSpLocks/>
                  </p:cNvGrpSpPr>
                  <p:nvPr/>
                </p:nvGrpSpPr>
                <p:grpSpPr bwMode="auto">
                  <a:xfrm>
                    <a:off x="7044" y="7152"/>
                    <a:ext cx="181" cy="540"/>
                    <a:chOff x="7020" y="5760"/>
                    <a:chExt cx="181" cy="540"/>
                  </a:xfrm>
                </p:grpSpPr>
                <p:sp>
                  <p:nvSpPr>
                    <p:cNvPr id="18491" name="Line 51"/>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18492" name="Line 52"/>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2" name="Group 53"/>
                  <p:cNvGrpSpPr>
                    <a:grpSpLocks/>
                  </p:cNvGrpSpPr>
                  <p:nvPr/>
                </p:nvGrpSpPr>
                <p:grpSpPr bwMode="auto">
                  <a:xfrm>
                    <a:off x="5224" y="7135"/>
                    <a:ext cx="181" cy="540"/>
                    <a:chOff x="7020" y="5760"/>
                    <a:chExt cx="181" cy="540"/>
                  </a:xfrm>
                </p:grpSpPr>
                <p:sp>
                  <p:nvSpPr>
                    <p:cNvPr id="18489" name="Line 54"/>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18490" name="Line 55"/>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3" name="Group 56"/>
                  <p:cNvGrpSpPr>
                    <a:grpSpLocks/>
                  </p:cNvGrpSpPr>
                  <p:nvPr/>
                </p:nvGrpSpPr>
                <p:grpSpPr bwMode="auto">
                  <a:xfrm>
                    <a:off x="5224" y="5156"/>
                    <a:ext cx="181" cy="540"/>
                    <a:chOff x="7020" y="5760"/>
                    <a:chExt cx="181" cy="540"/>
                  </a:xfrm>
                </p:grpSpPr>
                <p:sp>
                  <p:nvSpPr>
                    <p:cNvPr id="18487" name="Line 57"/>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18488" name="Line 58"/>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grpSp>
                <p:nvGrpSpPr>
                  <p:cNvPr id="14" name="Group 59"/>
                  <p:cNvGrpSpPr>
                    <a:grpSpLocks/>
                  </p:cNvGrpSpPr>
                  <p:nvPr/>
                </p:nvGrpSpPr>
                <p:grpSpPr bwMode="auto">
                  <a:xfrm>
                    <a:off x="7044" y="5179"/>
                    <a:ext cx="181" cy="540"/>
                    <a:chOff x="7020" y="5760"/>
                    <a:chExt cx="181" cy="540"/>
                  </a:xfrm>
                </p:grpSpPr>
                <p:sp>
                  <p:nvSpPr>
                    <p:cNvPr id="18485" name="Line 60"/>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18486" name="Line 61"/>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sp>
                <p:nvSpPr>
                  <p:cNvPr id="18478" name="AutoShape 62"/>
                  <p:cNvSpPr>
                    <a:spLocks noChangeArrowheads="1"/>
                  </p:cNvSpPr>
                  <p:nvPr/>
                </p:nvSpPr>
                <p:spPr bwMode="auto">
                  <a:xfrm>
                    <a:off x="6053" y="6793"/>
                    <a:ext cx="360" cy="900"/>
                  </a:xfrm>
                  <a:prstGeom prst="upArrow">
                    <a:avLst>
                      <a:gd name="adj1" fmla="val 50000"/>
                      <a:gd name="adj2" fmla="val 62500"/>
                    </a:avLst>
                  </a:prstGeom>
                  <a:solidFill>
                    <a:srgbClr val="E614C8"/>
                  </a:solidFill>
                  <a:ln w="19050">
                    <a:noFill/>
                    <a:miter lim="800000"/>
                    <a:headEnd/>
                    <a:tailEnd/>
                  </a:ln>
                </p:spPr>
                <p:txBody>
                  <a:bodyPr/>
                  <a:lstStyle/>
                  <a:p>
                    <a:endParaRPr lang="en-US"/>
                  </a:p>
                </p:txBody>
              </p:sp>
              <p:sp>
                <p:nvSpPr>
                  <p:cNvPr id="18479" name="AutoShape 63"/>
                  <p:cNvSpPr>
                    <a:spLocks noChangeArrowheads="1"/>
                  </p:cNvSpPr>
                  <p:nvPr/>
                </p:nvSpPr>
                <p:spPr bwMode="auto">
                  <a:xfrm rot="10800000">
                    <a:off x="6053" y="5173"/>
                    <a:ext cx="360" cy="900"/>
                  </a:xfrm>
                  <a:prstGeom prst="upArrow">
                    <a:avLst>
                      <a:gd name="adj1" fmla="val 50000"/>
                      <a:gd name="adj2" fmla="val 62500"/>
                    </a:avLst>
                  </a:prstGeom>
                  <a:solidFill>
                    <a:srgbClr val="0000FF"/>
                  </a:solidFill>
                  <a:ln w="19050">
                    <a:noFill/>
                    <a:miter lim="800000"/>
                    <a:headEnd/>
                    <a:tailEnd/>
                  </a:ln>
                </p:spPr>
                <p:txBody>
                  <a:bodyPr/>
                  <a:lstStyle/>
                  <a:p>
                    <a:endParaRPr lang="en-US"/>
                  </a:p>
                </p:txBody>
              </p:sp>
              <p:sp>
                <p:nvSpPr>
                  <p:cNvPr id="18480" name="Oval 64"/>
                  <p:cNvSpPr>
                    <a:spLocks noChangeArrowheads="1"/>
                  </p:cNvSpPr>
                  <p:nvPr/>
                </p:nvSpPr>
                <p:spPr bwMode="auto">
                  <a:xfrm>
                    <a:off x="5516" y="5713"/>
                    <a:ext cx="1440" cy="1440"/>
                  </a:xfrm>
                  <a:prstGeom prst="ellipse">
                    <a:avLst/>
                  </a:prstGeom>
                  <a:noFill/>
                  <a:ln w="19050">
                    <a:solidFill>
                      <a:srgbClr val="FFFFFF"/>
                    </a:solidFill>
                    <a:prstDash val="dash"/>
                    <a:round/>
                    <a:headEnd/>
                    <a:tailEnd/>
                  </a:ln>
                </p:spPr>
                <p:txBody>
                  <a:bodyPr/>
                  <a:lstStyle/>
                  <a:p>
                    <a:endParaRPr lang="en-US"/>
                  </a:p>
                </p:txBody>
              </p:sp>
              <p:sp>
                <p:nvSpPr>
                  <p:cNvPr id="18481" name="Line 65"/>
                  <p:cNvSpPr>
                    <a:spLocks noChangeShapeType="1"/>
                  </p:cNvSpPr>
                  <p:nvPr/>
                </p:nvSpPr>
                <p:spPr bwMode="auto">
                  <a:xfrm flipV="1">
                    <a:off x="7238" y="6241"/>
                    <a:ext cx="0" cy="360"/>
                  </a:xfrm>
                  <a:prstGeom prst="line">
                    <a:avLst/>
                  </a:prstGeom>
                  <a:noFill/>
                  <a:ln w="19050">
                    <a:solidFill>
                      <a:srgbClr val="0000FF"/>
                    </a:solidFill>
                    <a:round/>
                    <a:headEnd/>
                    <a:tailEnd type="triangle" w="med" len="med"/>
                  </a:ln>
                </p:spPr>
                <p:txBody>
                  <a:bodyPr/>
                  <a:lstStyle/>
                  <a:p>
                    <a:endParaRPr lang="en-US"/>
                  </a:p>
                </p:txBody>
              </p:sp>
              <p:sp>
                <p:nvSpPr>
                  <p:cNvPr id="18482" name="Line 66"/>
                  <p:cNvSpPr>
                    <a:spLocks noChangeShapeType="1"/>
                  </p:cNvSpPr>
                  <p:nvPr/>
                </p:nvSpPr>
                <p:spPr bwMode="auto">
                  <a:xfrm rot="10800000" flipV="1">
                    <a:off x="7068" y="6241"/>
                    <a:ext cx="0" cy="360"/>
                  </a:xfrm>
                  <a:prstGeom prst="line">
                    <a:avLst/>
                  </a:prstGeom>
                  <a:noFill/>
                  <a:ln w="19050">
                    <a:solidFill>
                      <a:srgbClr val="E614C8"/>
                    </a:solidFill>
                    <a:round/>
                    <a:headEnd/>
                    <a:tailEnd type="triangle" w="med" len="med"/>
                  </a:ln>
                </p:spPr>
                <p:txBody>
                  <a:bodyPr/>
                  <a:lstStyle/>
                  <a:p>
                    <a:endParaRPr lang="en-US"/>
                  </a:p>
                </p:txBody>
              </p:sp>
              <p:sp>
                <p:nvSpPr>
                  <p:cNvPr id="18483" name="Line 67"/>
                  <p:cNvSpPr>
                    <a:spLocks noChangeShapeType="1"/>
                  </p:cNvSpPr>
                  <p:nvPr/>
                </p:nvSpPr>
                <p:spPr bwMode="auto">
                  <a:xfrm flipV="1">
                    <a:off x="5395" y="6241"/>
                    <a:ext cx="0" cy="360"/>
                  </a:xfrm>
                  <a:prstGeom prst="line">
                    <a:avLst/>
                  </a:prstGeom>
                  <a:noFill/>
                  <a:ln w="19050">
                    <a:solidFill>
                      <a:srgbClr val="E614C8"/>
                    </a:solidFill>
                    <a:round/>
                    <a:headEnd/>
                    <a:tailEnd type="triangle" w="med" len="med"/>
                  </a:ln>
                </p:spPr>
                <p:txBody>
                  <a:bodyPr/>
                  <a:lstStyle/>
                  <a:p>
                    <a:endParaRPr lang="en-US"/>
                  </a:p>
                </p:txBody>
              </p:sp>
              <p:sp>
                <p:nvSpPr>
                  <p:cNvPr id="18484" name="Line 68"/>
                  <p:cNvSpPr>
                    <a:spLocks noChangeShapeType="1"/>
                  </p:cNvSpPr>
                  <p:nvPr/>
                </p:nvSpPr>
                <p:spPr bwMode="auto">
                  <a:xfrm rot="10800000" flipV="1">
                    <a:off x="5225" y="6241"/>
                    <a:ext cx="0" cy="360"/>
                  </a:xfrm>
                  <a:prstGeom prst="line">
                    <a:avLst/>
                  </a:prstGeom>
                  <a:noFill/>
                  <a:ln w="19050">
                    <a:solidFill>
                      <a:srgbClr val="0000FF"/>
                    </a:solidFill>
                    <a:round/>
                    <a:headEnd/>
                    <a:tailEnd type="triangle" w="med" len="med"/>
                  </a:ln>
                </p:spPr>
                <p:txBody>
                  <a:bodyPr/>
                  <a:lstStyle/>
                  <a:p>
                    <a:endParaRPr lang="en-US"/>
                  </a:p>
                </p:txBody>
              </p:sp>
            </p:grpSp>
            <p:sp>
              <p:nvSpPr>
                <p:cNvPr id="18465" name="Rectangle 69"/>
                <p:cNvSpPr>
                  <a:spLocks noChangeArrowheads="1"/>
                </p:cNvSpPr>
                <p:nvPr/>
              </p:nvSpPr>
              <p:spPr bwMode="auto">
                <a:xfrm>
                  <a:off x="4680" y="5504"/>
                  <a:ext cx="3060" cy="1800"/>
                </a:xfrm>
                <a:prstGeom prst="rect">
                  <a:avLst/>
                </a:prstGeom>
                <a:noFill/>
                <a:ln w="9525">
                  <a:solidFill>
                    <a:srgbClr val="FFFFFF"/>
                  </a:solidFill>
                  <a:prstDash val="dash"/>
                  <a:miter lim="800000"/>
                  <a:headEnd/>
                  <a:tailEnd/>
                </a:ln>
              </p:spPr>
              <p:txBody>
                <a:bodyPr/>
                <a:lstStyle/>
                <a:p>
                  <a:endParaRPr lang="en-US"/>
                </a:p>
              </p:txBody>
            </p:sp>
            <p:sp>
              <p:nvSpPr>
                <p:cNvPr id="18466" name="Line 70"/>
                <p:cNvSpPr>
                  <a:spLocks noChangeShapeType="1"/>
                </p:cNvSpPr>
                <p:nvPr/>
              </p:nvSpPr>
              <p:spPr bwMode="auto">
                <a:xfrm>
                  <a:off x="4408" y="6411"/>
                  <a:ext cx="3600" cy="0"/>
                </a:xfrm>
                <a:prstGeom prst="line">
                  <a:avLst/>
                </a:prstGeom>
                <a:noFill/>
                <a:ln w="9525">
                  <a:solidFill>
                    <a:srgbClr val="FFFFFF"/>
                  </a:solidFill>
                  <a:prstDash val="dash"/>
                  <a:round/>
                  <a:headEnd/>
                  <a:tailEnd/>
                </a:ln>
              </p:spPr>
              <p:txBody>
                <a:bodyPr/>
                <a:lstStyle/>
                <a:p>
                  <a:endParaRPr lang="en-US"/>
                </a:p>
              </p:txBody>
            </p:sp>
          </p:grpSp>
        </p:grpSp>
      </p:grpSp>
      <p:sp>
        <p:nvSpPr>
          <p:cNvPr id="18456" name="Line 71"/>
          <p:cNvSpPr>
            <a:spLocks noChangeShapeType="1"/>
          </p:cNvSpPr>
          <p:nvPr/>
        </p:nvSpPr>
        <p:spPr bwMode="auto">
          <a:xfrm>
            <a:off x="3962400" y="2552700"/>
            <a:ext cx="1371600" cy="0"/>
          </a:xfrm>
          <a:prstGeom prst="line">
            <a:avLst/>
          </a:prstGeom>
          <a:noFill/>
          <a:ln w="9525">
            <a:solidFill>
              <a:srgbClr val="0000FF"/>
            </a:solidFill>
            <a:prstDash val="dash"/>
            <a:round/>
            <a:headEnd/>
            <a:tailEnd/>
          </a:ln>
        </p:spPr>
        <p:txBody>
          <a:bodyPr/>
          <a:lstStyle/>
          <a:p>
            <a:endParaRPr lang="en-US"/>
          </a:p>
        </p:txBody>
      </p:sp>
      <p:sp>
        <p:nvSpPr>
          <p:cNvPr id="18457" name="Line 72"/>
          <p:cNvSpPr>
            <a:spLocks noChangeShapeType="1"/>
          </p:cNvSpPr>
          <p:nvPr/>
        </p:nvSpPr>
        <p:spPr bwMode="auto">
          <a:xfrm>
            <a:off x="3962400" y="4610100"/>
            <a:ext cx="1371600" cy="0"/>
          </a:xfrm>
          <a:prstGeom prst="line">
            <a:avLst/>
          </a:prstGeom>
          <a:noFill/>
          <a:ln w="9525">
            <a:solidFill>
              <a:srgbClr val="E614C8"/>
            </a:solidFill>
            <a:prstDash val="dash"/>
            <a:round/>
            <a:headEnd/>
            <a:tailEnd/>
          </a:ln>
        </p:spPr>
        <p:txBody>
          <a:bodyPr/>
          <a:lstStyle/>
          <a:p>
            <a:endParaRPr lang="en-US"/>
          </a:p>
        </p:txBody>
      </p:sp>
      <p:sp>
        <p:nvSpPr>
          <p:cNvPr id="73" name="TextBox 59"/>
          <p:cNvSpPr txBox="1">
            <a:spLocks noChangeArrowheads="1"/>
          </p:cNvSpPr>
          <p:nvPr/>
        </p:nvSpPr>
        <p:spPr bwMode="auto">
          <a:xfrm>
            <a:off x="5927725" y="152400"/>
            <a:ext cx="3216275" cy="461665"/>
          </a:xfrm>
          <a:prstGeom prst="rect">
            <a:avLst/>
          </a:prstGeom>
          <a:noFill/>
          <a:ln w="9525">
            <a:noFill/>
            <a:miter lim="800000"/>
            <a:headEnd/>
            <a:tailEnd/>
          </a:ln>
        </p:spPr>
        <p:txBody>
          <a:bodyPr>
            <a:spAutoFit/>
          </a:bodyPr>
          <a:lstStyle/>
          <a:p>
            <a:pPr algn="ctr"/>
            <a:r>
              <a:rPr lang="en-US" sz="2400" b="1" dirty="0">
                <a:solidFill>
                  <a:srgbClr val="002060"/>
                </a:solidFill>
                <a:latin typeface="Calibri" pitchFamily="34" charset="0"/>
                <a:cs typeface="Times New Roman" pitchFamily="18" charset="0"/>
              </a:rPr>
              <a:t>PARTIAL TRUTHS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2"/>
          <p:cNvSpPr>
            <a:spLocks noChangeArrowheads="1" noChangeShapeType="1" noTextEdit="1"/>
          </p:cNvSpPr>
          <p:nvPr/>
        </p:nvSpPr>
        <p:spPr bwMode="auto">
          <a:xfrm rot="-5400000">
            <a:off x="442912" y="3186113"/>
            <a:ext cx="3114675" cy="647700"/>
          </a:xfrm>
          <a:prstGeom prst="rect">
            <a:avLst/>
          </a:prstGeom>
        </p:spPr>
        <p:txBody>
          <a:bodyPr spcFirstLastPara="1" wrap="none" fromWordArt="1">
            <a:prstTxWarp prst="textArchUp">
              <a:avLst>
                <a:gd name="adj" fmla="val 10800004"/>
              </a:avLst>
            </a:prstTxWarp>
          </a:bodyPr>
          <a:lstStyle/>
          <a:p>
            <a:pPr algn="ctr"/>
            <a:r>
              <a:rPr lang="en-US" kern="10">
                <a:ln w="9525">
                  <a:noFill/>
                  <a:round/>
                  <a:headEnd/>
                  <a:tailEnd/>
                </a:ln>
                <a:solidFill>
                  <a:srgbClr val="000000">
                    <a:alpha val="50195"/>
                  </a:srgbClr>
                </a:solidFill>
                <a:latin typeface="Arial Black"/>
              </a:rPr>
              <a:t>INTERACTIVE</a:t>
            </a:r>
          </a:p>
        </p:txBody>
      </p:sp>
      <p:sp>
        <p:nvSpPr>
          <p:cNvPr id="19459" name="WordArt 3"/>
          <p:cNvSpPr>
            <a:spLocks noChangeArrowheads="1" noChangeShapeType="1" noTextEdit="1"/>
          </p:cNvSpPr>
          <p:nvPr/>
        </p:nvSpPr>
        <p:spPr bwMode="auto">
          <a:xfrm rot="5400000">
            <a:off x="5924550" y="3067050"/>
            <a:ext cx="2400300" cy="914400"/>
          </a:xfrm>
          <a:prstGeom prst="rect">
            <a:avLst/>
          </a:prstGeom>
        </p:spPr>
        <p:txBody>
          <a:bodyPr spcFirstLastPara="1" wrap="none" fromWordArt="1">
            <a:prstTxWarp prst="textArchUp">
              <a:avLst>
                <a:gd name="adj" fmla="val 11580348"/>
              </a:avLst>
            </a:prstTxWarp>
          </a:bodyPr>
          <a:lstStyle/>
          <a:p>
            <a:pPr algn="ctr"/>
            <a:r>
              <a:rPr lang="en-US" kern="10">
                <a:ln w="9525">
                  <a:noFill/>
                  <a:round/>
                  <a:headEnd/>
                  <a:tailEnd/>
                </a:ln>
                <a:solidFill>
                  <a:srgbClr val="000000">
                    <a:alpha val="50195"/>
                  </a:srgbClr>
                </a:solidFill>
                <a:latin typeface="Arial Black"/>
              </a:rPr>
              <a:t>STANDS</a:t>
            </a:r>
          </a:p>
        </p:txBody>
      </p:sp>
      <p:sp>
        <p:nvSpPr>
          <p:cNvPr id="19460" name="Oval 6"/>
          <p:cNvSpPr>
            <a:spLocks noChangeArrowheads="1"/>
          </p:cNvSpPr>
          <p:nvPr/>
        </p:nvSpPr>
        <p:spPr bwMode="auto">
          <a:xfrm>
            <a:off x="2209800" y="1065213"/>
            <a:ext cx="4914900" cy="4914900"/>
          </a:xfrm>
          <a:prstGeom prst="ellipse">
            <a:avLst/>
          </a:prstGeom>
          <a:noFill/>
          <a:ln w="19050">
            <a:solidFill>
              <a:schemeClr val="accent2"/>
            </a:solidFill>
            <a:round/>
            <a:headEnd/>
            <a:tailEnd/>
          </a:ln>
        </p:spPr>
        <p:txBody>
          <a:bodyPr/>
          <a:lstStyle/>
          <a:p>
            <a:endParaRPr lang="en-US"/>
          </a:p>
        </p:txBody>
      </p:sp>
      <p:sp>
        <p:nvSpPr>
          <p:cNvPr id="19461" name="Oval 7"/>
          <p:cNvSpPr>
            <a:spLocks noChangeArrowheads="1"/>
          </p:cNvSpPr>
          <p:nvPr/>
        </p:nvSpPr>
        <p:spPr bwMode="auto">
          <a:xfrm>
            <a:off x="2324100" y="18669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9462" name="Text Box 8"/>
          <p:cNvSpPr txBox="1">
            <a:spLocks noChangeArrowheads="1"/>
          </p:cNvSpPr>
          <p:nvPr/>
        </p:nvSpPr>
        <p:spPr bwMode="auto">
          <a:xfrm>
            <a:off x="2324100" y="18669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SL</a:t>
            </a:r>
          </a:p>
        </p:txBody>
      </p:sp>
      <p:sp>
        <p:nvSpPr>
          <p:cNvPr id="19463" name="Oval 9"/>
          <p:cNvSpPr>
            <a:spLocks noChangeArrowheads="1"/>
          </p:cNvSpPr>
          <p:nvPr/>
        </p:nvSpPr>
        <p:spPr bwMode="auto">
          <a:xfrm>
            <a:off x="3124200" y="1065213"/>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9464" name="Text Box 10"/>
          <p:cNvSpPr txBox="1">
            <a:spLocks noChangeArrowheads="1"/>
          </p:cNvSpPr>
          <p:nvPr/>
        </p:nvSpPr>
        <p:spPr bwMode="auto">
          <a:xfrm>
            <a:off x="3124200" y="1066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E</a:t>
            </a:r>
          </a:p>
        </p:txBody>
      </p:sp>
      <p:sp>
        <p:nvSpPr>
          <p:cNvPr id="19465" name="Oval 11"/>
          <p:cNvSpPr>
            <a:spLocks noChangeArrowheads="1"/>
          </p:cNvSpPr>
          <p:nvPr/>
        </p:nvSpPr>
        <p:spPr bwMode="auto">
          <a:xfrm>
            <a:off x="1866900" y="27813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9466" name="Text Box 12"/>
          <p:cNvSpPr txBox="1">
            <a:spLocks noChangeArrowheads="1"/>
          </p:cNvSpPr>
          <p:nvPr/>
        </p:nvSpPr>
        <p:spPr bwMode="auto">
          <a:xfrm>
            <a:off x="1866900" y="27813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P</a:t>
            </a:r>
          </a:p>
        </p:txBody>
      </p:sp>
      <p:sp>
        <p:nvSpPr>
          <p:cNvPr id="19467" name="Oval 13"/>
          <p:cNvSpPr>
            <a:spLocks noChangeArrowheads="1"/>
          </p:cNvSpPr>
          <p:nvPr/>
        </p:nvSpPr>
        <p:spPr bwMode="auto">
          <a:xfrm>
            <a:off x="1981200" y="38100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9468" name="Text Box 14"/>
          <p:cNvSpPr txBox="1">
            <a:spLocks noChangeArrowheads="1"/>
          </p:cNvSpPr>
          <p:nvPr/>
        </p:nvSpPr>
        <p:spPr bwMode="auto">
          <a:xfrm>
            <a:off x="1981200" y="38100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DM</a:t>
            </a:r>
          </a:p>
        </p:txBody>
      </p:sp>
      <p:sp>
        <p:nvSpPr>
          <p:cNvPr id="19469" name="Oval 15"/>
          <p:cNvSpPr>
            <a:spLocks noChangeArrowheads="1"/>
          </p:cNvSpPr>
          <p:nvPr/>
        </p:nvSpPr>
        <p:spPr bwMode="auto">
          <a:xfrm>
            <a:off x="2438400" y="47244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9470" name="Text Box 16"/>
          <p:cNvSpPr txBox="1">
            <a:spLocks noChangeArrowheads="1"/>
          </p:cNvSpPr>
          <p:nvPr/>
        </p:nvSpPr>
        <p:spPr bwMode="auto">
          <a:xfrm>
            <a:off x="2438400" y="47244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I</a:t>
            </a:r>
          </a:p>
        </p:txBody>
      </p:sp>
      <p:sp>
        <p:nvSpPr>
          <p:cNvPr id="19471" name="Oval 17"/>
          <p:cNvSpPr>
            <a:spLocks noChangeArrowheads="1"/>
          </p:cNvSpPr>
          <p:nvPr/>
        </p:nvSpPr>
        <p:spPr bwMode="auto">
          <a:xfrm>
            <a:off x="3238500" y="54102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9472" name="Text Box 18"/>
          <p:cNvSpPr txBox="1">
            <a:spLocks noChangeArrowheads="1"/>
          </p:cNvSpPr>
          <p:nvPr/>
        </p:nvSpPr>
        <p:spPr bwMode="auto">
          <a:xfrm>
            <a:off x="3238500" y="54102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L</a:t>
            </a:r>
          </a:p>
        </p:txBody>
      </p:sp>
      <p:sp>
        <p:nvSpPr>
          <p:cNvPr id="19473" name="Oval 19"/>
          <p:cNvSpPr>
            <a:spLocks noChangeArrowheads="1"/>
          </p:cNvSpPr>
          <p:nvPr/>
        </p:nvSpPr>
        <p:spPr bwMode="auto">
          <a:xfrm>
            <a:off x="5524500" y="54102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9474" name="Text Box 20"/>
          <p:cNvSpPr txBox="1">
            <a:spLocks noChangeArrowheads="1"/>
          </p:cNvSpPr>
          <p:nvPr/>
        </p:nvSpPr>
        <p:spPr bwMode="auto">
          <a:xfrm>
            <a:off x="5524500" y="54102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R</a:t>
            </a:r>
          </a:p>
        </p:txBody>
      </p:sp>
      <p:sp>
        <p:nvSpPr>
          <p:cNvPr id="19475" name="Oval 21"/>
          <p:cNvSpPr>
            <a:spLocks noChangeArrowheads="1"/>
          </p:cNvSpPr>
          <p:nvPr/>
        </p:nvSpPr>
        <p:spPr bwMode="auto">
          <a:xfrm>
            <a:off x="6324600" y="47244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9476" name="Text Box 22"/>
          <p:cNvSpPr txBox="1">
            <a:spLocks noChangeArrowheads="1"/>
          </p:cNvSpPr>
          <p:nvPr/>
        </p:nvSpPr>
        <p:spPr bwMode="auto">
          <a:xfrm>
            <a:off x="6324600" y="47244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T</a:t>
            </a:r>
          </a:p>
        </p:txBody>
      </p:sp>
      <p:sp>
        <p:nvSpPr>
          <p:cNvPr id="19477" name="Oval 23"/>
          <p:cNvSpPr>
            <a:spLocks noChangeArrowheads="1"/>
          </p:cNvSpPr>
          <p:nvPr/>
        </p:nvSpPr>
        <p:spPr bwMode="auto">
          <a:xfrm>
            <a:off x="6781800" y="38100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9478" name="Text Box 24"/>
          <p:cNvSpPr txBox="1">
            <a:spLocks noChangeArrowheads="1"/>
          </p:cNvSpPr>
          <p:nvPr/>
        </p:nvSpPr>
        <p:spPr bwMode="auto">
          <a:xfrm>
            <a:off x="6781800" y="38100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S</a:t>
            </a:r>
          </a:p>
        </p:txBody>
      </p:sp>
      <p:sp>
        <p:nvSpPr>
          <p:cNvPr id="19479" name="Oval 25"/>
          <p:cNvSpPr>
            <a:spLocks noChangeArrowheads="1"/>
          </p:cNvSpPr>
          <p:nvPr/>
        </p:nvSpPr>
        <p:spPr bwMode="auto">
          <a:xfrm>
            <a:off x="4381500" y="5640388"/>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19480" name="Text Box 26"/>
          <p:cNvSpPr txBox="1">
            <a:spLocks noChangeArrowheads="1"/>
          </p:cNvSpPr>
          <p:nvPr/>
        </p:nvSpPr>
        <p:spPr bwMode="auto">
          <a:xfrm>
            <a:off x="4381500" y="5638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C</a:t>
            </a:r>
          </a:p>
        </p:txBody>
      </p:sp>
      <p:sp>
        <p:nvSpPr>
          <p:cNvPr id="19481" name="WordArt 27"/>
          <p:cNvSpPr>
            <a:spLocks noChangeArrowheads="1" noChangeShapeType="1" noTextEdit="1"/>
          </p:cNvSpPr>
          <p:nvPr/>
        </p:nvSpPr>
        <p:spPr bwMode="auto">
          <a:xfrm>
            <a:off x="3695700" y="1866900"/>
            <a:ext cx="1943100" cy="685800"/>
          </a:xfrm>
          <a:prstGeom prst="rect">
            <a:avLst/>
          </a:prstGeom>
        </p:spPr>
        <p:txBody>
          <a:bodyPr spcFirstLastPara="1" wrap="none" fromWordArt="1">
            <a:prstTxWarp prst="textArchUp">
              <a:avLst>
                <a:gd name="adj" fmla="val 11820260"/>
              </a:avLst>
            </a:prstTxWarp>
          </a:bodyPr>
          <a:lstStyle/>
          <a:p>
            <a:pPr algn="ctr"/>
            <a:r>
              <a:rPr lang="en-US" kern="10">
                <a:ln w="9525">
                  <a:noFill/>
                  <a:round/>
                  <a:headEnd/>
                  <a:tailEnd/>
                </a:ln>
                <a:solidFill>
                  <a:srgbClr val="FF0000"/>
                </a:solidFill>
                <a:latin typeface="Arial Black"/>
              </a:rPr>
              <a:t>Direct Load</a:t>
            </a:r>
          </a:p>
        </p:txBody>
      </p:sp>
      <p:sp>
        <p:nvSpPr>
          <p:cNvPr id="19482" name="Oval 28"/>
          <p:cNvSpPr>
            <a:spLocks noChangeArrowheads="1"/>
          </p:cNvSpPr>
          <p:nvPr/>
        </p:nvSpPr>
        <p:spPr bwMode="auto">
          <a:xfrm>
            <a:off x="2838450" y="1644650"/>
            <a:ext cx="3657600" cy="3656013"/>
          </a:xfrm>
          <a:prstGeom prst="ellipse">
            <a:avLst/>
          </a:prstGeom>
          <a:noFill/>
          <a:ln w="31750">
            <a:solidFill>
              <a:srgbClr val="FF0000"/>
            </a:solidFill>
            <a:round/>
            <a:headEnd/>
            <a:tailEnd/>
          </a:ln>
        </p:spPr>
        <p:txBody>
          <a:bodyPr/>
          <a:lstStyle/>
          <a:p>
            <a:endParaRPr lang="en-US"/>
          </a:p>
        </p:txBody>
      </p:sp>
      <p:grpSp>
        <p:nvGrpSpPr>
          <p:cNvPr id="2" name="Group 29"/>
          <p:cNvGrpSpPr>
            <a:grpSpLocks/>
          </p:cNvGrpSpPr>
          <p:nvPr/>
        </p:nvGrpSpPr>
        <p:grpSpPr bwMode="auto">
          <a:xfrm>
            <a:off x="3238500" y="2325688"/>
            <a:ext cx="2743200" cy="2514600"/>
            <a:chOff x="4050" y="4501"/>
            <a:chExt cx="4320" cy="3962"/>
          </a:xfrm>
        </p:grpSpPr>
        <p:grpSp>
          <p:nvGrpSpPr>
            <p:cNvPr id="3" name="Group 30"/>
            <p:cNvGrpSpPr>
              <a:grpSpLocks/>
            </p:cNvGrpSpPr>
            <p:nvPr/>
          </p:nvGrpSpPr>
          <p:grpSpPr bwMode="auto">
            <a:xfrm>
              <a:off x="4050" y="4680"/>
              <a:ext cx="4320" cy="3600"/>
              <a:chOff x="4140" y="4680"/>
              <a:chExt cx="4320" cy="3600"/>
            </a:xfrm>
          </p:grpSpPr>
          <p:sp>
            <p:nvSpPr>
              <p:cNvPr id="19531" name="WordArt 31"/>
              <p:cNvSpPr>
                <a:spLocks noChangeArrowheads="1" noChangeShapeType="1" noTextEdit="1"/>
              </p:cNvSpPr>
              <p:nvPr/>
            </p:nvSpPr>
            <p:spPr bwMode="auto">
              <a:xfrm rot="-5400000">
                <a:off x="3061" y="6299"/>
                <a:ext cx="2457"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ARENA</a:t>
                </a:r>
              </a:p>
            </p:txBody>
          </p:sp>
          <p:sp>
            <p:nvSpPr>
              <p:cNvPr id="19532" name="WordArt 32"/>
              <p:cNvSpPr>
                <a:spLocks noChangeArrowheads="1" noChangeShapeType="1" noTextEdit="1"/>
              </p:cNvSpPr>
              <p:nvPr/>
            </p:nvSpPr>
            <p:spPr bwMode="auto">
              <a:xfrm rot="-5400000">
                <a:off x="6510" y="6330"/>
                <a:ext cx="3600"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Football Ground</a:t>
                </a:r>
              </a:p>
            </p:txBody>
          </p:sp>
        </p:grpSp>
        <p:grpSp>
          <p:nvGrpSpPr>
            <p:cNvPr id="4" name="Group 33"/>
            <p:cNvGrpSpPr>
              <a:grpSpLocks/>
            </p:cNvGrpSpPr>
            <p:nvPr/>
          </p:nvGrpSpPr>
          <p:grpSpPr bwMode="auto">
            <a:xfrm>
              <a:off x="4437" y="4501"/>
              <a:ext cx="3629" cy="3962"/>
              <a:chOff x="4500" y="11338"/>
              <a:chExt cx="3629" cy="3962"/>
            </a:xfrm>
          </p:grpSpPr>
          <p:grpSp>
            <p:nvGrpSpPr>
              <p:cNvPr id="5" name="Group 34"/>
              <p:cNvGrpSpPr>
                <a:grpSpLocks/>
              </p:cNvGrpSpPr>
              <p:nvPr/>
            </p:nvGrpSpPr>
            <p:grpSpPr bwMode="auto">
              <a:xfrm>
                <a:off x="4500" y="12056"/>
                <a:ext cx="3600" cy="2524"/>
                <a:chOff x="4437" y="5168"/>
                <a:chExt cx="3600" cy="2524"/>
              </a:xfrm>
            </p:grpSpPr>
            <p:grpSp>
              <p:nvGrpSpPr>
                <p:cNvPr id="6" name="Group 35"/>
                <p:cNvGrpSpPr>
                  <a:grpSpLocks/>
                </p:cNvGrpSpPr>
                <p:nvPr/>
              </p:nvGrpSpPr>
              <p:grpSpPr bwMode="auto">
                <a:xfrm>
                  <a:off x="4437" y="5940"/>
                  <a:ext cx="3600" cy="1080"/>
                  <a:chOff x="4526" y="5940"/>
                  <a:chExt cx="3600" cy="1080"/>
                </a:xfrm>
              </p:grpSpPr>
              <p:sp>
                <p:nvSpPr>
                  <p:cNvPr id="19528" name="Text Box 36"/>
                  <p:cNvSpPr txBox="1">
                    <a:spLocks noChangeArrowheads="1"/>
                  </p:cNvSpPr>
                  <p:nvPr/>
                </p:nvSpPr>
                <p:spPr bwMode="auto">
                  <a:xfrm>
                    <a:off x="6244" y="6480"/>
                    <a:ext cx="720" cy="540"/>
                  </a:xfrm>
                  <a:prstGeom prst="rect">
                    <a:avLst/>
                  </a:prstGeom>
                  <a:noFill/>
                  <a:ln w="9525">
                    <a:noFill/>
                    <a:miter lim="800000"/>
                    <a:headEnd/>
                    <a:tailEnd/>
                  </a:ln>
                </p:spPr>
                <p:txBody>
                  <a:bodyPr/>
                  <a:lstStyle/>
                  <a:p>
                    <a:r>
                      <a:rPr lang="en-US" sz="1200">
                        <a:solidFill>
                          <a:srgbClr val="E614C8"/>
                        </a:solidFill>
                        <a:latin typeface="Times New Roman" pitchFamily="18" charset="0"/>
                      </a:rPr>
                      <a:t>DV</a:t>
                    </a:r>
                  </a:p>
                </p:txBody>
              </p:sp>
              <p:sp>
                <p:nvSpPr>
                  <p:cNvPr id="19529" name="Text Box 37"/>
                  <p:cNvSpPr txBox="1">
                    <a:spLocks noChangeArrowheads="1"/>
                  </p:cNvSpPr>
                  <p:nvPr/>
                </p:nvSpPr>
                <p:spPr bwMode="auto">
                  <a:xfrm>
                    <a:off x="5796" y="5940"/>
                    <a:ext cx="720" cy="540"/>
                  </a:xfrm>
                  <a:prstGeom prst="rect">
                    <a:avLst/>
                  </a:prstGeom>
                  <a:noFill/>
                  <a:ln w="9525">
                    <a:noFill/>
                    <a:miter lim="800000"/>
                    <a:headEnd/>
                    <a:tailEnd/>
                  </a:ln>
                </p:spPr>
                <p:txBody>
                  <a:bodyPr/>
                  <a:lstStyle/>
                  <a:p>
                    <a:r>
                      <a:rPr lang="en-US" sz="1200">
                        <a:solidFill>
                          <a:srgbClr val="0000FF"/>
                        </a:solidFill>
                        <a:latin typeface="Times New Roman" pitchFamily="18" charset="0"/>
                      </a:rPr>
                      <a:t>TV</a:t>
                    </a:r>
                  </a:p>
                </p:txBody>
              </p:sp>
              <p:sp>
                <p:nvSpPr>
                  <p:cNvPr id="19530" name="Line 38"/>
                  <p:cNvSpPr>
                    <a:spLocks noChangeShapeType="1"/>
                  </p:cNvSpPr>
                  <p:nvPr/>
                </p:nvSpPr>
                <p:spPr bwMode="auto">
                  <a:xfrm>
                    <a:off x="4526" y="6433"/>
                    <a:ext cx="3600" cy="0"/>
                  </a:xfrm>
                  <a:prstGeom prst="line">
                    <a:avLst/>
                  </a:prstGeom>
                  <a:noFill/>
                  <a:ln w="19050">
                    <a:solidFill>
                      <a:srgbClr val="FFFFFF"/>
                    </a:solidFill>
                    <a:prstDash val="dash"/>
                    <a:round/>
                    <a:headEnd/>
                    <a:tailEnd/>
                  </a:ln>
                </p:spPr>
                <p:txBody>
                  <a:bodyPr/>
                  <a:lstStyle/>
                  <a:p>
                    <a:endParaRPr lang="en-US"/>
                  </a:p>
                </p:txBody>
              </p:sp>
            </p:grpSp>
            <p:grpSp>
              <p:nvGrpSpPr>
                <p:cNvPr id="7" name="Group 39"/>
                <p:cNvGrpSpPr>
                  <a:grpSpLocks/>
                </p:cNvGrpSpPr>
                <p:nvPr/>
              </p:nvGrpSpPr>
              <p:grpSpPr bwMode="auto">
                <a:xfrm>
                  <a:off x="4590" y="5168"/>
                  <a:ext cx="3086" cy="2524"/>
                  <a:chOff x="4590" y="5168"/>
                  <a:chExt cx="3086" cy="2524"/>
                </a:xfrm>
              </p:grpSpPr>
              <p:sp>
                <p:nvSpPr>
                  <p:cNvPr id="19523" name="Text Box 40"/>
                  <p:cNvSpPr txBox="1">
                    <a:spLocks noChangeArrowheads="1"/>
                  </p:cNvSpPr>
                  <p:nvPr/>
                </p:nvSpPr>
                <p:spPr bwMode="auto">
                  <a:xfrm>
                    <a:off x="4590" y="5173"/>
                    <a:ext cx="720" cy="540"/>
                  </a:xfrm>
                  <a:prstGeom prst="rect">
                    <a:avLst/>
                  </a:prstGeom>
                  <a:noFill/>
                  <a:ln w="9525">
                    <a:noFill/>
                    <a:miter lim="800000"/>
                    <a:headEnd/>
                    <a:tailEnd/>
                  </a:ln>
                </p:spPr>
                <p:txBody>
                  <a:bodyPr/>
                  <a:lstStyle/>
                  <a:p>
                    <a:r>
                      <a:rPr lang="en-US" sz="1200">
                        <a:latin typeface="Times New Roman" pitchFamily="18" charset="0"/>
                      </a:rPr>
                      <a:t>IN</a:t>
                    </a:r>
                  </a:p>
                </p:txBody>
              </p:sp>
              <p:grpSp>
                <p:nvGrpSpPr>
                  <p:cNvPr id="8" name="Group 41"/>
                  <p:cNvGrpSpPr>
                    <a:grpSpLocks/>
                  </p:cNvGrpSpPr>
                  <p:nvPr/>
                </p:nvGrpSpPr>
                <p:grpSpPr bwMode="auto">
                  <a:xfrm>
                    <a:off x="4796" y="5168"/>
                    <a:ext cx="2880" cy="2524"/>
                    <a:chOff x="4796" y="5168"/>
                    <a:chExt cx="2880" cy="2524"/>
                  </a:xfrm>
                </p:grpSpPr>
                <p:sp>
                  <p:nvSpPr>
                    <p:cNvPr id="19525" name="Line 42"/>
                    <p:cNvSpPr>
                      <a:spLocks noChangeShapeType="1"/>
                    </p:cNvSpPr>
                    <p:nvPr/>
                  </p:nvSpPr>
                  <p:spPr bwMode="auto">
                    <a:xfrm flipV="1">
                      <a:off x="6671" y="5172"/>
                      <a:ext cx="1" cy="2520"/>
                    </a:xfrm>
                    <a:prstGeom prst="line">
                      <a:avLst/>
                    </a:prstGeom>
                    <a:noFill/>
                    <a:ln w="19050">
                      <a:solidFill>
                        <a:srgbClr val="E614C8"/>
                      </a:solidFill>
                      <a:round/>
                      <a:headEnd/>
                      <a:tailEnd type="triangle" w="med" len="med"/>
                    </a:ln>
                  </p:spPr>
                  <p:txBody>
                    <a:bodyPr/>
                    <a:lstStyle/>
                    <a:p>
                      <a:endParaRPr lang="en-US"/>
                    </a:p>
                  </p:txBody>
                </p:sp>
                <p:sp>
                  <p:nvSpPr>
                    <p:cNvPr id="19526" name="Line 43"/>
                    <p:cNvSpPr>
                      <a:spLocks noChangeShapeType="1"/>
                    </p:cNvSpPr>
                    <p:nvPr/>
                  </p:nvSpPr>
                  <p:spPr bwMode="auto">
                    <a:xfrm rot="10800000" flipV="1">
                      <a:off x="5821" y="5168"/>
                      <a:ext cx="1" cy="2520"/>
                    </a:xfrm>
                    <a:prstGeom prst="line">
                      <a:avLst/>
                    </a:prstGeom>
                    <a:noFill/>
                    <a:ln w="19050">
                      <a:solidFill>
                        <a:srgbClr val="0000FF"/>
                      </a:solidFill>
                      <a:round/>
                      <a:headEnd/>
                      <a:tailEnd type="triangle" w="med" len="med"/>
                    </a:ln>
                  </p:spPr>
                  <p:txBody>
                    <a:bodyPr/>
                    <a:lstStyle/>
                    <a:p>
                      <a:endParaRPr lang="en-US"/>
                    </a:p>
                  </p:txBody>
                </p:sp>
                <p:sp>
                  <p:nvSpPr>
                    <p:cNvPr id="19527" name="Rectangle 44"/>
                    <p:cNvSpPr>
                      <a:spLocks noChangeArrowheads="1"/>
                    </p:cNvSpPr>
                    <p:nvPr/>
                  </p:nvSpPr>
                  <p:spPr bwMode="auto">
                    <a:xfrm>
                      <a:off x="4796" y="5533"/>
                      <a:ext cx="2880" cy="1800"/>
                    </a:xfrm>
                    <a:prstGeom prst="rect">
                      <a:avLst/>
                    </a:prstGeom>
                    <a:noFill/>
                    <a:ln w="19050">
                      <a:solidFill>
                        <a:srgbClr val="FFFFFF"/>
                      </a:solidFill>
                      <a:prstDash val="dash"/>
                      <a:miter lim="800000"/>
                      <a:headEnd/>
                      <a:tailEnd/>
                    </a:ln>
                  </p:spPr>
                  <p:txBody>
                    <a:bodyPr/>
                    <a:lstStyle/>
                    <a:p>
                      <a:endParaRPr lang="en-US"/>
                    </a:p>
                  </p:txBody>
                </p:sp>
              </p:grpSp>
            </p:grpSp>
          </p:grpSp>
          <p:grpSp>
            <p:nvGrpSpPr>
              <p:cNvPr id="9" name="Group 45"/>
              <p:cNvGrpSpPr>
                <a:grpSpLocks/>
              </p:cNvGrpSpPr>
              <p:nvPr/>
            </p:nvGrpSpPr>
            <p:grpSpPr bwMode="auto">
              <a:xfrm>
                <a:off x="4500" y="11338"/>
                <a:ext cx="3629" cy="3962"/>
                <a:chOff x="4408" y="4453"/>
                <a:chExt cx="3629" cy="3962"/>
              </a:xfrm>
            </p:grpSpPr>
            <p:grpSp>
              <p:nvGrpSpPr>
                <p:cNvPr id="10" name="Group 46"/>
                <p:cNvGrpSpPr>
                  <a:grpSpLocks/>
                </p:cNvGrpSpPr>
                <p:nvPr/>
              </p:nvGrpSpPr>
              <p:grpSpPr bwMode="auto">
                <a:xfrm>
                  <a:off x="4437" y="4453"/>
                  <a:ext cx="3600" cy="3962"/>
                  <a:chOff x="4437" y="4453"/>
                  <a:chExt cx="3600" cy="3962"/>
                </a:xfrm>
              </p:grpSpPr>
              <p:sp>
                <p:nvSpPr>
                  <p:cNvPr id="19495" name="Rectangle 47"/>
                  <p:cNvSpPr>
                    <a:spLocks noChangeArrowheads="1"/>
                  </p:cNvSpPr>
                  <p:nvPr/>
                </p:nvSpPr>
                <p:spPr bwMode="auto">
                  <a:xfrm>
                    <a:off x="4437" y="4455"/>
                    <a:ext cx="3600" cy="3960"/>
                  </a:xfrm>
                  <a:prstGeom prst="rect">
                    <a:avLst/>
                  </a:prstGeom>
                  <a:solidFill>
                    <a:srgbClr val="339966">
                      <a:alpha val="50195"/>
                    </a:srgbClr>
                  </a:solidFill>
                  <a:ln w="9525">
                    <a:noFill/>
                    <a:miter lim="800000"/>
                    <a:headEnd/>
                    <a:tailEnd/>
                  </a:ln>
                </p:spPr>
                <p:txBody>
                  <a:bodyPr/>
                  <a:lstStyle/>
                  <a:p>
                    <a:endParaRPr lang="en-US"/>
                  </a:p>
                </p:txBody>
              </p:sp>
              <p:sp>
                <p:nvSpPr>
                  <p:cNvPr id="19496" name="Text Box 48"/>
                  <p:cNvSpPr txBox="1">
                    <a:spLocks noChangeArrowheads="1"/>
                  </p:cNvSpPr>
                  <p:nvPr/>
                </p:nvSpPr>
                <p:spPr bwMode="auto">
                  <a:xfrm>
                    <a:off x="49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PP</a:t>
                    </a:r>
                  </a:p>
                </p:txBody>
              </p:sp>
              <p:sp>
                <p:nvSpPr>
                  <p:cNvPr id="19497" name="Text Box 49"/>
                  <p:cNvSpPr txBox="1">
                    <a:spLocks noChangeArrowheads="1"/>
                  </p:cNvSpPr>
                  <p:nvPr/>
                </p:nvSpPr>
                <p:spPr bwMode="auto">
                  <a:xfrm>
                    <a:off x="49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PP</a:t>
                    </a:r>
                  </a:p>
                </p:txBody>
              </p:sp>
              <p:sp>
                <p:nvSpPr>
                  <p:cNvPr id="19498" name="Text Box 50"/>
                  <p:cNvSpPr txBox="1">
                    <a:spLocks noChangeArrowheads="1"/>
                  </p:cNvSpPr>
                  <p:nvPr/>
                </p:nvSpPr>
                <p:spPr bwMode="auto">
                  <a:xfrm>
                    <a:off x="67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D</a:t>
                    </a:r>
                  </a:p>
                </p:txBody>
              </p:sp>
              <p:sp>
                <p:nvSpPr>
                  <p:cNvPr id="19499" name="Text Box 51"/>
                  <p:cNvSpPr txBox="1">
                    <a:spLocks noChangeArrowheads="1"/>
                  </p:cNvSpPr>
                  <p:nvPr/>
                </p:nvSpPr>
                <p:spPr bwMode="auto">
                  <a:xfrm>
                    <a:off x="67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D</a:t>
                    </a:r>
                  </a:p>
                </p:txBody>
              </p:sp>
              <p:sp>
                <p:nvSpPr>
                  <p:cNvPr id="19500" name="Text Box 52"/>
                  <p:cNvSpPr txBox="1">
                    <a:spLocks noChangeArrowheads="1"/>
                  </p:cNvSpPr>
                  <p:nvPr/>
                </p:nvSpPr>
                <p:spPr bwMode="auto">
                  <a:xfrm>
                    <a:off x="5156" y="4453"/>
                    <a:ext cx="2160" cy="720"/>
                  </a:xfrm>
                  <a:prstGeom prst="rect">
                    <a:avLst/>
                  </a:prstGeom>
                  <a:noFill/>
                  <a:ln w="19050">
                    <a:solidFill>
                      <a:srgbClr val="0000FF"/>
                    </a:solidFill>
                    <a:miter lim="800000"/>
                    <a:headEnd/>
                    <a:tailEnd/>
                  </a:ln>
                </p:spPr>
                <p:txBody>
                  <a:bodyPr/>
                  <a:lstStyle/>
                  <a:p>
                    <a:pPr algn="ctr"/>
                    <a:r>
                      <a:rPr lang="en-US" sz="1200">
                        <a:solidFill>
                          <a:srgbClr val="0000FF"/>
                        </a:solidFill>
                        <a:latin typeface="Times New Roman" pitchFamily="18" charset="0"/>
                      </a:rPr>
                      <a:t>M/I</a:t>
                    </a:r>
                  </a:p>
                  <a:p>
                    <a:pPr algn="ctr"/>
                    <a:r>
                      <a:rPr lang="en-US" sz="1200">
                        <a:solidFill>
                          <a:srgbClr val="0000FF"/>
                        </a:solidFill>
                        <a:latin typeface="Times New Roman" pitchFamily="18" charset="0"/>
                      </a:rPr>
                      <a:t>PD</a:t>
                    </a:r>
                  </a:p>
                </p:txBody>
              </p:sp>
              <p:sp>
                <p:nvSpPr>
                  <p:cNvPr id="19501" name="Text Box 53"/>
                  <p:cNvSpPr txBox="1">
                    <a:spLocks noChangeArrowheads="1"/>
                  </p:cNvSpPr>
                  <p:nvPr/>
                </p:nvSpPr>
                <p:spPr bwMode="auto">
                  <a:xfrm>
                    <a:off x="5156" y="7693"/>
                    <a:ext cx="2160" cy="720"/>
                  </a:xfrm>
                  <a:prstGeom prst="rect">
                    <a:avLst/>
                  </a:prstGeom>
                  <a:noFill/>
                  <a:ln w="19050">
                    <a:solidFill>
                      <a:srgbClr val="E614C8"/>
                    </a:solidFill>
                    <a:miter lim="800000"/>
                    <a:headEnd/>
                    <a:tailEnd/>
                  </a:ln>
                </p:spPr>
                <p:txBody>
                  <a:bodyPr/>
                  <a:lstStyle/>
                  <a:p>
                    <a:pPr algn="ctr"/>
                    <a:r>
                      <a:rPr lang="en-US" sz="1200">
                        <a:solidFill>
                          <a:srgbClr val="E614C8"/>
                        </a:solidFill>
                        <a:latin typeface="Times New Roman" pitchFamily="18" charset="0"/>
                      </a:rPr>
                      <a:t>M</a:t>
                    </a:r>
                  </a:p>
                  <a:p>
                    <a:pPr algn="ctr"/>
                    <a:r>
                      <a:rPr lang="en-US" sz="1200">
                        <a:solidFill>
                          <a:srgbClr val="E614C8"/>
                        </a:solidFill>
                        <a:latin typeface="Times New Roman" pitchFamily="18" charset="0"/>
                      </a:rPr>
                      <a:t>C/E</a:t>
                    </a:r>
                  </a:p>
                </p:txBody>
              </p:sp>
              <p:grpSp>
                <p:nvGrpSpPr>
                  <p:cNvPr id="11" name="Group 54"/>
                  <p:cNvGrpSpPr>
                    <a:grpSpLocks/>
                  </p:cNvGrpSpPr>
                  <p:nvPr/>
                </p:nvGrpSpPr>
                <p:grpSpPr bwMode="auto">
                  <a:xfrm>
                    <a:off x="7044" y="7152"/>
                    <a:ext cx="181" cy="540"/>
                    <a:chOff x="7020" y="5760"/>
                    <a:chExt cx="181" cy="540"/>
                  </a:xfrm>
                </p:grpSpPr>
                <p:sp>
                  <p:nvSpPr>
                    <p:cNvPr id="19519" name="Line 55"/>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19520" name="Line 56"/>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2" name="Group 57"/>
                  <p:cNvGrpSpPr>
                    <a:grpSpLocks/>
                  </p:cNvGrpSpPr>
                  <p:nvPr/>
                </p:nvGrpSpPr>
                <p:grpSpPr bwMode="auto">
                  <a:xfrm>
                    <a:off x="5224" y="7135"/>
                    <a:ext cx="181" cy="540"/>
                    <a:chOff x="7020" y="5760"/>
                    <a:chExt cx="181" cy="540"/>
                  </a:xfrm>
                </p:grpSpPr>
                <p:sp>
                  <p:nvSpPr>
                    <p:cNvPr id="19517" name="Line 58"/>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19518" name="Line 59"/>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3" name="Group 60"/>
                  <p:cNvGrpSpPr>
                    <a:grpSpLocks/>
                  </p:cNvGrpSpPr>
                  <p:nvPr/>
                </p:nvGrpSpPr>
                <p:grpSpPr bwMode="auto">
                  <a:xfrm>
                    <a:off x="5224" y="5156"/>
                    <a:ext cx="181" cy="540"/>
                    <a:chOff x="7020" y="5760"/>
                    <a:chExt cx="181" cy="540"/>
                  </a:xfrm>
                </p:grpSpPr>
                <p:sp>
                  <p:nvSpPr>
                    <p:cNvPr id="19515" name="Line 61"/>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19516" name="Line 62"/>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grpSp>
                <p:nvGrpSpPr>
                  <p:cNvPr id="14" name="Group 63"/>
                  <p:cNvGrpSpPr>
                    <a:grpSpLocks/>
                  </p:cNvGrpSpPr>
                  <p:nvPr/>
                </p:nvGrpSpPr>
                <p:grpSpPr bwMode="auto">
                  <a:xfrm>
                    <a:off x="7044" y="5179"/>
                    <a:ext cx="181" cy="540"/>
                    <a:chOff x="7020" y="5760"/>
                    <a:chExt cx="181" cy="540"/>
                  </a:xfrm>
                </p:grpSpPr>
                <p:sp>
                  <p:nvSpPr>
                    <p:cNvPr id="19513" name="Line 64"/>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19514" name="Line 65"/>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sp>
                <p:nvSpPr>
                  <p:cNvPr id="19506" name="AutoShape 66"/>
                  <p:cNvSpPr>
                    <a:spLocks noChangeArrowheads="1"/>
                  </p:cNvSpPr>
                  <p:nvPr/>
                </p:nvSpPr>
                <p:spPr bwMode="auto">
                  <a:xfrm>
                    <a:off x="6053" y="6793"/>
                    <a:ext cx="360" cy="900"/>
                  </a:xfrm>
                  <a:prstGeom prst="upArrow">
                    <a:avLst>
                      <a:gd name="adj1" fmla="val 50000"/>
                      <a:gd name="adj2" fmla="val 62500"/>
                    </a:avLst>
                  </a:prstGeom>
                  <a:solidFill>
                    <a:srgbClr val="E614C8"/>
                  </a:solidFill>
                  <a:ln w="19050">
                    <a:noFill/>
                    <a:miter lim="800000"/>
                    <a:headEnd/>
                    <a:tailEnd/>
                  </a:ln>
                </p:spPr>
                <p:txBody>
                  <a:bodyPr/>
                  <a:lstStyle/>
                  <a:p>
                    <a:endParaRPr lang="en-US"/>
                  </a:p>
                </p:txBody>
              </p:sp>
              <p:sp>
                <p:nvSpPr>
                  <p:cNvPr id="19507" name="AutoShape 67"/>
                  <p:cNvSpPr>
                    <a:spLocks noChangeArrowheads="1"/>
                  </p:cNvSpPr>
                  <p:nvPr/>
                </p:nvSpPr>
                <p:spPr bwMode="auto">
                  <a:xfrm rot="10800000">
                    <a:off x="6053" y="5173"/>
                    <a:ext cx="360" cy="900"/>
                  </a:xfrm>
                  <a:prstGeom prst="upArrow">
                    <a:avLst>
                      <a:gd name="adj1" fmla="val 50000"/>
                      <a:gd name="adj2" fmla="val 62500"/>
                    </a:avLst>
                  </a:prstGeom>
                  <a:solidFill>
                    <a:srgbClr val="0000FF"/>
                  </a:solidFill>
                  <a:ln w="19050">
                    <a:noFill/>
                    <a:miter lim="800000"/>
                    <a:headEnd/>
                    <a:tailEnd/>
                  </a:ln>
                </p:spPr>
                <p:txBody>
                  <a:bodyPr/>
                  <a:lstStyle/>
                  <a:p>
                    <a:endParaRPr lang="en-US"/>
                  </a:p>
                </p:txBody>
              </p:sp>
              <p:sp>
                <p:nvSpPr>
                  <p:cNvPr id="19508" name="Oval 68"/>
                  <p:cNvSpPr>
                    <a:spLocks noChangeArrowheads="1"/>
                  </p:cNvSpPr>
                  <p:nvPr/>
                </p:nvSpPr>
                <p:spPr bwMode="auto">
                  <a:xfrm>
                    <a:off x="5516" y="5713"/>
                    <a:ext cx="1440" cy="1440"/>
                  </a:xfrm>
                  <a:prstGeom prst="ellipse">
                    <a:avLst/>
                  </a:prstGeom>
                  <a:noFill/>
                  <a:ln w="19050">
                    <a:solidFill>
                      <a:srgbClr val="FFFFFF"/>
                    </a:solidFill>
                    <a:prstDash val="dash"/>
                    <a:round/>
                    <a:headEnd/>
                    <a:tailEnd/>
                  </a:ln>
                </p:spPr>
                <p:txBody>
                  <a:bodyPr/>
                  <a:lstStyle/>
                  <a:p>
                    <a:endParaRPr lang="en-US"/>
                  </a:p>
                </p:txBody>
              </p:sp>
              <p:sp>
                <p:nvSpPr>
                  <p:cNvPr id="19509" name="Line 69"/>
                  <p:cNvSpPr>
                    <a:spLocks noChangeShapeType="1"/>
                  </p:cNvSpPr>
                  <p:nvPr/>
                </p:nvSpPr>
                <p:spPr bwMode="auto">
                  <a:xfrm flipV="1">
                    <a:off x="7238" y="6241"/>
                    <a:ext cx="0" cy="360"/>
                  </a:xfrm>
                  <a:prstGeom prst="line">
                    <a:avLst/>
                  </a:prstGeom>
                  <a:noFill/>
                  <a:ln w="19050">
                    <a:solidFill>
                      <a:srgbClr val="0000FF"/>
                    </a:solidFill>
                    <a:round/>
                    <a:headEnd/>
                    <a:tailEnd type="triangle" w="med" len="med"/>
                  </a:ln>
                </p:spPr>
                <p:txBody>
                  <a:bodyPr/>
                  <a:lstStyle/>
                  <a:p>
                    <a:endParaRPr lang="en-US"/>
                  </a:p>
                </p:txBody>
              </p:sp>
              <p:sp>
                <p:nvSpPr>
                  <p:cNvPr id="19510" name="Line 70"/>
                  <p:cNvSpPr>
                    <a:spLocks noChangeShapeType="1"/>
                  </p:cNvSpPr>
                  <p:nvPr/>
                </p:nvSpPr>
                <p:spPr bwMode="auto">
                  <a:xfrm rot="10800000" flipV="1">
                    <a:off x="7068" y="6241"/>
                    <a:ext cx="0" cy="360"/>
                  </a:xfrm>
                  <a:prstGeom prst="line">
                    <a:avLst/>
                  </a:prstGeom>
                  <a:noFill/>
                  <a:ln w="19050">
                    <a:solidFill>
                      <a:srgbClr val="E614C8"/>
                    </a:solidFill>
                    <a:round/>
                    <a:headEnd/>
                    <a:tailEnd type="triangle" w="med" len="med"/>
                  </a:ln>
                </p:spPr>
                <p:txBody>
                  <a:bodyPr/>
                  <a:lstStyle/>
                  <a:p>
                    <a:endParaRPr lang="en-US"/>
                  </a:p>
                </p:txBody>
              </p:sp>
              <p:sp>
                <p:nvSpPr>
                  <p:cNvPr id="19511" name="Line 71"/>
                  <p:cNvSpPr>
                    <a:spLocks noChangeShapeType="1"/>
                  </p:cNvSpPr>
                  <p:nvPr/>
                </p:nvSpPr>
                <p:spPr bwMode="auto">
                  <a:xfrm flipV="1">
                    <a:off x="5395" y="6241"/>
                    <a:ext cx="0" cy="360"/>
                  </a:xfrm>
                  <a:prstGeom prst="line">
                    <a:avLst/>
                  </a:prstGeom>
                  <a:noFill/>
                  <a:ln w="19050">
                    <a:solidFill>
                      <a:srgbClr val="E614C8"/>
                    </a:solidFill>
                    <a:round/>
                    <a:headEnd/>
                    <a:tailEnd type="triangle" w="med" len="med"/>
                  </a:ln>
                </p:spPr>
                <p:txBody>
                  <a:bodyPr/>
                  <a:lstStyle/>
                  <a:p>
                    <a:endParaRPr lang="en-US"/>
                  </a:p>
                </p:txBody>
              </p:sp>
              <p:sp>
                <p:nvSpPr>
                  <p:cNvPr id="19512" name="Line 72"/>
                  <p:cNvSpPr>
                    <a:spLocks noChangeShapeType="1"/>
                  </p:cNvSpPr>
                  <p:nvPr/>
                </p:nvSpPr>
                <p:spPr bwMode="auto">
                  <a:xfrm rot="10800000" flipV="1">
                    <a:off x="5225" y="6241"/>
                    <a:ext cx="0" cy="360"/>
                  </a:xfrm>
                  <a:prstGeom prst="line">
                    <a:avLst/>
                  </a:prstGeom>
                  <a:noFill/>
                  <a:ln w="19050">
                    <a:solidFill>
                      <a:srgbClr val="0000FF"/>
                    </a:solidFill>
                    <a:round/>
                    <a:headEnd/>
                    <a:tailEnd type="triangle" w="med" len="med"/>
                  </a:ln>
                </p:spPr>
                <p:txBody>
                  <a:bodyPr/>
                  <a:lstStyle/>
                  <a:p>
                    <a:endParaRPr lang="en-US"/>
                  </a:p>
                </p:txBody>
              </p:sp>
            </p:grpSp>
            <p:sp>
              <p:nvSpPr>
                <p:cNvPr id="19493" name="Rectangle 73"/>
                <p:cNvSpPr>
                  <a:spLocks noChangeArrowheads="1"/>
                </p:cNvSpPr>
                <p:nvPr/>
              </p:nvSpPr>
              <p:spPr bwMode="auto">
                <a:xfrm>
                  <a:off x="4680" y="5504"/>
                  <a:ext cx="3060" cy="1800"/>
                </a:xfrm>
                <a:prstGeom prst="rect">
                  <a:avLst/>
                </a:prstGeom>
                <a:noFill/>
                <a:ln w="9525">
                  <a:solidFill>
                    <a:srgbClr val="FFFFFF"/>
                  </a:solidFill>
                  <a:prstDash val="dash"/>
                  <a:miter lim="800000"/>
                  <a:headEnd/>
                  <a:tailEnd/>
                </a:ln>
              </p:spPr>
              <p:txBody>
                <a:bodyPr/>
                <a:lstStyle/>
                <a:p>
                  <a:endParaRPr lang="en-US"/>
                </a:p>
              </p:txBody>
            </p:sp>
            <p:sp>
              <p:nvSpPr>
                <p:cNvPr id="19494" name="Line 74"/>
                <p:cNvSpPr>
                  <a:spLocks noChangeShapeType="1"/>
                </p:cNvSpPr>
                <p:nvPr/>
              </p:nvSpPr>
              <p:spPr bwMode="auto">
                <a:xfrm>
                  <a:off x="4408" y="6411"/>
                  <a:ext cx="3600" cy="0"/>
                </a:xfrm>
                <a:prstGeom prst="line">
                  <a:avLst/>
                </a:prstGeom>
                <a:noFill/>
                <a:ln w="9525">
                  <a:solidFill>
                    <a:srgbClr val="FFFFFF"/>
                  </a:solidFill>
                  <a:prstDash val="dash"/>
                  <a:round/>
                  <a:headEnd/>
                  <a:tailEnd/>
                </a:ln>
              </p:spPr>
              <p:txBody>
                <a:bodyPr/>
                <a:lstStyle/>
                <a:p>
                  <a:endParaRPr lang="en-US"/>
                </a:p>
              </p:txBody>
            </p:sp>
          </p:grpSp>
        </p:grpSp>
      </p:grpSp>
      <p:sp>
        <p:nvSpPr>
          <p:cNvPr id="19484" name="Line 75"/>
          <p:cNvSpPr>
            <a:spLocks noChangeShapeType="1"/>
          </p:cNvSpPr>
          <p:nvPr/>
        </p:nvSpPr>
        <p:spPr bwMode="auto">
          <a:xfrm>
            <a:off x="3962400" y="2552700"/>
            <a:ext cx="1371600" cy="0"/>
          </a:xfrm>
          <a:prstGeom prst="line">
            <a:avLst/>
          </a:prstGeom>
          <a:noFill/>
          <a:ln w="9525">
            <a:solidFill>
              <a:srgbClr val="0000FF"/>
            </a:solidFill>
            <a:prstDash val="dash"/>
            <a:round/>
            <a:headEnd/>
            <a:tailEnd/>
          </a:ln>
        </p:spPr>
        <p:txBody>
          <a:bodyPr/>
          <a:lstStyle/>
          <a:p>
            <a:endParaRPr lang="en-US"/>
          </a:p>
        </p:txBody>
      </p:sp>
      <p:sp>
        <p:nvSpPr>
          <p:cNvPr id="19485" name="Line 76"/>
          <p:cNvSpPr>
            <a:spLocks noChangeShapeType="1"/>
          </p:cNvSpPr>
          <p:nvPr/>
        </p:nvSpPr>
        <p:spPr bwMode="auto">
          <a:xfrm>
            <a:off x="3962400" y="4610100"/>
            <a:ext cx="1371600" cy="0"/>
          </a:xfrm>
          <a:prstGeom prst="line">
            <a:avLst/>
          </a:prstGeom>
          <a:noFill/>
          <a:ln w="9525">
            <a:solidFill>
              <a:srgbClr val="E614C8"/>
            </a:solidFill>
            <a:prstDash val="dash"/>
            <a:round/>
            <a:headEnd/>
            <a:tailEnd/>
          </a:ln>
        </p:spPr>
        <p:txBody>
          <a:bodyPr/>
          <a:lstStyle/>
          <a:p>
            <a:endParaRPr lang="en-US"/>
          </a:p>
        </p:txBody>
      </p:sp>
      <p:sp>
        <p:nvSpPr>
          <p:cNvPr id="77" name="TextBox 59"/>
          <p:cNvSpPr txBox="1">
            <a:spLocks noChangeArrowheads="1"/>
          </p:cNvSpPr>
          <p:nvPr/>
        </p:nvSpPr>
        <p:spPr bwMode="auto">
          <a:xfrm>
            <a:off x="5927725" y="152400"/>
            <a:ext cx="3216275" cy="461665"/>
          </a:xfrm>
          <a:prstGeom prst="rect">
            <a:avLst/>
          </a:prstGeom>
          <a:noFill/>
          <a:ln w="9525">
            <a:noFill/>
            <a:miter lim="800000"/>
            <a:headEnd/>
            <a:tailEnd/>
          </a:ln>
        </p:spPr>
        <p:txBody>
          <a:bodyPr>
            <a:spAutoFit/>
          </a:bodyPr>
          <a:lstStyle/>
          <a:p>
            <a:pPr algn="ctr"/>
            <a:r>
              <a:rPr lang="en-US" sz="2400" b="1" dirty="0">
                <a:solidFill>
                  <a:srgbClr val="002060"/>
                </a:solidFill>
                <a:latin typeface="Calibri" pitchFamily="34" charset="0"/>
                <a:cs typeface="Times New Roman" pitchFamily="18" charset="0"/>
              </a:rPr>
              <a:t>PARTIAL TRUTHS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ppt_w</p:attrName>
                                        </p:attrNameLst>
                                      </p:cBhvr>
                                      <p:tavLst>
                                        <p:tav tm="0">
                                          <p:val>
                                            <p:fltVal val="0"/>
                                          </p:val>
                                        </p:tav>
                                        <p:tav tm="100000">
                                          <p:val>
                                            <p:strVal val="#ppt_w"/>
                                          </p:val>
                                        </p:tav>
                                      </p:tavLst>
                                    </p:anim>
                                    <p:anim calcmode="lin" valueType="num">
                                      <p:cBhvr>
                                        <p:cTn id="8" dur="500" fill="hold"/>
                                        <p:tgtEl>
                                          <p:spTgt spid="77"/>
                                        </p:tgtEl>
                                        <p:attrNameLst>
                                          <p:attrName>ppt_h</p:attrName>
                                        </p:attrNameLst>
                                      </p:cBhvr>
                                      <p:tavLst>
                                        <p:tav tm="0">
                                          <p:val>
                                            <p:fltVal val="0"/>
                                          </p:val>
                                        </p:tav>
                                        <p:tav tm="100000">
                                          <p:val>
                                            <p:strVal val="#ppt_h"/>
                                          </p:val>
                                        </p:tav>
                                      </p:tavLst>
                                    </p:anim>
                                    <p:animEffect transition="in" filter="fade">
                                      <p:cBhvr>
                                        <p:cTn id="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2"/>
          <p:cNvSpPr>
            <a:spLocks noChangeArrowheads="1" noChangeShapeType="1" noTextEdit="1"/>
          </p:cNvSpPr>
          <p:nvPr/>
        </p:nvSpPr>
        <p:spPr bwMode="auto">
          <a:xfrm rot="-5400000">
            <a:off x="442912" y="3186113"/>
            <a:ext cx="3114675" cy="647700"/>
          </a:xfrm>
          <a:prstGeom prst="rect">
            <a:avLst/>
          </a:prstGeom>
        </p:spPr>
        <p:txBody>
          <a:bodyPr spcFirstLastPara="1" wrap="none" fromWordArt="1">
            <a:prstTxWarp prst="textArchUp">
              <a:avLst>
                <a:gd name="adj" fmla="val 10800004"/>
              </a:avLst>
            </a:prstTxWarp>
          </a:bodyPr>
          <a:lstStyle/>
          <a:p>
            <a:pPr algn="ctr"/>
            <a:r>
              <a:rPr lang="en-US" kern="10">
                <a:ln w="9525">
                  <a:noFill/>
                  <a:round/>
                  <a:headEnd/>
                  <a:tailEnd/>
                </a:ln>
                <a:solidFill>
                  <a:srgbClr val="000000">
                    <a:alpha val="50195"/>
                  </a:srgbClr>
                </a:solidFill>
                <a:latin typeface="Arial Black"/>
              </a:rPr>
              <a:t>INTERACTIVE</a:t>
            </a:r>
          </a:p>
        </p:txBody>
      </p:sp>
      <p:sp>
        <p:nvSpPr>
          <p:cNvPr id="20483" name="WordArt 3"/>
          <p:cNvSpPr>
            <a:spLocks noChangeArrowheads="1" noChangeShapeType="1" noTextEdit="1"/>
          </p:cNvSpPr>
          <p:nvPr/>
        </p:nvSpPr>
        <p:spPr bwMode="auto">
          <a:xfrm rot="5400000">
            <a:off x="5924550" y="3067050"/>
            <a:ext cx="2400300" cy="914400"/>
          </a:xfrm>
          <a:prstGeom prst="rect">
            <a:avLst/>
          </a:prstGeom>
        </p:spPr>
        <p:txBody>
          <a:bodyPr spcFirstLastPara="1" wrap="none" fromWordArt="1">
            <a:prstTxWarp prst="textArchUp">
              <a:avLst>
                <a:gd name="adj" fmla="val 11580348"/>
              </a:avLst>
            </a:prstTxWarp>
          </a:bodyPr>
          <a:lstStyle/>
          <a:p>
            <a:pPr algn="ctr"/>
            <a:r>
              <a:rPr lang="en-US" kern="10">
                <a:ln w="9525">
                  <a:noFill/>
                  <a:round/>
                  <a:headEnd/>
                  <a:tailEnd/>
                </a:ln>
                <a:solidFill>
                  <a:srgbClr val="000000">
                    <a:alpha val="50195"/>
                  </a:srgbClr>
                </a:solidFill>
                <a:latin typeface="Arial Black"/>
              </a:rPr>
              <a:t>STANDS</a:t>
            </a:r>
          </a:p>
        </p:txBody>
      </p:sp>
      <p:sp>
        <p:nvSpPr>
          <p:cNvPr id="20484" name="Oval 6"/>
          <p:cNvSpPr>
            <a:spLocks noChangeArrowheads="1"/>
          </p:cNvSpPr>
          <p:nvPr/>
        </p:nvSpPr>
        <p:spPr bwMode="auto">
          <a:xfrm>
            <a:off x="2209800" y="1065213"/>
            <a:ext cx="4914900" cy="4914900"/>
          </a:xfrm>
          <a:prstGeom prst="ellipse">
            <a:avLst/>
          </a:prstGeom>
          <a:noFill/>
          <a:ln w="19050">
            <a:solidFill>
              <a:schemeClr val="accent2"/>
            </a:solidFill>
            <a:round/>
            <a:headEnd/>
            <a:tailEnd/>
          </a:ln>
        </p:spPr>
        <p:txBody>
          <a:bodyPr/>
          <a:lstStyle/>
          <a:p>
            <a:endParaRPr lang="en-US"/>
          </a:p>
        </p:txBody>
      </p:sp>
      <p:sp>
        <p:nvSpPr>
          <p:cNvPr id="20485" name="Oval 7"/>
          <p:cNvSpPr>
            <a:spLocks noChangeArrowheads="1"/>
          </p:cNvSpPr>
          <p:nvPr/>
        </p:nvSpPr>
        <p:spPr bwMode="auto">
          <a:xfrm>
            <a:off x="2324100" y="18669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0486" name="Text Box 8"/>
          <p:cNvSpPr txBox="1">
            <a:spLocks noChangeArrowheads="1"/>
          </p:cNvSpPr>
          <p:nvPr/>
        </p:nvSpPr>
        <p:spPr bwMode="auto">
          <a:xfrm>
            <a:off x="2324100" y="18669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SL</a:t>
            </a:r>
          </a:p>
        </p:txBody>
      </p:sp>
      <p:sp>
        <p:nvSpPr>
          <p:cNvPr id="20487" name="Oval 9"/>
          <p:cNvSpPr>
            <a:spLocks noChangeArrowheads="1"/>
          </p:cNvSpPr>
          <p:nvPr/>
        </p:nvSpPr>
        <p:spPr bwMode="auto">
          <a:xfrm>
            <a:off x="3124200" y="1065213"/>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0488" name="Text Box 10"/>
          <p:cNvSpPr txBox="1">
            <a:spLocks noChangeArrowheads="1"/>
          </p:cNvSpPr>
          <p:nvPr/>
        </p:nvSpPr>
        <p:spPr bwMode="auto">
          <a:xfrm>
            <a:off x="3124200" y="1066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E</a:t>
            </a:r>
          </a:p>
        </p:txBody>
      </p:sp>
      <p:sp>
        <p:nvSpPr>
          <p:cNvPr id="20489" name="Oval 11"/>
          <p:cNvSpPr>
            <a:spLocks noChangeArrowheads="1"/>
          </p:cNvSpPr>
          <p:nvPr/>
        </p:nvSpPr>
        <p:spPr bwMode="auto">
          <a:xfrm>
            <a:off x="1866900" y="27813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0490" name="Text Box 12"/>
          <p:cNvSpPr txBox="1">
            <a:spLocks noChangeArrowheads="1"/>
          </p:cNvSpPr>
          <p:nvPr/>
        </p:nvSpPr>
        <p:spPr bwMode="auto">
          <a:xfrm>
            <a:off x="1866900" y="27813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P</a:t>
            </a:r>
          </a:p>
        </p:txBody>
      </p:sp>
      <p:sp>
        <p:nvSpPr>
          <p:cNvPr id="20491" name="Oval 13"/>
          <p:cNvSpPr>
            <a:spLocks noChangeArrowheads="1"/>
          </p:cNvSpPr>
          <p:nvPr/>
        </p:nvSpPr>
        <p:spPr bwMode="auto">
          <a:xfrm>
            <a:off x="1981200" y="38100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0492" name="Text Box 14"/>
          <p:cNvSpPr txBox="1">
            <a:spLocks noChangeArrowheads="1"/>
          </p:cNvSpPr>
          <p:nvPr/>
        </p:nvSpPr>
        <p:spPr bwMode="auto">
          <a:xfrm>
            <a:off x="1981200" y="38100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DM</a:t>
            </a:r>
          </a:p>
        </p:txBody>
      </p:sp>
      <p:sp>
        <p:nvSpPr>
          <p:cNvPr id="20493" name="Oval 15"/>
          <p:cNvSpPr>
            <a:spLocks noChangeArrowheads="1"/>
          </p:cNvSpPr>
          <p:nvPr/>
        </p:nvSpPr>
        <p:spPr bwMode="auto">
          <a:xfrm>
            <a:off x="2438400" y="47244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0494" name="Text Box 16"/>
          <p:cNvSpPr txBox="1">
            <a:spLocks noChangeArrowheads="1"/>
          </p:cNvSpPr>
          <p:nvPr/>
        </p:nvSpPr>
        <p:spPr bwMode="auto">
          <a:xfrm>
            <a:off x="2438400" y="47244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I</a:t>
            </a:r>
          </a:p>
        </p:txBody>
      </p:sp>
      <p:sp>
        <p:nvSpPr>
          <p:cNvPr id="20495" name="Oval 17"/>
          <p:cNvSpPr>
            <a:spLocks noChangeArrowheads="1"/>
          </p:cNvSpPr>
          <p:nvPr/>
        </p:nvSpPr>
        <p:spPr bwMode="auto">
          <a:xfrm>
            <a:off x="3238500" y="54102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0496" name="Text Box 18"/>
          <p:cNvSpPr txBox="1">
            <a:spLocks noChangeArrowheads="1"/>
          </p:cNvSpPr>
          <p:nvPr/>
        </p:nvSpPr>
        <p:spPr bwMode="auto">
          <a:xfrm>
            <a:off x="3238500" y="54102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L</a:t>
            </a:r>
          </a:p>
        </p:txBody>
      </p:sp>
      <p:sp>
        <p:nvSpPr>
          <p:cNvPr id="20497" name="Oval 19"/>
          <p:cNvSpPr>
            <a:spLocks noChangeArrowheads="1"/>
          </p:cNvSpPr>
          <p:nvPr/>
        </p:nvSpPr>
        <p:spPr bwMode="auto">
          <a:xfrm>
            <a:off x="5524500" y="54102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0498" name="Text Box 20"/>
          <p:cNvSpPr txBox="1">
            <a:spLocks noChangeArrowheads="1"/>
          </p:cNvSpPr>
          <p:nvPr/>
        </p:nvSpPr>
        <p:spPr bwMode="auto">
          <a:xfrm>
            <a:off x="5524500" y="54102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R</a:t>
            </a:r>
          </a:p>
        </p:txBody>
      </p:sp>
      <p:sp>
        <p:nvSpPr>
          <p:cNvPr id="20499" name="Oval 21"/>
          <p:cNvSpPr>
            <a:spLocks noChangeArrowheads="1"/>
          </p:cNvSpPr>
          <p:nvPr/>
        </p:nvSpPr>
        <p:spPr bwMode="auto">
          <a:xfrm>
            <a:off x="6324600" y="47244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0500" name="Text Box 22"/>
          <p:cNvSpPr txBox="1">
            <a:spLocks noChangeArrowheads="1"/>
          </p:cNvSpPr>
          <p:nvPr/>
        </p:nvSpPr>
        <p:spPr bwMode="auto">
          <a:xfrm>
            <a:off x="6324600" y="47244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T</a:t>
            </a:r>
          </a:p>
        </p:txBody>
      </p:sp>
      <p:sp>
        <p:nvSpPr>
          <p:cNvPr id="20501" name="Oval 23"/>
          <p:cNvSpPr>
            <a:spLocks noChangeArrowheads="1"/>
          </p:cNvSpPr>
          <p:nvPr/>
        </p:nvSpPr>
        <p:spPr bwMode="auto">
          <a:xfrm>
            <a:off x="6781800" y="38100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0502" name="Text Box 24"/>
          <p:cNvSpPr txBox="1">
            <a:spLocks noChangeArrowheads="1"/>
          </p:cNvSpPr>
          <p:nvPr/>
        </p:nvSpPr>
        <p:spPr bwMode="auto">
          <a:xfrm>
            <a:off x="6781800" y="38100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S</a:t>
            </a:r>
          </a:p>
        </p:txBody>
      </p:sp>
      <p:sp>
        <p:nvSpPr>
          <p:cNvPr id="20503" name="Oval 25"/>
          <p:cNvSpPr>
            <a:spLocks noChangeArrowheads="1"/>
          </p:cNvSpPr>
          <p:nvPr/>
        </p:nvSpPr>
        <p:spPr bwMode="auto">
          <a:xfrm>
            <a:off x="6781800" y="27813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0504" name="Text Box 26"/>
          <p:cNvSpPr txBox="1">
            <a:spLocks noChangeArrowheads="1"/>
          </p:cNvSpPr>
          <p:nvPr/>
        </p:nvSpPr>
        <p:spPr bwMode="auto">
          <a:xfrm>
            <a:off x="6781800" y="27813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500">
                <a:solidFill>
                  <a:srgbClr val="002060"/>
                </a:solidFill>
                <a:latin typeface="Times New Roman" pitchFamily="18" charset="0"/>
              </a:rPr>
              <a:t>EC</a:t>
            </a:r>
          </a:p>
        </p:txBody>
      </p:sp>
      <p:sp>
        <p:nvSpPr>
          <p:cNvPr id="20505" name="Oval 27"/>
          <p:cNvSpPr>
            <a:spLocks noChangeArrowheads="1"/>
          </p:cNvSpPr>
          <p:nvPr/>
        </p:nvSpPr>
        <p:spPr bwMode="auto">
          <a:xfrm>
            <a:off x="6324600" y="17526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0506" name="Text Box 28"/>
          <p:cNvSpPr txBox="1">
            <a:spLocks noChangeArrowheads="1"/>
          </p:cNvSpPr>
          <p:nvPr/>
        </p:nvSpPr>
        <p:spPr bwMode="auto">
          <a:xfrm>
            <a:off x="6324600" y="17526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MM</a:t>
            </a:r>
          </a:p>
        </p:txBody>
      </p:sp>
      <p:sp>
        <p:nvSpPr>
          <p:cNvPr id="20507" name="Oval 29"/>
          <p:cNvSpPr>
            <a:spLocks noChangeArrowheads="1"/>
          </p:cNvSpPr>
          <p:nvPr/>
        </p:nvSpPr>
        <p:spPr bwMode="auto">
          <a:xfrm>
            <a:off x="4381500" y="5640388"/>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0508" name="Text Box 30"/>
          <p:cNvSpPr txBox="1">
            <a:spLocks noChangeArrowheads="1"/>
          </p:cNvSpPr>
          <p:nvPr/>
        </p:nvSpPr>
        <p:spPr bwMode="auto">
          <a:xfrm>
            <a:off x="4381500" y="5638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C</a:t>
            </a:r>
          </a:p>
        </p:txBody>
      </p:sp>
      <p:sp>
        <p:nvSpPr>
          <p:cNvPr id="20509" name="WordArt 31"/>
          <p:cNvSpPr>
            <a:spLocks noChangeArrowheads="1" noChangeShapeType="1" noTextEdit="1"/>
          </p:cNvSpPr>
          <p:nvPr/>
        </p:nvSpPr>
        <p:spPr bwMode="auto">
          <a:xfrm>
            <a:off x="3695700" y="1866900"/>
            <a:ext cx="1943100" cy="685800"/>
          </a:xfrm>
          <a:prstGeom prst="rect">
            <a:avLst/>
          </a:prstGeom>
        </p:spPr>
        <p:txBody>
          <a:bodyPr spcFirstLastPara="1" wrap="none" fromWordArt="1">
            <a:prstTxWarp prst="textArchUp">
              <a:avLst>
                <a:gd name="adj" fmla="val 11820260"/>
              </a:avLst>
            </a:prstTxWarp>
          </a:bodyPr>
          <a:lstStyle/>
          <a:p>
            <a:pPr algn="ctr"/>
            <a:r>
              <a:rPr lang="en-US" kern="10">
                <a:ln w="9525">
                  <a:noFill/>
                  <a:round/>
                  <a:headEnd/>
                  <a:tailEnd/>
                </a:ln>
                <a:solidFill>
                  <a:srgbClr val="FF0000"/>
                </a:solidFill>
                <a:latin typeface="Arial Black"/>
              </a:rPr>
              <a:t>Direct Load</a:t>
            </a:r>
          </a:p>
        </p:txBody>
      </p:sp>
      <p:sp>
        <p:nvSpPr>
          <p:cNvPr id="20510" name="Oval 32"/>
          <p:cNvSpPr>
            <a:spLocks noChangeArrowheads="1"/>
          </p:cNvSpPr>
          <p:nvPr/>
        </p:nvSpPr>
        <p:spPr bwMode="auto">
          <a:xfrm>
            <a:off x="2838450" y="1644650"/>
            <a:ext cx="3657600" cy="3656013"/>
          </a:xfrm>
          <a:prstGeom prst="ellipse">
            <a:avLst/>
          </a:prstGeom>
          <a:noFill/>
          <a:ln w="31750">
            <a:solidFill>
              <a:srgbClr val="FF0000"/>
            </a:solidFill>
            <a:round/>
            <a:headEnd/>
            <a:tailEnd/>
          </a:ln>
        </p:spPr>
        <p:txBody>
          <a:bodyPr/>
          <a:lstStyle/>
          <a:p>
            <a:endParaRPr lang="en-US"/>
          </a:p>
        </p:txBody>
      </p:sp>
      <p:grpSp>
        <p:nvGrpSpPr>
          <p:cNvPr id="2" name="Group 33"/>
          <p:cNvGrpSpPr>
            <a:grpSpLocks/>
          </p:cNvGrpSpPr>
          <p:nvPr/>
        </p:nvGrpSpPr>
        <p:grpSpPr bwMode="auto">
          <a:xfrm>
            <a:off x="3238500" y="2325688"/>
            <a:ext cx="2743200" cy="2514600"/>
            <a:chOff x="4050" y="4501"/>
            <a:chExt cx="4320" cy="3962"/>
          </a:xfrm>
        </p:grpSpPr>
        <p:grpSp>
          <p:nvGrpSpPr>
            <p:cNvPr id="3" name="Group 34"/>
            <p:cNvGrpSpPr>
              <a:grpSpLocks/>
            </p:cNvGrpSpPr>
            <p:nvPr/>
          </p:nvGrpSpPr>
          <p:grpSpPr bwMode="auto">
            <a:xfrm>
              <a:off x="4050" y="4680"/>
              <a:ext cx="4320" cy="3600"/>
              <a:chOff x="4140" y="4680"/>
              <a:chExt cx="4320" cy="3600"/>
            </a:xfrm>
          </p:grpSpPr>
          <p:sp>
            <p:nvSpPr>
              <p:cNvPr id="20559" name="WordArt 35"/>
              <p:cNvSpPr>
                <a:spLocks noChangeArrowheads="1" noChangeShapeType="1" noTextEdit="1"/>
              </p:cNvSpPr>
              <p:nvPr/>
            </p:nvSpPr>
            <p:spPr bwMode="auto">
              <a:xfrm rot="-5400000">
                <a:off x="3061" y="6299"/>
                <a:ext cx="2457"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ARENA</a:t>
                </a:r>
              </a:p>
            </p:txBody>
          </p:sp>
          <p:sp>
            <p:nvSpPr>
              <p:cNvPr id="20560" name="WordArt 36"/>
              <p:cNvSpPr>
                <a:spLocks noChangeArrowheads="1" noChangeShapeType="1" noTextEdit="1"/>
              </p:cNvSpPr>
              <p:nvPr/>
            </p:nvSpPr>
            <p:spPr bwMode="auto">
              <a:xfrm rot="-5400000">
                <a:off x="6510" y="6330"/>
                <a:ext cx="3600"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Football Ground</a:t>
                </a:r>
              </a:p>
            </p:txBody>
          </p:sp>
        </p:grpSp>
        <p:grpSp>
          <p:nvGrpSpPr>
            <p:cNvPr id="4" name="Group 37"/>
            <p:cNvGrpSpPr>
              <a:grpSpLocks/>
            </p:cNvGrpSpPr>
            <p:nvPr/>
          </p:nvGrpSpPr>
          <p:grpSpPr bwMode="auto">
            <a:xfrm>
              <a:off x="4437" y="4501"/>
              <a:ext cx="3629" cy="3962"/>
              <a:chOff x="4500" y="11338"/>
              <a:chExt cx="3629" cy="3962"/>
            </a:xfrm>
          </p:grpSpPr>
          <p:grpSp>
            <p:nvGrpSpPr>
              <p:cNvPr id="5" name="Group 38"/>
              <p:cNvGrpSpPr>
                <a:grpSpLocks/>
              </p:cNvGrpSpPr>
              <p:nvPr/>
            </p:nvGrpSpPr>
            <p:grpSpPr bwMode="auto">
              <a:xfrm>
                <a:off x="4500" y="12056"/>
                <a:ext cx="3600" cy="2524"/>
                <a:chOff x="4437" y="5168"/>
                <a:chExt cx="3600" cy="2524"/>
              </a:xfrm>
            </p:grpSpPr>
            <p:grpSp>
              <p:nvGrpSpPr>
                <p:cNvPr id="6" name="Group 39"/>
                <p:cNvGrpSpPr>
                  <a:grpSpLocks/>
                </p:cNvGrpSpPr>
                <p:nvPr/>
              </p:nvGrpSpPr>
              <p:grpSpPr bwMode="auto">
                <a:xfrm>
                  <a:off x="4437" y="5940"/>
                  <a:ext cx="3600" cy="1080"/>
                  <a:chOff x="4526" y="5940"/>
                  <a:chExt cx="3600" cy="1080"/>
                </a:xfrm>
              </p:grpSpPr>
              <p:sp>
                <p:nvSpPr>
                  <p:cNvPr id="20556" name="Text Box 40"/>
                  <p:cNvSpPr txBox="1">
                    <a:spLocks noChangeArrowheads="1"/>
                  </p:cNvSpPr>
                  <p:nvPr/>
                </p:nvSpPr>
                <p:spPr bwMode="auto">
                  <a:xfrm>
                    <a:off x="6244" y="6480"/>
                    <a:ext cx="720" cy="540"/>
                  </a:xfrm>
                  <a:prstGeom prst="rect">
                    <a:avLst/>
                  </a:prstGeom>
                  <a:noFill/>
                  <a:ln w="9525">
                    <a:noFill/>
                    <a:miter lim="800000"/>
                    <a:headEnd/>
                    <a:tailEnd/>
                  </a:ln>
                </p:spPr>
                <p:txBody>
                  <a:bodyPr/>
                  <a:lstStyle/>
                  <a:p>
                    <a:r>
                      <a:rPr lang="en-US" sz="1200">
                        <a:solidFill>
                          <a:srgbClr val="E614C8"/>
                        </a:solidFill>
                        <a:latin typeface="Times New Roman" pitchFamily="18" charset="0"/>
                      </a:rPr>
                      <a:t>DV</a:t>
                    </a:r>
                  </a:p>
                </p:txBody>
              </p:sp>
              <p:sp>
                <p:nvSpPr>
                  <p:cNvPr id="20557" name="Text Box 41"/>
                  <p:cNvSpPr txBox="1">
                    <a:spLocks noChangeArrowheads="1"/>
                  </p:cNvSpPr>
                  <p:nvPr/>
                </p:nvSpPr>
                <p:spPr bwMode="auto">
                  <a:xfrm>
                    <a:off x="5796" y="5940"/>
                    <a:ext cx="720" cy="540"/>
                  </a:xfrm>
                  <a:prstGeom prst="rect">
                    <a:avLst/>
                  </a:prstGeom>
                  <a:noFill/>
                  <a:ln w="9525">
                    <a:noFill/>
                    <a:miter lim="800000"/>
                    <a:headEnd/>
                    <a:tailEnd/>
                  </a:ln>
                </p:spPr>
                <p:txBody>
                  <a:bodyPr/>
                  <a:lstStyle/>
                  <a:p>
                    <a:r>
                      <a:rPr lang="en-US" sz="1200">
                        <a:solidFill>
                          <a:srgbClr val="0000FF"/>
                        </a:solidFill>
                        <a:latin typeface="Times New Roman" pitchFamily="18" charset="0"/>
                      </a:rPr>
                      <a:t>TV</a:t>
                    </a:r>
                  </a:p>
                </p:txBody>
              </p:sp>
              <p:sp>
                <p:nvSpPr>
                  <p:cNvPr id="20558" name="Line 42"/>
                  <p:cNvSpPr>
                    <a:spLocks noChangeShapeType="1"/>
                  </p:cNvSpPr>
                  <p:nvPr/>
                </p:nvSpPr>
                <p:spPr bwMode="auto">
                  <a:xfrm>
                    <a:off x="4526" y="6433"/>
                    <a:ext cx="3600" cy="0"/>
                  </a:xfrm>
                  <a:prstGeom prst="line">
                    <a:avLst/>
                  </a:prstGeom>
                  <a:noFill/>
                  <a:ln w="19050">
                    <a:solidFill>
                      <a:srgbClr val="FFFFFF"/>
                    </a:solidFill>
                    <a:prstDash val="dash"/>
                    <a:round/>
                    <a:headEnd/>
                    <a:tailEnd/>
                  </a:ln>
                </p:spPr>
                <p:txBody>
                  <a:bodyPr/>
                  <a:lstStyle/>
                  <a:p>
                    <a:endParaRPr lang="en-US"/>
                  </a:p>
                </p:txBody>
              </p:sp>
            </p:grpSp>
            <p:grpSp>
              <p:nvGrpSpPr>
                <p:cNvPr id="7" name="Group 43"/>
                <p:cNvGrpSpPr>
                  <a:grpSpLocks/>
                </p:cNvGrpSpPr>
                <p:nvPr/>
              </p:nvGrpSpPr>
              <p:grpSpPr bwMode="auto">
                <a:xfrm>
                  <a:off x="4590" y="5168"/>
                  <a:ext cx="3086" cy="2524"/>
                  <a:chOff x="4590" y="5168"/>
                  <a:chExt cx="3086" cy="2524"/>
                </a:xfrm>
              </p:grpSpPr>
              <p:sp>
                <p:nvSpPr>
                  <p:cNvPr id="20551" name="Text Box 44"/>
                  <p:cNvSpPr txBox="1">
                    <a:spLocks noChangeArrowheads="1"/>
                  </p:cNvSpPr>
                  <p:nvPr/>
                </p:nvSpPr>
                <p:spPr bwMode="auto">
                  <a:xfrm>
                    <a:off x="4590" y="5173"/>
                    <a:ext cx="720" cy="540"/>
                  </a:xfrm>
                  <a:prstGeom prst="rect">
                    <a:avLst/>
                  </a:prstGeom>
                  <a:noFill/>
                  <a:ln w="9525">
                    <a:noFill/>
                    <a:miter lim="800000"/>
                    <a:headEnd/>
                    <a:tailEnd/>
                  </a:ln>
                </p:spPr>
                <p:txBody>
                  <a:bodyPr/>
                  <a:lstStyle/>
                  <a:p>
                    <a:r>
                      <a:rPr lang="en-US" sz="1200">
                        <a:latin typeface="Times New Roman" pitchFamily="18" charset="0"/>
                      </a:rPr>
                      <a:t>IN</a:t>
                    </a:r>
                  </a:p>
                </p:txBody>
              </p:sp>
              <p:grpSp>
                <p:nvGrpSpPr>
                  <p:cNvPr id="8" name="Group 45"/>
                  <p:cNvGrpSpPr>
                    <a:grpSpLocks/>
                  </p:cNvGrpSpPr>
                  <p:nvPr/>
                </p:nvGrpSpPr>
                <p:grpSpPr bwMode="auto">
                  <a:xfrm>
                    <a:off x="4796" y="5168"/>
                    <a:ext cx="2880" cy="2524"/>
                    <a:chOff x="4796" y="5168"/>
                    <a:chExt cx="2880" cy="2524"/>
                  </a:xfrm>
                </p:grpSpPr>
                <p:sp>
                  <p:nvSpPr>
                    <p:cNvPr id="20553" name="Line 46"/>
                    <p:cNvSpPr>
                      <a:spLocks noChangeShapeType="1"/>
                    </p:cNvSpPr>
                    <p:nvPr/>
                  </p:nvSpPr>
                  <p:spPr bwMode="auto">
                    <a:xfrm flipV="1">
                      <a:off x="6671" y="5172"/>
                      <a:ext cx="1" cy="2520"/>
                    </a:xfrm>
                    <a:prstGeom prst="line">
                      <a:avLst/>
                    </a:prstGeom>
                    <a:noFill/>
                    <a:ln w="19050">
                      <a:solidFill>
                        <a:srgbClr val="E614C8"/>
                      </a:solidFill>
                      <a:round/>
                      <a:headEnd/>
                      <a:tailEnd type="triangle" w="med" len="med"/>
                    </a:ln>
                  </p:spPr>
                  <p:txBody>
                    <a:bodyPr/>
                    <a:lstStyle/>
                    <a:p>
                      <a:endParaRPr lang="en-US"/>
                    </a:p>
                  </p:txBody>
                </p:sp>
                <p:sp>
                  <p:nvSpPr>
                    <p:cNvPr id="20554" name="Line 47"/>
                    <p:cNvSpPr>
                      <a:spLocks noChangeShapeType="1"/>
                    </p:cNvSpPr>
                    <p:nvPr/>
                  </p:nvSpPr>
                  <p:spPr bwMode="auto">
                    <a:xfrm rot="10800000" flipV="1">
                      <a:off x="5821" y="5168"/>
                      <a:ext cx="1" cy="2520"/>
                    </a:xfrm>
                    <a:prstGeom prst="line">
                      <a:avLst/>
                    </a:prstGeom>
                    <a:noFill/>
                    <a:ln w="19050">
                      <a:solidFill>
                        <a:srgbClr val="0000FF"/>
                      </a:solidFill>
                      <a:round/>
                      <a:headEnd/>
                      <a:tailEnd type="triangle" w="med" len="med"/>
                    </a:ln>
                  </p:spPr>
                  <p:txBody>
                    <a:bodyPr/>
                    <a:lstStyle/>
                    <a:p>
                      <a:endParaRPr lang="en-US"/>
                    </a:p>
                  </p:txBody>
                </p:sp>
                <p:sp>
                  <p:nvSpPr>
                    <p:cNvPr id="20555" name="Rectangle 48"/>
                    <p:cNvSpPr>
                      <a:spLocks noChangeArrowheads="1"/>
                    </p:cNvSpPr>
                    <p:nvPr/>
                  </p:nvSpPr>
                  <p:spPr bwMode="auto">
                    <a:xfrm>
                      <a:off x="4796" y="5533"/>
                      <a:ext cx="2880" cy="1800"/>
                    </a:xfrm>
                    <a:prstGeom prst="rect">
                      <a:avLst/>
                    </a:prstGeom>
                    <a:noFill/>
                    <a:ln w="19050">
                      <a:solidFill>
                        <a:srgbClr val="FFFFFF"/>
                      </a:solidFill>
                      <a:prstDash val="dash"/>
                      <a:miter lim="800000"/>
                      <a:headEnd/>
                      <a:tailEnd/>
                    </a:ln>
                  </p:spPr>
                  <p:txBody>
                    <a:bodyPr/>
                    <a:lstStyle/>
                    <a:p>
                      <a:endParaRPr lang="en-US"/>
                    </a:p>
                  </p:txBody>
                </p:sp>
              </p:grpSp>
            </p:grpSp>
          </p:grpSp>
          <p:grpSp>
            <p:nvGrpSpPr>
              <p:cNvPr id="9" name="Group 49"/>
              <p:cNvGrpSpPr>
                <a:grpSpLocks/>
              </p:cNvGrpSpPr>
              <p:nvPr/>
            </p:nvGrpSpPr>
            <p:grpSpPr bwMode="auto">
              <a:xfrm>
                <a:off x="4500" y="11338"/>
                <a:ext cx="3629" cy="3962"/>
                <a:chOff x="4408" y="4453"/>
                <a:chExt cx="3629" cy="3962"/>
              </a:xfrm>
            </p:grpSpPr>
            <p:grpSp>
              <p:nvGrpSpPr>
                <p:cNvPr id="10" name="Group 50"/>
                <p:cNvGrpSpPr>
                  <a:grpSpLocks/>
                </p:cNvGrpSpPr>
                <p:nvPr/>
              </p:nvGrpSpPr>
              <p:grpSpPr bwMode="auto">
                <a:xfrm>
                  <a:off x="4437" y="4453"/>
                  <a:ext cx="3600" cy="3962"/>
                  <a:chOff x="4437" y="4453"/>
                  <a:chExt cx="3600" cy="3962"/>
                </a:xfrm>
              </p:grpSpPr>
              <p:sp>
                <p:nvSpPr>
                  <p:cNvPr id="20523" name="Rectangle 51"/>
                  <p:cNvSpPr>
                    <a:spLocks noChangeArrowheads="1"/>
                  </p:cNvSpPr>
                  <p:nvPr/>
                </p:nvSpPr>
                <p:spPr bwMode="auto">
                  <a:xfrm>
                    <a:off x="4437" y="4455"/>
                    <a:ext cx="3600" cy="3960"/>
                  </a:xfrm>
                  <a:prstGeom prst="rect">
                    <a:avLst/>
                  </a:prstGeom>
                  <a:solidFill>
                    <a:srgbClr val="339966">
                      <a:alpha val="50195"/>
                    </a:srgbClr>
                  </a:solidFill>
                  <a:ln w="9525">
                    <a:noFill/>
                    <a:miter lim="800000"/>
                    <a:headEnd/>
                    <a:tailEnd/>
                  </a:ln>
                </p:spPr>
                <p:txBody>
                  <a:bodyPr/>
                  <a:lstStyle/>
                  <a:p>
                    <a:endParaRPr lang="en-US"/>
                  </a:p>
                </p:txBody>
              </p:sp>
              <p:sp>
                <p:nvSpPr>
                  <p:cNvPr id="20524" name="Text Box 52"/>
                  <p:cNvSpPr txBox="1">
                    <a:spLocks noChangeArrowheads="1"/>
                  </p:cNvSpPr>
                  <p:nvPr/>
                </p:nvSpPr>
                <p:spPr bwMode="auto">
                  <a:xfrm>
                    <a:off x="49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PP</a:t>
                    </a:r>
                  </a:p>
                </p:txBody>
              </p:sp>
              <p:sp>
                <p:nvSpPr>
                  <p:cNvPr id="20525" name="Text Box 53"/>
                  <p:cNvSpPr txBox="1">
                    <a:spLocks noChangeArrowheads="1"/>
                  </p:cNvSpPr>
                  <p:nvPr/>
                </p:nvSpPr>
                <p:spPr bwMode="auto">
                  <a:xfrm>
                    <a:off x="49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PP</a:t>
                    </a:r>
                  </a:p>
                </p:txBody>
              </p:sp>
              <p:sp>
                <p:nvSpPr>
                  <p:cNvPr id="20526" name="Text Box 54"/>
                  <p:cNvSpPr txBox="1">
                    <a:spLocks noChangeArrowheads="1"/>
                  </p:cNvSpPr>
                  <p:nvPr/>
                </p:nvSpPr>
                <p:spPr bwMode="auto">
                  <a:xfrm>
                    <a:off x="67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D</a:t>
                    </a:r>
                  </a:p>
                </p:txBody>
              </p:sp>
              <p:sp>
                <p:nvSpPr>
                  <p:cNvPr id="20527" name="Text Box 55"/>
                  <p:cNvSpPr txBox="1">
                    <a:spLocks noChangeArrowheads="1"/>
                  </p:cNvSpPr>
                  <p:nvPr/>
                </p:nvSpPr>
                <p:spPr bwMode="auto">
                  <a:xfrm>
                    <a:off x="67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D</a:t>
                    </a:r>
                  </a:p>
                </p:txBody>
              </p:sp>
              <p:sp>
                <p:nvSpPr>
                  <p:cNvPr id="20528" name="Text Box 56"/>
                  <p:cNvSpPr txBox="1">
                    <a:spLocks noChangeArrowheads="1"/>
                  </p:cNvSpPr>
                  <p:nvPr/>
                </p:nvSpPr>
                <p:spPr bwMode="auto">
                  <a:xfrm>
                    <a:off x="5156" y="4453"/>
                    <a:ext cx="2160" cy="720"/>
                  </a:xfrm>
                  <a:prstGeom prst="rect">
                    <a:avLst/>
                  </a:prstGeom>
                  <a:noFill/>
                  <a:ln w="19050">
                    <a:solidFill>
                      <a:srgbClr val="0000FF"/>
                    </a:solidFill>
                    <a:miter lim="800000"/>
                    <a:headEnd/>
                    <a:tailEnd/>
                  </a:ln>
                </p:spPr>
                <p:txBody>
                  <a:bodyPr/>
                  <a:lstStyle/>
                  <a:p>
                    <a:pPr algn="ctr"/>
                    <a:r>
                      <a:rPr lang="en-US" sz="1200">
                        <a:solidFill>
                          <a:srgbClr val="0000FF"/>
                        </a:solidFill>
                        <a:latin typeface="Times New Roman" pitchFamily="18" charset="0"/>
                      </a:rPr>
                      <a:t>M/I</a:t>
                    </a:r>
                  </a:p>
                  <a:p>
                    <a:pPr algn="ctr"/>
                    <a:r>
                      <a:rPr lang="en-US" sz="1200">
                        <a:solidFill>
                          <a:srgbClr val="0000FF"/>
                        </a:solidFill>
                        <a:latin typeface="Times New Roman" pitchFamily="18" charset="0"/>
                      </a:rPr>
                      <a:t>PD</a:t>
                    </a:r>
                  </a:p>
                </p:txBody>
              </p:sp>
              <p:sp>
                <p:nvSpPr>
                  <p:cNvPr id="20529" name="Text Box 57"/>
                  <p:cNvSpPr txBox="1">
                    <a:spLocks noChangeArrowheads="1"/>
                  </p:cNvSpPr>
                  <p:nvPr/>
                </p:nvSpPr>
                <p:spPr bwMode="auto">
                  <a:xfrm>
                    <a:off x="5156" y="7693"/>
                    <a:ext cx="2160" cy="720"/>
                  </a:xfrm>
                  <a:prstGeom prst="rect">
                    <a:avLst/>
                  </a:prstGeom>
                  <a:noFill/>
                  <a:ln w="19050">
                    <a:solidFill>
                      <a:srgbClr val="E614C8"/>
                    </a:solidFill>
                    <a:miter lim="800000"/>
                    <a:headEnd/>
                    <a:tailEnd/>
                  </a:ln>
                </p:spPr>
                <p:txBody>
                  <a:bodyPr/>
                  <a:lstStyle/>
                  <a:p>
                    <a:pPr algn="ctr"/>
                    <a:r>
                      <a:rPr lang="en-US" sz="1200">
                        <a:solidFill>
                          <a:srgbClr val="E614C8"/>
                        </a:solidFill>
                        <a:latin typeface="Times New Roman" pitchFamily="18" charset="0"/>
                      </a:rPr>
                      <a:t>M</a:t>
                    </a:r>
                  </a:p>
                  <a:p>
                    <a:pPr algn="ctr"/>
                    <a:r>
                      <a:rPr lang="en-US" sz="1200">
                        <a:solidFill>
                          <a:srgbClr val="E614C8"/>
                        </a:solidFill>
                        <a:latin typeface="Times New Roman" pitchFamily="18" charset="0"/>
                      </a:rPr>
                      <a:t>C/E</a:t>
                    </a:r>
                  </a:p>
                </p:txBody>
              </p:sp>
              <p:grpSp>
                <p:nvGrpSpPr>
                  <p:cNvPr id="11" name="Group 58"/>
                  <p:cNvGrpSpPr>
                    <a:grpSpLocks/>
                  </p:cNvGrpSpPr>
                  <p:nvPr/>
                </p:nvGrpSpPr>
                <p:grpSpPr bwMode="auto">
                  <a:xfrm>
                    <a:off x="7044" y="7152"/>
                    <a:ext cx="181" cy="540"/>
                    <a:chOff x="7020" y="5760"/>
                    <a:chExt cx="181" cy="540"/>
                  </a:xfrm>
                </p:grpSpPr>
                <p:sp>
                  <p:nvSpPr>
                    <p:cNvPr id="20547" name="Line 59"/>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20548" name="Line 60"/>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2" name="Group 61"/>
                  <p:cNvGrpSpPr>
                    <a:grpSpLocks/>
                  </p:cNvGrpSpPr>
                  <p:nvPr/>
                </p:nvGrpSpPr>
                <p:grpSpPr bwMode="auto">
                  <a:xfrm>
                    <a:off x="5224" y="7135"/>
                    <a:ext cx="181" cy="540"/>
                    <a:chOff x="7020" y="5760"/>
                    <a:chExt cx="181" cy="540"/>
                  </a:xfrm>
                </p:grpSpPr>
                <p:sp>
                  <p:nvSpPr>
                    <p:cNvPr id="20545" name="Line 62"/>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20546" name="Line 63"/>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3" name="Group 64"/>
                  <p:cNvGrpSpPr>
                    <a:grpSpLocks/>
                  </p:cNvGrpSpPr>
                  <p:nvPr/>
                </p:nvGrpSpPr>
                <p:grpSpPr bwMode="auto">
                  <a:xfrm>
                    <a:off x="5224" y="5156"/>
                    <a:ext cx="181" cy="540"/>
                    <a:chOff x="7020" y="5760"/>
                    <a:chExt cx="181" cy="540"/>
                  </a:xfrm>
                </p:grpSpPr>
                <p:sp>
                  <p:nvSpPr>
                    <p:cNvPr id="20543" name="Line 65"/>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20544" name="Line 66"/>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grpSp>
                <p:nvGrpSpPr>
                  <p:cNvPr id="14" name="Group 67"/>
                  <p:cNvGrpSpPr>
                    <a:grpSpLocks/>
                  </p:cNvGrpSpPr>
                  <p:nvPr/>
                </p:nvGrpSpPr>
                <p:grpSpPr bwMode="auto">
                  <a:xfrm>
                    <a:off x="7044" y="5179"/>
                    <a:ext cx="181" cy="540"/>
                    <a:chOff x="7020" y="5760"/>
                    <a:chExt cx="181" cy="540"/>
                  </a:xfrm>
                </p:grpSpPr>
                <p:sp>
                  <p:nvSpPr>
                    <p:cNvPr id="20541" name="Line 68"/>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20542" name="Line 69"/>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sp>
                <p:nvSpPr>
                  <p:cNvPr id="20534" name="AutoShape 70"/>
                  <p:cNvSpPr>
                    <a:spLocks noChangeArrowheads="1"/>
                  </p:cNvSpPr>
                  <p:nvPr/>
                </p:nvSpPr>
                <p:spPr bwMode="auto">
                  <a:xfrm>
                    <a:off x="6053" y="6793"/>
                    <a:ext cx="360" cy="900"/>
                  </a:xfrm>
                  <a:prstGeom prst="upArrow">
                    <a:avLst>
                      <a:gd name="adj1" fmla="val 50000"/>
                      <a:gd name="adj2" fmla="val 62500"/>
                    </a:avLst>
                  </a:prstGeom>
                  <a:solidFill>
                    <a:srgbClr val="E614C8"/>
                  </a:solidFill>
                  <a:ln w="19050">
                    <a:noFill/>
                    <a:miter lim="800000"/>
                    <a:headEnd/>
                    <a:tailEnd/>
                  </a:ln>
                </p:spPr>
                <p:txBody>
                  <a:bodyPr/>
                  <a:lstStyle/>
                  <a:p>
                    <a:endParaRPr lang="en-US"/>
                  </a:p>
                </p:txBody>
              </p:sp>
              <p:sp>
                <p:nvSpPr>
                  <p:cNvPr id="20535" name="AutoShape 71"/>
                  <p:cNvSpPr>
                    <a:spLocks noChangeArrowheads="1"/>
                  </p:cNvSpPr>
                  <p:nvPr/>
                </p:nvSpPr>
                <p:spPr bwMode="auto">
                  <a:xfrm rot="10800000">
                    <a:off x="6053" y="5173"/>
                    <a:ext cx="360" cy="900"/>
                  </a:xfrm>
                  <a:prstGeom prst="upArrow">
                    <a:avLst>
                      <a:gd name="adj1" fmla="val 50000"/>
                      <a:gd name="adj2" fmla="val 62500"/>
                    </a:avLst>
                  </a:prstGeom>
                  <a:solidFill>
                    <a:srgbClr val="0000FF"/>
                  </a:solidFill>
                  <a:ln w="19050">
                    <a:noFill/>
                    <a:miter lim="800000"/>
                    <a:headEnd/>
                    <a:tailEnd/>
                  </a:ln>
                </p:spPr>
                <p:txBody>
                  <a:bodyPr/>
                  <a:lstStyle/>
                  <a:p>
                    <a:endParaRPr lang="en-US"/>
                  </a:p>
                </p:txBody>
              </p:sp>
              <p:sp>
                <p:nvSpPr>
                  <p:cNvPr id="20536" name="Oval 72"/>
                  <p:cNvSpPr>
                    <a:spLocks noChangeArrowheads="1"/>
                  </p:cNvSpPr>
                  <p:nvPr/>
                </p:nvSpPr>
                <p:spPr bwMode="auto">
                  <a:xfrm>
                    <a:off x="5516" y="5713"/>
                    <a:ext cx="1440" cy="1440"/>
                  </a:xfrm>
                  <a:prstGeom prst="ellipse">
                    <a:avLst/>
                  </a:prstGeom>
                  <a:noFill/>
                  <a:ln w="19050">
                    <a:solidFill>
                      <a:srgbClr val="FFFFFF"/>
                    </a:solidFill>
                    <a:prstDash val="dash"/>
                    <a:round/>
                    <a:headEnd/>
                    <a:tailEnd/>
                  </a:ln>
                </p:spPr>
                <p:txBody>
                  <a:bodyPr/>
                  <a:lstStyle/>
                  <a:p>
                    <a:endParaRPr lang="en-US"/>
                  </a:p>
                </p:txBody>
              </p:sp>
              <p:sp>
                <p:nvSpPr>
                  <p:cNvPr id="20537" name="Line 73"/>
                  <p:cNvSpPr>
                    <a:spLocks noChangeShapeType="1"/>
                  </p:cNvSpPr>
                  <p:nvPr/>
                </p:nvSpPr>
                <p:spPr bwMode="auto">
                  <a:xfrm flipV="1">
                    <a:off x="7238" y="6241"/>
                    <a:ext cx="0" cy="360"/>
                  </a:xfrm>
                  <a:prstGeom prst="line">
                    <a:avLst/>
                  </a:prstGeom>
                  <a:noFill/>
                  <a:ln w="19050">
                    <a:solidFill>
                      <a:srgbClr val="0000FF"/>
                    </a:solidFill>
                    <a:round/>
                    <a:headEnd/>
                    <a:tailEnd type="triangle" w="med" len="med"/>
                  </a:ln>
                </p:spPr>
                <p:txBody>
                  <a:bodyPr/>
                  <a:lstStyle/>
                  <a:p>
                    <a:endParaRPr lang="en-US"/>
                  </a:p>
                </p:txBody>
              </p:sp>
              <p:sp>
                <p:nvSpPr>
                  <p:cNvPr id="20538" name="Line 74"/>
                  <p:cNvSpPr>
                    <a:spLocks noChangeShapeType="1"/>
                  </p:cNvSpPr>
                  <p:nvPr/>
                </p:nvSpPr>
                <p:spPr bwMode="auto">
                  <a:xfrm rot="10800000" flipV="1">
                    <a:off x="7068" y="6241"/>
                    <a:ext cx="0" cy="360"/>
                  </a:xfrm>
                  <a:prstGeom prst="line">
                    <a:avLst/>
                  </a:prstGeom>
                  <a:noFill/>
                  <a:ln w="19050">
                    <a:solidFill>
                      <a:srgbClr val="E614C8"/>
                    </a:solidFill>
                    <a:round/>
                    <a:headEnd/>
                    <a:tailEnd type="triangle" w="med" len="med"/>
                  </a:ln>
                </p:spPr>
                <p:txBody>
                  <a:bodyPr/>
                  <a:lstStyle/>
                  <a:p>
                    <a:endParaRPr lang="en-US"/>
                  </a:p>
                </p:txBody>
              </p:sp>
              <p:sp>
                <p:nvSpPr>
                  <p:cNvPr id="20539" name="Line 75"/>
                  <p:cNvSpPr>
                    <a:spLocks noChangeShapeType="1"/>
                  </p:cNvSpPr>
                  <p:nvPr/>
                </p:nvSpPr>
                <p:spPr bwMode="auto">
                  <a:xfrm flipV="1">
                    <a:off x="5395" y="6241"/>
                    <a:ext cx="0" cy="360"/>
                  </a:xfrm>
                  <a:prstGeom prst="line">
                    <a:avLst/>
                  </a:prstGeom>
                  <a:noFill/>
                  <a:ln w="19050">
                    <a:solidFill>
                      <a:srgbClr val="E614C8"/>
                    </a:solidFill>
                    <a:round/>
                    <a:headEnd/>
                    <a:tailEnd type="triangle" w="med" len="med"/>
                  </a:ln>
                </p:spPr>
                <p:txBody>
                  <a:bodyPr/>
                  <a:lstStyle/>
                  <a:p>
                    <a:endParaRPr lang="en-US"/>
                  </a:p>
                </p:txBody>
              </p:sp>
              <p:sp>
                <p:nvSpPr>
                  <p:cNvPr id="20540" name="Line 76"/>
                  <p:cNvSpPr>
                    <a:spLocks noChangeShapeType="1"/>
                  </p:cNvSpPr>
                  <p:nvPr/>
                </p:nvSpPr>
                <p:spPr bwMode="auto">
                  <a:xfrm rot="10800000" flipV="1">
                    <a:off x="5225" y="6241"/>
                    <a:ext cx="0" cy="360"/>
                  </a:xfrm>
                  <a:prstGeom prst="line">
                    <a:avLst/>
                  </a:prstGeom>
                  <a:noFill/>
                  <a:ln w="19050">
                    <a:solidFill>
                      <a:srgbClr val="0000FF"/>
                    </a:solidFill>
                    <a:round/>
                    <a:headEnd/>
                    <a:tailEnd type="triangle" w="med" len="med"/>
                  </a:ln>
                </p:spPr>
                <p:txBody>
                  <a:bodyPr/>
                  <a:lstStyle/>
                  <a:p>
                    <a:endParaRPr lang="en-US"/>
                  </a:p>
                </p:txBody>
              </p:sp>
            </p:grpSp>
            <p:sp>
              <p:nvSpPr>
                <p:cNvPr id="20521" name="Rectangle 77"/>
                <p:cNvSpPr>
                  <a:spLocks noChangeArrowheads="1"/>
                </p:cNvSpPr>
                <p:nvPr/>
              </p:nvSpPr>
              <p:spPr bwMode="auto">
                <a:xfrm>
                  <a:off x="4680" y="5504"/>
                  <a:ext cx="3060" cy="1800"/>
                </a:xfrm>
                <a:prstGeom prst="rect">
                  <a:avLst/>
                </a:prstGeom>
                <a:noFill/>
                <a:ln w="9525">
                  <a:solidFill>
                    <a:srgbClr val="FFFFFF"/>
                  </a:solidFill>
                  <a:prstDash val="dash"/>
                  <a:miter lim="800000"/>
                  <a:headEnd/>
                  <a:tailEnd/>
                </a:ln>
              </p:spPr>
              <p:txBody>
                <a:bodyPr/>
                <a:lstStyle/>
                <a:p>
                  <a:endParaRPr lang="en-US"/>
                </a:p>
              </p:txBody>
            </p:sp>
            <p:sp>
              <p:nvSpPr>
                <p:cNvPr id="20522" name="Line 78"/>
                <p:cNvSpPr>
                  <a:spLocks noChangeShapeType="1"/>
                </p:cNvSpPr>
                <p:nvPr/>
              </p:nvSpPr>
              <p:spPr bwMode="auto">
                <a:xfrm>
                  <a:off x="4408" y="6411"/>
                  <a:ext cx="3600" cy="0"/>
                </a:xfrm>
                <a:prstGeom prst="line">
                  <a:avLst/>
                </a:prstGeom>
                <a:noFill/>
                <a:ln w="9525">
                  <a:solidFill>
                    <a:srgbClr val="FFFFFF"/>
                  </a:solidFill>
                  <a:prstDash val="dash"/>
                  <a:round/>
                  <a:headEnd/>
                  <a:tailEnd/>
                </a:ln>
              </p:spPr>
              <p:txBody>
                <a:bodyPr/>
                <a:lstStyle/>
                <a:p>
                  <a:endParaRPr lang="en-US"/>
                </a:p>
              </p:txBody>
            </p:sp>
          </p:grpSp>
        </p:grpSp>
      </p:grpSp>
      <p:sp>
        <p:nvSpPr>
          <p:cNvPr id="20512" name="Line 79"/>
          <p:cNvSpPr>
            <a:spLocks noChangeShapeType="1"/>
          </p:cNvSpPr>
          <p:nvPr/>
        </p:nvSpPr>
        <p:spPr bwMode="auto">
          <a:xfrm>
            <a:off x="3962400" y="2552700"/>
            <a:ext cx="1371600" cy="0"/>
          </a:xfrm>
          <a:prstGeom prst="line">
            <a:avLst/>
          </a:prstGeom>
          <a:noFill/>
          <a:ln w="9525">
            <a:solidFill>
              <a:srgbClr val="0000FF"/>
            </a:solidFill>
            <a:prstDash val="dash"/>
            <a:round/>
            <a:headEnd/>
            <a:tailEnd/>
          </a:ln>
        </p:spPr>
        <p:txBody>
          <a:bodyPr/>
          <a:lstStyle/>
          <a:p>
            <a:endParaRPr lang="en-US"/>
          </a:p>
        </p:txBody>
      </p:sp>
      <p:sp>
        <p:nvSpPr>
          <p:cNvPr id="20513" name="Line 80"/>
          <p:cNvSpPr>
            <a:spLocks noChangeShapeType="1"/>
          </p:cNvSpPr>
          <p:nvPr/>
        </p:nvSpPr>
        <p:spPr bwMode="auto">
          <a:xfrm>
            <a:off x="3962400" y="4610100"/>
            <a:ext cx="1371600" cy="0"/>
          </a:xfrm>
          <a:prstGeom prst="line">
            <a:avLst/>
          </a:prstGeom>
          <a:noFill/>
          <a:ln w="9525">
            <a:solidFill>
              <a:srgbClr val="E614C8"/>
            </a:solidFill>
            <a:prstDash val="dash"/>
            <a:round/>
            <a:headEnd/>
            <a:tailEnd/>
          </a:ln>
        </p:spPr>
        <p:txBody>
          <a:bodyPr/>
          <a:lstStyle/>
          <a:p>
            <a:endParaRPr lang="en-US"/>
          </a:p>
        </p:txBody>
      </p:sp>
      <p:sp>
        <p:nvSpPr>
          <p:cNvPr id="81" name="TextBox 59"/>
          <p:cNvSpPr txBox="1">
            <a:spLocks noChangeArrowheads="1"/>
          </p:cNvSpPr>
          <p:nvPr/>
        </p:nvSpPr>
        <p:spPr bwMode="auto">
          <a:xfrm>
            <a:off x="5927725" y="228600"/>
            <a:ext cx="3216275" cy="461665"/>
          </a:xfrm>
          <a:prstGeom prst="rect">
            <a:avLst/>
          </a:prstGeom>
          <a:noFill/>
          <a:ln w="9525">
            <a:noFill/>
            <a:miter lim="800000"/>
            <a:headEnd/>
            <a:tailEnd/>
          </a:ln>
        </p:spPr>
        <p:txBody>
          <a:bodyPr>
            <a:spAutoFit/>
          </a:bodyPr>
          <a:lstStyle/>
          <a:p>
            <a:pPr algn="ctr"/>
            <a:r>
              <a:rPr lang="en-US" sz="2400" b="1" dirty="0">
                <a:solidFill>
                  <a:srgbClr val="002060"/>
                </a:solidFill>
                <a:latin typeface="Calibri" pitchFamily="34" charset="0"/>
                <a:cs typeface="Times New Roman" pitchFamily="18" charset="0"/>
              </a:rPr>
              <a:t>PARTIAL TRUTHS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rot="-5400000">
            <a:off x="442912" y="3186113"/>
            <a:ext cx="3114675" cy="647700"/>
          </a:xfrm>
          <a:prstGeom prst="rect">
            <a:avLst/>
          </a:prstGeom>
        </p:spPr>
        <p:txBody>
          <a:bodyPr spcFirstLastPara="1" wrap="none" fromWordArt="1">
            <a:prstTxWarp prst="textArchUp">
              <a:avLst>
                <a:gd name="adj" fmla="val 10800004"/>
              </a:avLst>
            </a:prstTxWarp>
          </a:bodyPr>
          <a:lstStyle/>
          <a:p>
            <a:pPr algn="ctr"/>
            <a:r>
              <a:rPr lang="en-US" kern="10">
                <a:ln w="9525">
                  <a:noFill/>
                  <a:round/>
                  <a:headEnd/>
                  <a:tailEnd/>
                </a:ln>
                <a:solidFill>
                  <a:srgbClr val="000000">
                    <a:alpha val="50195"/>
                  </a:srgbClr>
                </a:solidFill>
                <a:latin typeface="Arial Black"/>
              </a:rPr>
              <a:t>INTERACTIVE</a:t>
            </a:r>
          </a:p>
        </p:txBody>
      </p:sp>
      <p:sp>
        <p:nvSpPr>
          <p:cNvPr id="21507" name="WordArt 3"/>
          <p:cNvSpPr>
            <a:spLocks noChangeArrowheads="1" noChangeShapeType="1" noTextEdit="1"/>
          </p:cNvSpPr>
          <p:nvPr/>
        </p:nvSpPr>
        <p:spPr bwMode="auto">
          <a:xfrm rot="5400000">
            <a:off x="5924550" y="3067050"/>
            <a:ext cx="2400300" cy="914400"/>
          </a:xfrm>
          <a:prstGeom prst="rect">
            <a:avLst/>
          </a:prstGeom>
        </p:spPr>
        <p:txBody>
          <a:bodyPr spcFirstLastPara="1" wrap="none" fromWordArt="1">
            <a:prstTxWarp prst="textArchUp">
              <a:avLst>
                <a:gd name="adj" fmla="val 11580348"/>
              </a:avLst>
            </a:prstTxWarp>
          </a:bodyPr>
          <a:lstStyle/>
          <a:p>
            <a:pPr algn="ctr"/>
            <a:r>
              <a:rPr lang="en-US" kern="10">
                <a:ln w="9525">
                  <a:noFill/>
                  <a:round/>
                  <a:headEnd/>
                  <a:tailEnd/>
                </a:ln>
                <a:solidFill>
                  <a:srgbClr val="000000">
                    <a:alpha val="50195"/>
                  </a:srgbClr>
                </a:solidFill>
                <a:latin typeface="Arial Black"/>
              </a:rPr>
              <a:t>STANDS</a:t>
            </a:r>
          </a:p>
        </p:txBody>
      </p:sp>
      <p:sp>
        <p:nvSpPr>
          <p:cNvPr id="21508" name="Oval 6"/>
          <p:cNvSpPr>
            <a:spLocks noChangeArrowheads="1"/>
          </p:cNvSpPr>
          <p:nvPr/>
        </p:nvSpPr>
        <p:spPr bwMode="auto">
          <a:xfrm>
            <a:off x="2209800" y="1065213"/>
            <a:ext cx="4914900" cy="4914900"/>
          </a:xfrm>
          <a:prstGeom prst="ellipse">
            <a:avLst/>
          </a:prstGeom>
          <a:noFill/>
          <a:ln w="19050">
            <a:solidFill>
              <a:schemeClr val="accent2"/>
            </a:solidFill>
            <a:round/>
            <a:headEnd/>
            <a:tailEnd/>
          </a:ln>
        </p:spPr>
        <p:txBody>
          <a:bodyPr/>
          <a:lstStyle/>
          <a:p>
            <a:endParaRPr lang="en-US"/>
          </a:p>
        </p:txBody>
      </p:sp>
      <p:sp>
        <p:nvSpPr>
          <p:cNvPr id="21509" name="Oval 7"/>
          <p:cNvSpPr>
            <a:spLocks noChangeArrowheads="1"/>
          </p:cNvSpPr>
          <p:nvPr/>
        </p:nvSpPr>
        <p:spPr bwMode="auto">
          <a:xfrm>
            <a:off x="2324100" y="18669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1510" name="Text Box 8"/>
          <p:cNvSpPr txBox="1">
            <a:spLocks noChangeArrowheads="1"/>
          </p:cNvSpPr>
          <p:nvPr/>
        </p:nvSpPr>
        <p:spPr bwMode="auto">
          <a:xfrm>
            <a:off x="2324100" y="18669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SL</a:t>
            </a:r>
          </a:p>
        </p:txBody>
      </p:sp>
      <p:sp>
        <p:nvSpPr>
          <p:cNvPr id="21511" name="Oval 9"/>
          <p:cNvSpPr>
            <a:spLocks noChangeArrowheads="1"/>
          </p:cNvSpPr>
          <p:nvPr/>
        </p:nvSpPr>
        <p:spPr bwMode="auto">
          <a:xfrm>
            <a:off x="3124200" y="1065213"/>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1512" name="Text Box 10"/>
          <p:cNvSpPr txBox="1">
            <a:spLocks noChangeArrowheads="1"/>
          </p:cNvSpPr>
          <p:nvPr/>
        </p:nvSpPr>
        <p:spPr bwMode="auto">
          <a:xfrm>
            <a:off x="3124200" y="1066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E</a:t>
            </a:r>
          </a:p>
        </p:txBody>
      </p:sp>
      <p:sp>
        <p:nvSpPr>
          <p:cNvPr id="21513" name="Oval 11"/>
          <p:cNvSpPr>
            <a:spLocks noChangeArrowheads="1"/>
          </p:cNvSpPr>
          <p:nvPr/>
        </p:nvSpPr>
        <p:spPr bwMode="auto">
          <a:xfrm>
            <a:off x="1866900" y="27813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1514" name="Text Box 12"/>
          <p:cNvSpPr txBox="1">
            <a:spLocks noChangeArrowheads="1"/>
          </p:cNvSpPr>
          <p:nvPr/>
        </p:nvSpPr>
        <p:spPr bwMode="auto">
          <a:xfrm>
            <a:off x="1866900" y="27813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P</a:t>
            </a:r>
          </a:p>
        </p:txBody>
      </p:sp>
      <p:sp>
        <p:nvSpPr>
          <p:cNvPr id="21515" name="Oval 13"/>
          <p:cNvSpPr>
            <a:spLocks noChangeArrowheads="1"/>
          </p:cNvSpPr>
          <p:nvPr/>
        </p:nvSpPr>
        <p:spPr bwMode="auto">
          <a:xfrm>
            <a:off x="1981200" y="38100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1516" name="Text Box 14"/>
          <p:cNvSpPr txBox="1">
            <a:spLocks noChangeArrowheads="1"/>
          </p:cNvSpPr>
          <p:nvPr/>
        </p:nvSpPr>
        <p:spPr bwMode="auto">
          <a:xfrm>
            <a:off x="1981200" y="38100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DM</a:t>
            </a:r>
          </a:p>
        </p:txBody>
      </p:sp>
      <p:sp>
        <p:nvSpPr>
          <p:cNvPr id="21517" name="Oval 15"/>
          <p:cNvSpPr>
            <a:spLocks noChangeArrowheads="1"/>
          </p:cNvSpPr>
          <p:nvPr/>
        </p:nvSpPr>
        <p:spPr bwMode="auto">
          <a:xfrm>
            <a:off x="2438400" y="47244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1518" name="Text Box 16"/>
          <p:cNvSpPr txBox="1">
            <a:spLocks noChangeArrowheads="1"/>
          </p:cNvSpPr>
          <p:nvPr/>
        </p:nvSpPr>
        <p:spPr bwMode="auto">
          <a:xfrm>
            <a:off x="2438400" y="47244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I</a:t>
            </a:r>
          </a:p>
        </p:txBody>
      </p:sp>
      <p:sp>
        <p:nvSpPr>
          <p:cNvPr id="21519" name="Oval 17"/>
          <p:cNvSpPr>
            <a:spLocks noChangeArrowheads="1"/>
          </p:cNvSpPr>
          <p:nvPr/>
        </p:nvSpPr>
        <p:spPr bwMode="auto">
          <a:xfrm>
            <a:off x="3238500" y="54102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1520" name="Text Box 18"/>
          <p:cNvSpPr txBox="1">
            <a:spLocks noChangeArrowheads="1"/>
          </p:cNvSpPr>
          <p:nvPr/>
        </p:nvSpPr>
        <p:spPr bwMode="auto">
          <a:xfrm>
            <a:off x="3238500" y="54102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L</a:t>
            </a:r>
          </a:p>
        </p:txBody>
      </p:sp>
      <p:sp>
        <p:nvSpPr>
          <p:cNvPr id="21521" name="Oval 19"/>
          <p:cNvSpPr>
            <a:spLocks noChangeArrowheads="1"/>
          </p:cNvSpPr>
          <p:nvPr/>
        </p:nvSpPr>
        <p:spPr bwMode="auto">
          <a:xfrm>
            <a:off x="5524500" y="54102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1522" name="Text Box 20"/>
          <p:cNvSpPr txBox="1">
            <a:spLocks noChangeArrowheads="1"/>
          </p:cNvSpPr>
          <p:nvPr/>
        </p:nvSpPr>
        <p:spPr bwMode="auto">
          <a:xfrm>
            <a:off x="5524500" y="54102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R</a:t>
            </a:r>
          </a:p>
        </p:txBody>
      </p:sp>
      <p:sp>
        <p:nvSpPr>
          <p:cNvPr id="21523" name="Oval 21"/>
          <p:cNvSpPr>
            <a:spLocks noChangeArrowheads="1"/>
          </p:cNvSpPr>
          <p:nvPr/>
        </p:nvSpPr>
        <p:spPr bwMode="auto">
          <a:xfrm>
            <a:off x="6324600" y="47244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1524" name="Text Box 22"/>
          <p:cNvSpPr txBox="1">
            <a:spLocks noChangeArrowheads="1"/>
          </p:cNvSpPr>
          <p:nvPr/>
        </p:nvSpPr>
        <p:spPr bwMode="auto">
          <a:xfrm>
            <a:off x="6324600" y="47244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T</a:t>
            </a:r>
          </a:p>
        </p:txBody>
      </p:sp>
      <p:sp>
        <p:nvSpPr>
          <p:cNvPr id="21525" name="Oval 23"/>
          <p:cNvSpPr>
            <a:spLocks noChangeArrowheads="1"/>
          </p:cNvSpPr>
          <p:nvPr/>
        </p:nvSpPr>
        <p:spPr bwMode="auto">
          <a:xfrm>
            <a:off x="6781800" y="38100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1526" name="Text Box 24"/>
          <p:cNvSpPr txBox="1">
            <a:spLocks noChangeArrowheads="1"/>
          </p:cNvSpPr>
          <p:nvPr/>
        </p:nvSpPr>
        <p:spPr bwMode="auto">
          <a:xfrm>
            <a:off x="6781800" y="38100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S</a:t>
            </a:r>
          </a:p>
        </p:txBody>
      </p:sp>
      <p:sp>
        <p:nvSpPr>
          <p:cNvPr id="21527" name="Oval 25"/>
          <p:cNvSpPr>
            <a:spLocks noChangeArrowheads="1"/>
          </p:cNvSpPr>
          <p:nvPr/>
        </p:nvSpPr>
        <p:spPr bwMode="auto">
          <a:xfrm>
            <a:off x="6781800" y="27813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1528" name="Text Box 26"/>
          <p:cNvSpPr txBox="1">
            <a:spLocks noChangeArrowheads="1"/>
          </p:cNvSpPr>
          <p:nvPr/>
        </p:nvSpPr>
        <p:spPr bwMode="auto">
          <a:xfrm>
            <a:off x="6781800" y="27813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500">
                <a:solidFill>
                  <a:srgbClr val="002060"/>
                </a:solidFill>
                <a:latin typeface="Times New Roman" pitchFamily="18" charset="0"/>
              </a:rPr>
              <a:t>EC</a:t>
            </a:r>
          </a:p>
        </p:txBody>
      </p:sp>
      <p:sp>
        <p:nvSpPr>
          <p:cNvPr id="21529" name="Oval 27"/>
          <p:cNvSpPr>
            <a:spLocks noChangeArrowheads="1"/>
          </p:cNvSpPr>
          <p:nvPr/>
        </p:nvSpPr>
        <p:spPr bwMode="auto">
          <a:xfrm>
            <a:off x="6324600" y="17526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1530" name="Text Box 28"/>
          <p:cNvSpPr txBox="1">
            <a:spLocks noChangeArrowheads="1"/>
          </p:cNvSpPr>
          <p:nvPr/>
        </p:nvSpPr>
        <p:spPr bwMode="auto">
          <a:xfrm>
            <a:off x="6324600" y="17526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MM</a:t>
            </a:r>
          </a:p>
        </p:txBody>
      </p:sp>
      <p:sp>
        <p:nvSpPr>
          <p:cNvPr id="21531" name="Oval 29"/>
          <p:cNvSpPr>
            <a:spLocks noChangeArrowheads="1"/>
          </p:cNvSpPr>
          <p:nvPr/>
        </p:nvSpPr>
        <p:spPr bwMode="auto">
          <a:xfrm>
            <a:off x="5524500" y="1065213"/>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1532" name="Text Box 30"/>
          <p:cNvSpPr txBox="1">
            <a:spLocks noChangeArrowheads="1"/>
          </p:cNvSpPr>
          <p:nvPr/>
        </p:nvSpPr>
        <p:spPr bwMode="auto">
          <a:xfrm>
            <a:off x="5524500" y="1066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G</a:t>
            </a:r>
          </a:p>
        </p:txBody>
      </p:sp>
      <p:sp>
        <p:nvSpPr>
          <p:cNvPr id="21533" name="Oval 31"/>
          <p:cNvSpPr>
            <a:spLocks noChangeArrowheads="1"/>
          </p:cNvSpPr>
          <p:nvPr/>
        </p:nvSpPr>
        <p:spPr bwMode="auto">
          <a:xfrm>
            <a:off x="4381500" y="5640388"/>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1534" name="Text Box 32"/>
          <p:cNvSpPr txBox="1">
            <a:spLocks noChangeArrowheads="1"/>
          </p:cNvSpPr>
          <p:nvPr/>
        </p:nvSpPr>
        <p:spPr bwMode="auto">
          <a:xfrm>
            <a:off x="4381500" y="5638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C</a:t>
            </a:r>
          </a:p>
        </p:txBody>
      </p:sp>
      <p:sp>
        <p:nvSpPr>
          <p:cNvPr id="21535" name="WordArt 33"/>
          <p:cNvSpPr>
            <a:spLocks noChangeArrowheads="1" noChangeShapeType="1" noTextEdit="1"/>
          </p:cNvSpPr>
          <p:nvPr/>
        </p:nvSpPr>
        <p:spPr bwMode="auto">
          <a:xfrm>
            <a:off x="3695700" y="1866900"/>
            <a:ext cx="1943100" cy="685800"/>
          </a:xfrm>
          <a:prstGeom prst="rect">
            <a:avLst/>
          </a:prstGeom>
        </p:spPr>
        <p:txBody>
          <a:bodyPr spcFirstLastPara="1" wrap="none" fromWordArt="1">
            <a:prstTxWarp prst="textArchUp">
              <a:avLst>
                <a:gd name="adj" fmla="val 11820260"/>
              </a:avLst>
            </a:prstTxWarp>
          </a:bodyPr>
          <a:lstStyle/>
          <a:p>
            <a:pPr algn="ctr"/>
            <a:r>
              <a:rPr lang="en-US" kern="10">
                <a:ln w="9525">
                  <a:noFill/>
                  <a:round/>
                  <a:headEnd/>
                  <a:tailEnd/>
                </a:ln>
                <a:solidFill>
                  <a:srgbClr val="FF0000"/>
                </a:solidFill>
                <a:latin typeface="Arial Black"/>
              </a:rPr>
              <a:t>Direct Load</a:t>
            </a:r>
          </a:p>
        </p:txBody>
      </p:sp>
      <p:sp>
        <p:nvSpPr>
          <p:cNvPr id="21536" name="Oval 34"/>
          <p:cNvSpPr>
            <a:spLocks noChangeArrowheads="1"/>
          </p:cNvSpPr>
          <p:nvPr/>
        </p:nvSpPr>
        <p:spPr bwMode="auto">
          <a:xfrm>
            <a:off x="2838450" y="1644650"/>
            <a:ext cx="3657600" cy="3656013"/>
          </a:xfrm>
          <a:prstGeom prst="ellipse">
            <a:avLst/>
          </a:prstGeom>
          <a:noFill/>
          <a:ln w="31750">
            <a:solidFill>
              <a:srgbClr val="FF0000"/>
            </a:solidFill>
            <a:round/>
            <a:headEnd/>
            <a:tailEnd/>
          </a:ln>
        </p:spPr>
        <p:txBody>
          <a:bodyPr/>
          <a:lstStyle/>
          <a:p>
            <a:endParaRPr lang="en-US"/>
          </a:p>
        </p:txBody>
      </p:sp>
      <p:grpSp>
        <p:nvGrpSpPr>
          <p:cNvPr id="2" name="Group 35"/>
          <p:cNvGrpSpPr>
            <a:grpSpLocks/>
          </p:cNvGrpSpPr>
          <p:nvPr/>
        </p:nvGrpSpPr>
        <p:grpSpPr bwMode="auto">
          <a:xfrm>
            <a:off x="3238500" y="2325688"/>
            <a:ext cx="2743200" cy="2514600"/>
            <a:chOff x="4050" y="4501"/>
            <a:chExt cx="4320" cy="3962"/>
          </a:xfrm>
        </p:grpSpPr>
        <p:grpSp>
          <p:nvGrpSpPr>
            <p:cNvPr id="3" name="Group 36"/>
            <p:cNvGrpSpPr>
              <a:grpSpLocks/>
            </p:cNvGrpSpPr>
            <p:nvPr/>
          </p:nvGrpSpPr>
          <p:grpSpPr bwMode="auto">
            <a:xfrm>
              <a:off x="4050" y="4680"/>
              <a:ext cx="4320" cy="3600"/>
              <a:chOff x="4140" y="4680"/>
              <a:chExt cx="4320" cy="3600"/>
            </a:xfrm>
          </p:grpSpPr>
          <p:sp>
            <p:nvSpPr>
              <p:cNvPr id="21585" name="WordArt 37"/>
              <p:cNvSpPr>
                <a:spLocks noChangeArrowheads="1" noChangeShapeType="1" noTextEdit="1"/>
              </p:cNvSpPr>
              <p:nvPr/>
            </p:nvSpPr>
            <p:spPr bwMode="auto">
              <a:xfrm rot="-5400000">
                <a:off x="3061" y="6299"/>
                <a:ext cx="2457"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ARENA</a:t>
                </a:r>
              </a:p>
            </p:txBody>
          </p:sp>
          <p:sp>
            <p:nvSpPr>
              <p:cNvPr id="21586" name="WordArt 38"/>
              <p:cNvSpPr>
                <a:spLocks noChangeArrowheads="1" noChangeShapeType="1" noTextEdit="1"/>
              </p:cNvSpPr>
              <p:nvPr/>
            </p:nvSpPr>
            <p:spPr bwMode="auto">
              <a:xfrm rot="-5400000">
                <a:off x="6510" y="6330"/>
                <a:ext cx="3600"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Football Ground</a:t>
                </a:r>
              </a:p>
            </p:txBody>
          </p:sp>
        </p:grpSp>
        <p:grpSp>
          <p:nvGrpSpPr>
            <p:cNvPr id="4" name="Group 39"/>
            <p:cNvGrpSpPr>
              <a:grpSpLocks/>
            </p:cNvGrpSpPr>
            <p:nvPr/>
          </p:nvGrpSpPr>
          <p:grpSpPr bwMode="auto">
            <a:xfrm>
              <a:off x="4437" y="4501"/>
              <a:ext cx="3629" cy="3962"/>
              <a:chOff x="4500" y="11338"/>
              <a:chExt cx="3629" cy="3962"/>
            </a:xfrm>
          </p:grpSpPr>
          <p:grpSp>
            <p:nvGrpSpPr>
              <p:cNvPr id="5" name="Group 40"/>
              <p:cNvGrpSpPr>
                <a:grpSpLocks/>
              </p:cNvGrpSpPr>
              <p:nvPr/>
            </p:nvGrpSpPr>
            <p:grpSpPr bwMode="auto">
              <a:xfrm>
                <a:off x="4500" y="12056"/>
                <a:ext cx="3600" cy="2524"/>
                <a:chOff x="4437" y="5168"/>
                <a:chExt cx="3600" cy="2524"/>
              </a:xfrm>
            </p:grpSpPr>
            <p:grpSp>
              <p:nvGrpSpPr>
                <p:cNvPr id="6" name="Group 41"/>
                <p:cNvGrpSpPr>
                  <a:grpSpLocks/>
                </p:cNvGrpSpPr>
                <p:nvPr/>
              </p:nvGrpSpPr>
              <p:grpSpPr bwMode="auto">
                <a:xfrm>
                  <a:off x="4437" y="5940"/>
                  <a:ext cx="3600" cy="1080"/>
                  <a:chOff x="4526" y="5940"/>
                  <a:chExt cx="3600" cy="1080"/>
                </a:xfrm>
              </p:grpSpPr>
              <p:sp>
                <p:nvSpPr>
                  <p:cNvPr id="21582" name="Text Box 42"/>
                  <p:cNvSpPr txBox="1">
                    <a:spLocks noChangeArrowheads="1"/>
                  </p:cNvSpPr>
                  <p:nvPr/>
                </p:nvSpPr>
                <p:spPr bwMode="auto">
                  <a:xfrm>
                    <a:off x="6244" y="6480"/>
                    <a:ext cx="720" cy="540"/>
                  </a:xfrm>
                  <a:prstGeom prst="rect">
                    <a:avLst/>
                  </a:prstGeom>
                  <a:noFill/>
                  <a:ln w="9525">
                    <a:noFill/>
                    <a:miter lim="800000"/>
                    <a:headEnd/>
                    <a:tailEnd/>
                  </a:ln>
                </p:spPr>
                <p:txBody>
                  <a:bodyPr/>
                  <a:lstStyle/>
                  <a:p>
                    <a:r>
                      <a:rPr lang="en-US" sz="1200">
                        <a:solidFill>
                          <a:srgbClr val="E614C8"/>
                        </a:solidFill>
                        <a:latin typeface="Times New Roman" pitchFamily="18" charset="0"/>
                      </a:rPr>
                      <a:t>DV</a:t>
                    </a:r>
                  </a:p>
                </p:txBody>
              </p:sp>
              <p:sp>
                <p:nvSpPr>
                  <p:cNvPr id="21583" name="Text Box 43"/>
                  <p:cNvSpPr txBox="1">
                    <a:spLocks noChangeArrowheads="1"/>
                  </p:cNvSpPr>
                  <p:nvPr/>
                </p:nvSpPr>
                <p:spPr bwMode="auto">
                  <a:xfrm>
                    <a:off x="5796" y="5940"/>
                    <a:ext cx="720" cy="540"/>
                  </a:xfrm>
                  <a:prstGeom prst="rect">
                    <a:avLst/>
                  </a:prstGeom>
                  <a:noFill/>
                  <a:ln w="9525">
                    <a:noFill/>
                    <a:miter lim="800000"/>
                    <a:headEnd/>
                    <a:tailEnd/>
                  </a:ln>
                </p:spPr>
                <p:txBody>
                  <a:bodyPr/>
                  <a:lstStyle/>
                  <a:p>
                    <a:r>
                      <a:rPr lang="en-US" sz="1200">
                        <a:solidFill>
                          <a:srgbClr val="0000FF"/>
                        </a:solidFill>
                        <a:latin typeface="Times New Roman" pitchFamily="18" charset="0"/>
                      </a:rPr>
                      <a:t>TV</a:t>
                    </a:r>
                  </a:p>
                </p:txBody>
              </p:sp>
              <p:sp>
                <p:nvSpPr>
                  <p:cNvPr id="21584" name="Line 44"/>
                  <p:cNvSpPr>
                    <a:spLocks noChangeShapeType="1"/>
                  </p:cNvSpPr>
                  <p:nvPr/>
                </p:nvSpPr>
                <p:spPr bwMode="auto">
                  <a:xfrm>
                    <a:off x="4526" y="6433"/>
                    <a:ext cx="3600" cy="0"/>
                  </a:xfrm>
                  <a:prstGeom prst="line">
                    <a:avLst/>
                  </a:prstGeom>
                  <a:noFill/>
                  <a:ln w="19050">
                    <a:solidFill>
                      <a:srgbClr val="FFFFFF"/>
                    </a:solidFill>
                    <a:prstDash val="dash"/>
                    <a:round/>
                    <a:headEnd/>
                    <a:tailEnd/>
                  </a:ln>
                </p:spPr>
                <p:txBody>
                  <a:bodyPr/>
                  <a:lstStyle/>
                  <a:p>
                    <a:endParaRPr lang="en-US"/>
                  </a:p>
                </p:txBody>
              </p:sp>
            </p:grpSp>
            <p:grpSp>
              <p:nvGrpSpPr>
                <p:cNvPr id="7" name="Group 45"/>
                <p:cNvGrpSpPr>
                  <a:grpSpLocks/>
                </p:cNvGrpSpPr>
                <p:nvPr/>
              </p:nvGrpSpPr>
              <p:grpSpPr bwMode="auto">
                <a:xfrm>
                  <a:off x="4590" y="5168"/>
                  <a:ext cx="3086" cy="2524"/>
                  <a:chOff x="4590" y="5168"/>
                  <a:chExt cx="3086" cy="2524"/>
                </a:xfrm>
              </p:grpSpPr>
              <p:sp>
                <p:nvSpPr>
                  <p:cNvPr id="21577" name="Text Box 46"/>
                  <p:cNvSpPr txBox="1">
                    <a:spLocks noChangeArrowheads="1"/>
                  </p:cNvSpPr>
                  <p:nvPr/>
                </p:nvSpPr>
                <p:spPr bwMode="auto">
                  <a:xfrm>
                    <a:off x="4590" y="5173"/>
                    <a:ext cx="720" cy="540"/>
                  </a:xfrm>
                  <a:prstGeom prst="rect">
                    <a:avLst/>
                  </a:prstGeom>
                  <a:noFill/>
                  <a:ln w="9525">
                    <a:noFill/>
                    <a:miter lim="800000"/>
                    <a:headEnd/>
                    <a:tailEnd/>
                  </a:ln>
                </p:spPr>
                <p:txBody>
                  <a:bodyPr/>
                  <a:lstStyle/>
                  <a:p>
                    <a:r>
                      <a:rPr lang="en-US" sz="1200">
                        <a:latin typeface="Times New Roman" pitchFamily="18" charset="0"/>
                      </a:rPr>
                      <a:t>IN</a:t>
                    </a:r>
                  </a:p>
                </p:txBody>
              </p:sp>
              <p:grpSp>
                <p:nvGrpSpPr>
                  <p:cNvPr id="8" name="Group 47"/>
                  <p:cNvGrpSpPr>
                    <a:grpSpLocks/>
                  </p:cNvGrpSpPr>
                  <p:nvPr/>
                </p:nvGrpSpPr>
                <p:grpSpPr bwMode="auto">
                  <a:xfrm>
                    <a:off x="4796" y="5168"/>
                    <a:ext cx="2880" cy="2524"/>
                    <a:chOff x="4796" y="5168"/>
                    <a:chExt cx="2880" cy="2524"/>
                  </a:xfrm>
                </p:grpSpPr>
                <p:sp>
                  <p:nvSpPr>
                    <p:cNvPr id="21579" name="Line 48"/>
                    <p:cNvSpPr>
                      <a:spLocks noChangeShapeType="1"/>
                    </p:cNvSpPr>
                    <p:nvPr/>
                  </p:nvSpPr>
                  <p:spPr bwMode="auto">
                    <a:xfrm flipV="1">
                      <a:off x="6671" y="5172"/>
                      <a:ext cx="1" cy="2520"/>
                    </a:xfrm>
                    <a:prstGeom prst="line">
                      <a:avLst/>
                    </a:prstGeom>
                    <a:noFill/>
                    <a:ln w="19050">
                      <a:solidFill>
                        <a:srgbClr val="E614C8"/>
                      </a:solidFill>
                      <a:round/>
                      <a:headEnd/>
                      <a:tailEnd type="triangle" w="med" len="med"/>
                    </a:ln>
                  </p:spPr>
                  <p:txBody>
                    <a:bodyPr/>
                    <a:lstStyle/>
                    <a:p>
                      <a:endParaRPr lang="en-US"/>
                    </a:p>
                  </p:txBody>
                </p:sp>
                <p:sp>
                  <p:nvSpPr>
                    <p:cNvPr id="21580" name="Line 49"/>
                    <p:cNvSpPr>
                      <a:spLocks noChangeShapeType="1"/>
                    </p:cNvSpPr>
                    <p:nvPr/>
                  </p:nvSpPr>
                  <p:spPr bwMode="auto">
                    <a:xfrm rot="10800000" flipV="1">
                      <a:off x="5821" y="5168"/>
                      <a:ext cx="1" cy="2520"/>
                    </a:xfrm>
                    <a:prstGeom prst="line">
                      <a:avLst/>
                    </a:prstGeom>
                    <a:noFill/>
                    <a:ln w="19050">
                      <a:solidFill>
                        <a:srgbClr val="0000FF"/>
                      </a:solidFill>
                      <a:round/>
                      <a:headEnd/>
                      <a:tailEnd type="triangle" w="med" len="med"/>
                    </a:ln>
                  </p:spPr>
                  <p:txBody>
                    <a:bodyPr/>
                    <a:lstStyle/>
                    <a:p>
                      <a:endParaRPr lang="en-US"/>
                    </a:p>
                  </p:txBody>
                </p:sp>
                <p:sp>
                  <p:nvSpPr>
                    <p:cNvPr id="21581" name="Rectangle 50"/>
                    <p:cNvSpPr>
                      <a:spLocks noChangeArrowheads="1"/>
                    </p:cNvSpPr>
                    <p:nvPr/>
                  </p:nvSpPr>
                  <p:spPr bwMode="auto">
                    <a:xfrm>
                      <a:off x="4796" y="5533"/>
                      <a:ext cx="2880" cy="1800"/>
                    </a:xfrm>
                    <a:prstGeom prst="rect">
                      <a:avLst/>
                    </a:prstGeom>
                    <a:noFill/>
                    <a:ln w="19050">
                      <a:solidFill>
                        <a:srgbClr val="FFFFFF"/>
                      </a:solidFill>
                      <a:prstDash val="dash"/>
                      <a:miter lim="800000"/>
                      <a:headEnd/>
                      <a:tailEnd/>
                    </a:ln>
                  </p:spPr>
                  <p:txBody>
                    <a:bodyPr/>
                    <a:lstStyle/>
                    <a:p>
                      <a:endParaRPr lang="en-US"/>
                    </a:p>
                  </p:txBody>
                </p:sp>
              </p:grpSp>
            </p:grpSp>
          </p:grpSp>
          <p:grpSp>
            <p:nvGrpSpPr>
              <p:cNvPr id="9" name="Group 51"/>
              <p:cNvGrpSpPr>
                <a:grpSpLocks/>
              </p:cNvGrpSpPr>
              <p:nvPr/>
            </p:nvGrpSpPr>
            <p:grpSpPr bwMode="auto">
              <a:xfrm>
                <a:off x="4500" y="11338"/>
                <a:ext cx="3629" cy="3962"/>
                <a:chOff x="4408" y="4453"/>
                <a:chExt cx="3629" cy="3962"/>
              </a:xfrm>
            </p:grpSpPr>
            <p:grpSp>
              <p:nvGrpSpPr>
                <p:cNvPr id="10" name="Group 52"/>
                <p:cNvGrpSpPr>
                  <a:grpSpLocks/>
                </p:cNvGrpSpPr>
                <p:nvPr/>
              </p:nvGrpSpPr>
              <p:grpSpPr bwMode="auto">
                <a:xfrm>
                  <a:off x="4437" y="4453"/>
                  <a:ext cx="3600" cy="3962"/>
                  <a:chOff x="4437" y="4453"/>
                  <a:chExt cx="3600" cy="3962"/>
                </a:xfrm>
              </p:grpSpPr>
              <p:sp>
                <p:nvSpPr>
                  <p:cNvPr id="21549" name="Rectangle 53"/>
                  <p:cNvSpPr>
                    <a:spLocks noChangeArrowheads="1"/>
                  </p:cNvSpPr>
                  <p:nvPr/>
                </p:nvSpPr>
                <p:spPr bwMode="auto">
                  <a:xfrm>
                    <a:off x="4437" y="4455"/>
                    <a:ext cx="3600" cy="3960"/>
                  </a:xfrm>
                  <a:prstGeom prst="rect">
                    <a:avLst/>
                  </a:prstGeom>
                  <a:solidFill>
                    <a:srgbClr val="339966">
                      <a:alpha val="50195"/>
                    </a:srgbClr>
                  </a:solidFill>
                  <a:ln w="9525">
                    <a:noFill/>
                    <a:miter lim="800000"/>
                    <a:headEnd/>
                    <a:tailEnd/>
                  </a:ln>
                </p:spPr>
                <p:txBody>
                  <a:bodyPr/>
                  <a:lstStyle/>
                  <a:p>
                    <a:endParaRPr lang="en-US"/>
                  </a:p>
                </p:txBody>
              </p:sp>
              <p:sp>
                <p:nvSpPr>
                  <p:cNvPr id="21550" name="Text Box 54"/>
                  <p:cNvSpPr txBox="1">
                    <a:spLocks noChangeArrowheads="1"/>
                  </p:cNvSpPr>
                  <p:nvPr/>
                </p:nvSpPr>
                <p:spPr bwMode="auto">
                  <a:xfrm>
                    <a:off x="49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PP</a:t>
                    </a:r>
                  </a:p>
                </p:txBody>
              </p:sp>
              <p:sp>
                <p:nvSpPr>
                  <p:cNvPr id="21551" name="Text Box 55"/>
                  <p:cNvSpPr txBox="1">
                    <a:spLocks noChangeArrowheads="1"/>
                  </p:cNvSpPr>
                  <p:nvPr/>
                </p:nvSpPr>
                <p:spPr bwMode="auto">
                  <a:xfrm>
                    <a:off x="49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PP</a:t>
                    </a:r>
                  </a:p>
                </p:txBody>
              </p:sp>
              <p:sp>
                <p:nvSpPr>
                  <p:cNvPr id="21552" name="Text Box 56"/>
                  <p:cNvSpPr txBox="1">
                    <a:spLocks noChangeArrowheads="1"/>
                  </p:cNvSpPr>
                  <p:nvPr/>
                </p:nvSpPr>
                <p:spPr bwMode="auto">
                  <a:xfrm>
                    <a:off x="67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D</a:t>
                    </a:r>
                  </a:p>
                </p:txBody>
              </p:sp>
              <p:sp>
                <p:nvSpPr>
                  <p:cNvPr id="21553" name="Text Box 57"/>
                  <p:cNvSpPr txBox="1">
                    <a:spLocks noChangeArrowheads="1"/>
                  </p:cNvSpPr>
                  <p:nvPr/>
                </p:nvSpPr>
                <p:spPr bwMode="auto">
                  <a:xfrm>
                    <a:off x="67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D</a:t>
                    </a:r>
                  </a:p>
                </p:txBody>
              </p:sp>
              <p:sp>
                <p:nvSpPr>
                  <p:cNvPr id="21554" name="Text Box 58"/>
                  <p:cNvSpPr txBox="1">
                    <a:spLocks noChangeArrowheads="1"/>
                  </p:cNvSpPr>
                  <p:nvPr/>
                </p:nvSpPr>
                <p:spPr bwMode="auto">
                  <a:xfrm>
                    <a:off x="5156" y="4453"/>
                    <a:ext cx="2160" cy="720"/>
                  </a:xfrm>
                  <a:prstGeom prst="rect">
                    <a:avLst/>
                  </a:prstGeom>
                  <a:noFill/>
                  <a:ln w="19050">
                    <a:solidFill>
                      <a:srgbClr val="0000FF"/>
                    </a:solidFill>
                    <a:miter lim="800000"/>
                    <a:headEnd/>
                    <a:tailEnd/>
                  </a:ln>
                </p:spPr>
                <p:txBody>
                  <a:bodyPr/>
                  <a:lstStyle/>
                  <a:p>
                    <a:pPr algn="ctr"/>
                    <a:r>
                      <a:rPr lang="en-US" sz="1200">
                        <a:solidFill>
                          <a:srgbClr val="0000FF"/>
                        </a:solidFill>
                        <a:latin typeface="Times New Roman" pitchFamily="18" charset="0"/>
                      </a:rPr>
                      <a:t>M/I</a:t>
                    </a:r>
                  </a:p>
                  <a:p>
                    <a:pPr algn="ctr"/>
                    <a:r>
                      <a:rPr lang="en-US" sz="1200">
                        <a:solidFill>
                          <a:srgbClr val="0000FF"/>
                        </a:solidFill>
                        <a:latin typeface="Times New Roman" pitchFamily="18" charset="0"/>
                      </a:rPr>
                      <a:t>PD</a:t>
                    </a:r>
                  </a:p>
                </p:txBody>
              </p:sp>
              <p:sp>
                <p:nvSpPr>
                  <p:cNvPr id="21555" name="Text Box 59"/>
                  <p:cNvSpPr txBox="1">
                    <a:spLocks noChangeArrowheads="1"/>
                  </p:cNvSpPr>
                  <p:nvPr/>
                </p:nvSpPr>
                <p:spPr bwMode="auto">
                  <a:xfrm>
                    <a:off x="5156" y="7693"/>
                    <a:ext cx="2160" cy="720"/>
                  </a:xfrm>
                  <a:prstGeom prst="rect">
                    <a:avLst/>
                  </a:prstGeom>
                  <a:noFill/>
                  <a:ln w="19050">
                    <a:solidFill>
                      <a:srgbClr val="E614C8"/>
                    </a:solidFill>
                    <a:miter lim="800000"/>
                    <a:headEnd/>
                    <a:tailEnd/>
                  </a:ln>
                </p:spPr>
                <p:txBody>
                  <a:bodyPr/>
                  <a:lstStyle/>
                  <a:p>
                    <a:pPr algn="ctr"/>
                    <a:r>
                      <a:rPr lang="en-US" sz="1200">
                        <a:solidFill>
                          <a:srgbClr val="E614C8"/>
                        </a:solidFill>
                        <a:latin typeface="Times New Roman" pitchFamily="18" charset="0"/>
                      </a:rPr>
                      <a:t>M</a:t>
                    </a:r>
                  </a:p>
                  <a:p>
                    <a:pPr algn="ctr"/>
                    <a:r>
                      <a:rPr lang="en-US" sz="1200">
                        <a:solidFill>
                          <a:srgbClr val="E614C8"/>
                        </a:solidFill>
                        <a:latin typeface="Times New Roman" pitchFamily="18" charset="0"/>
                      </a:rPr>
                      <a:t>C/E</a:t>
                    </a:r>
                  </a:p>
                </p:txBody>
              </p:sp>
              <p:grpSp>
                <p:nvGrpSpPr>
                  <p:cNvPr id="11" name="Group 60"/>
                  <p:cNvGrpSpPr>
                    <a:grpSpLocks/>
                  </p:cNvGrpSpPr>
                  <p:nvPr/>
                </p:nvGrpSpPr>
                <p:grpSpPr bwMode="auto">
                  <a:xfrm>
                    <a:off x="7044" y="7152"/>
                    <a:ext cx="181" cy="540"/>
                    <a:chOff x="7020" y="5760"/>
                    <a:chExt cx="181" cy="540"/>
                  </a:xfrm>
                </p:grpSpPr>
                <p:sp>
                  <p:nvSpPr>
                    <p:cNvPr id="21573" name="Line 61"/>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21574" name="Line 62"/>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2" name="Group 63"/>
                  <p:cNvGrpSpPr>
                    <a:grpSpLocks/>
                  </p:cNvGrpSpPr>
                  <p:nvPr/>
                </p:nvGrpSpPr>
                <p:grpSpPr bwMode="auto">
                  <a:xfrm>
                    <a:off x="5224" y="7135"/>
                    <a:ext cx="181" cy="540"/>
                    <a:chOff x="7020" y="5760"/>
                    <a:chExt cx="181" cy="540"/>
                  </a:xfrm>
                </p:grpSpPr>
                <p:sp>
                  <p:nvSpPr>
                    <p:cNvPr id="21571" name="Line 64"/>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21572" name="Line 65"/>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3" name="Group 66"/>
                  <p:cNvGrpSpPr>
                    <a:grpSpLocks/>
                  </p:cNvGrpSpPr>
                  <p:nvPr/>
                </p:nvGrpSpPr>
                <p:grpSpPr bwMode="auto">
                  <a:xfrm>
                    <a:off x="5224" y="5156"/>
                    <a:ext cx="181" cy="540"/>
                    <a:chOff x="7020" y="5760"/>
                    <a:chExt cx="181" cy="540"/>
                  </a:xfrm>
                </p:grpSpPr>
                <p:sp>
                  <p:nvSpPr>
                    <p:cNvPr id="21569" name="Line 67"/>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21570" name="Line 68"/>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grpSp>
                <p:nvGrpSpPr>
                  <p:cNvPr id="14" name="Group 69"/>
                  <p:cNvGrpSpPr>
                    <a:grpSpLocks/>
                  </p:cNvGrpSpPr>
                  <p:nvPr/>
                </p:nvGrpSpPr>
                <p:grpSpPr bwMode="auto">
                  <a:xfrm>
                    <a:off x="7044" y="5179"/>
                    <a:ext cx="181" cy="540"/>
                    <a:chOff x="7020" y="5760"/>
                    <a:chExt cx="181" cy="540"/>
                  </a:xfrm>
                </p:grpSpPr>
                <p:sp>
                  <p:nvSpPr>
                    <p:cNvPr id="21567" name="Line 70"/>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21568" name="Line 71"/>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sp>
                <p:nvSpPr>
                  <p:cNvPr id="21560" name="AutoShape 72"/>
                  <p:cNvSpPr>
                    <a:spLocks noChangeArrowheads="1"/>
                  </p:cNvSpPr>
                  <p:nvPr/>
                </p:nvSpPr>
                <p:spPr bwMode="auto">
                  <a:xfrm>
                    <a:off x="6053" y="6793"/>
                    <a:ext cx="360" cy="900"/>
                  </a:xfrm>
                  <a:prstGeom prst="upArrow">
                    <a:avLst>
                      <a:gd name="adj1" fmla="val 50000"/>
                      <a:gd name="adj2" fmla="val 62500"/>
                    </a:avLst>
                  </a:prstGeom>
                  <a:solidFill>
                    <a:srgbClr val="E614C8"/>
                  </a:solidFill>
                  <a:ln w="19050">
                    <a:noFill/>
                    <a:miter lim="800000"/>
                    <a:headEnd/>
                    <a:tailEnd/>
                  </a:ln>
                </p:spPr>
                <p:txBody>
                  <a:bodyPr/>
                  <a:lstStyle/>
                  <a:p>
                    <a:endParaRPr lang="en-US"/>
                  </a:p>
                </p:txBody>
              </p:sp>
              <p:sp>
                <p:nvSpPr>
                  <p:cNvPr id="21561" name="AutoShape 73"/>
                  <p:cNvSpPr>
                    <a:spLocks noChangeArrowheads="1"/>
                  </p:cNvSpPr>
                  <p:nvPr/>
                </p:nvSpPr>
                <p:spPr bwMode="auto">
                  <a:xfrm rot="10800000">
                    <a:off x="6053" y="5173"/>
                    <a:ext cx="360" cy="900"/>
                  </a:xfrm>
                  <a:prstGeom prst="upArrow">
                    <a:avLst>
                      <a:gd name="adj1" fmla="val 50000"/>
                      <a:gd name="adj2" fmla="val 62500"/>
                    </a:avLst>
                  </a:prstGeom>
                  <a:solidFill>
                    <a:srgbClr val="0000FF"/>
                  </a:solidFill>
                  <a:ln w="19050">
                    <a:noFill/>
                    <a:miter lim="800000"/>
                    <a:headEnd/>
                    <a:tailEnd/>
                  </a:ln>
                </p:spPr>
                <p:txBody>
                  <a:bodyPr/>
                  <a:lstStyle/>
                  <a:p>
                    <a:endParaRPr lang="en-US"/>
                  </a:p>
                </p:txBody>
              </p:sp>
              <p:sp>
                <p:nvSpPr>
                  <p:cNvPr id="21562" name="Oval 74"/>
                  <p:cNvSpPr>
                    <a:spLocks noChangeArrowheads="1"/>
                  </p:cNvSpPr>
                  <p:nvPr/>
                </p:nvSpPr>
                <p:spPr bwMode="auto">
                  <a:xfrm>
                    <a:off x="5516" y="5713"/>
                    <a:ext cx="1440" cy="1440"/>
                  </a:xfrm>
                  <a:prstGeom prst="ellipse">
                    <a:avLst/>
                  </a:prstGeom>
                  <a:noFill/>
                  <a:ln w="19050">
                    <a:solidFill>
                      <a:srgbClr val="FFFFFF"/>
                    </a:solidFill>
                    <a:prstDash val="dash"/>
                    <a:round/>
                    <a:headEnd/>
                    <a:tailEnd/>
                  </a:ln>
                </p:spPr>
                <p:txBody>
                  <a:bodyPr/>
                  <a:lstStyle/>
                  <a:p>
                    <a:endParaRPr lang="en-US"/>
                  </a:p>
                </p:txBody>
              </p:sp>
              <p:sp>
                <p:nvSpPr>
                  <p:cNvPr id="21563" name="Line 75"/>
                  <p:cNvSpPr>
                    <a:spLocks noChangeShapeType="1"/>
                  </p:cNvSpPr>
                  <p:nvPr/>
                </p:nvSpPr>
                <p:spPr bwMode="auto">
                  <a:xfrm flipV="1">
                    <a:off x="7238" y="6241"/>
                    <a:ext cx="0" cy="360"/>
                  </a:xfrm>
                  <a:prstGeom prst="line">
                    <a:avLst/>
                  </a:prstGeom>
                  <a:noFill/>
                  <a:ln w="19050">
                    <a:solidFill>
                      <a:srgbClr val="0000FF"/>
                    </a:solidFill>
                    <a:round/>
                    <a:headEnd/>
                    <a:tailEnd type="triangle" w="med" len="med"/>
                  </a:ln>
                </p:spPr>
                <p:txBody>
                  <a:bodyPr/>
                  <a:lstStyle/>
                  <a:p>
                    <a:endParaRPr lang="en-US"/>
                  </a:p>
                </p:txBody>
              </p:sp>
              <p:sp>
                <p:nvSpPr>
                  <p:cNvPr id="21564" name="Line 76"/>
                  <p:cNvSpPr>
                    <a:spLocks noChangeShapeType="1"/>
                  </p:cNvSpPr>
                  <p:nvPr/>
                </p:nvSpPr>
                <p:spPr bwMode="auto">
                  <a:xfrm rot="10800000" flipV="1">
                    <a:off x="7068" y="6241"/>
                    <a:ext cx="0" cy="360"/>
                  </a:xfrm>
                  <a:prstGeom prst="line">
                    <a:avLst/>
                  </a:prstGeom>
                  <a:noFill/>
                  <a:ln w="19050">
                    <a:solidFill>
                      <a:srgbClr val="E614C8"/>
                    </a:solidFill>
                    <a:round/>
                    <a:headEnd/>
                    <a:tailEnd type="triangle" w="med" len="med"/>
                  </a:ln>
                </p:spPr>
                <p:txBody>
                  <a:bodyPr/>
                  <a:lstStyle/>
                  <a:p>
                    <a:endParaRPr lang="en-US"/>
                  </a:p>
                </p:txBody>
              </p:sp>
              <p:sp>
                <p:nvSpPr>
                  <p:cNvPr id="21565" name="Line 77"/>
                  <p:cNvSpPr>
                    <a:spLocks noChangeShapeType="1"/>
                  </p:cNvSpPr>
                  <p:nvPr/>
                </p:nvSpPr>
                <p:spPr bwMode="auto">
                  <a:xfrm flipV="1">
                    <a:off x="5395" y="6241"/>
                    <a:ext cx="0" cy="360"/>
                  </a:xfrm>
                  <a:prstGeom prst="line">
                    <a:avLst/>
                  </a:prstGeom>
                  <a:noFill/>
                  <a:ln w="19050">
                    <a:solidFill>
                      <a:srgbClr val="E614C8"/>
                    </a:solidFill>
                    <a:round/>
                    <a:headEnd/>
                    <a:tailEnd type="triangle" w="med" len="med"/>
                  </a:ln>
                </p:spPr>
                <p:txBody>
                  <a:bodyPr/>
                  <a:lstStyle/>
                  <a:p>
                    <a:endParaRPr lang="en-US"/>
                  </a:p>
                </p:txBody>
              </p:sp>
              <p:sp>
                <p:nvSpPr>
                  <p:cNvPr id="21566" name="Line 78"/>
                  <p:cNvSpPr>
                    <a:spLocks noChangeShapeType="1"/>
                  </p:cNvSpPr>
                  <p:nvPr/>
                </p:nvSpPr>
                <p:spPr bwMode="auto">
                  <a:xfrm rot="10800000" flipV="1">
                    <a:off x="5225" y="6241"/>
                    <a:ext cx="0" cy="360"/>
                  </a:xfrm>
                  <a:prstGeom prst="line">
                    <a:avLst/>
                  </a:prstGeom>
                  <a:noFill/>
                  <a:ln w="19050">
                    <a:solidFill>
                      <a:srgbClr val="0000FF"/>
                    </a:solidFill>
                    <a:round/>
                    <a:headEnd/>
                    <a:tailEnd type="triangle" w="med" len="med"/>
                  </a:ln>
                </p:spPr>
                <p:txBody>
                  <a:bodyPr/>
                  <a:lstStyle/>
                  <a:p>
                    <a:endParaRPr lang="en-US"/>
                  </a:p>
                </p:txBody>
              </p:sp>
            </p:grpSp>
            <p:sp>
              <p:nvSpPr>
                <p:cNvPr id="21547" name="Rectangle 79"/>
                <p:cNvSpPr>
                  <a:spLocks noChangeArrowheads="1"/>
                </p:cNvSpPr>
                <p:nvPr/>
              </p:nvSpPr>
              <p:spPr bwMode="auto">
                <a:xfrm>
                  <a:off x="4680" y="5504"/>
                  <a:ext cx="3060" cy="1800"/>
                </a:xfrm>
                <a:prstGeom prst="rect">
                  <a:avLst/>
                </a:prstGeom>
                <a:noFill/>
                <a:ln w="9525">
                  <a:solidFill>
                    <a:srgbClr val="FFFFFF"/>
                  </a:solidFill>
                  <a:prstDash val="dash"/>
                  <a:miter lim="800000"/>
                  <a:headEnd/>
                  <a:tailEnd/>
                </a:ln>
              </p:spPr>
              <p:txBody>
                <a:bodyPr/>
                <a:lstStyle/>
                <a:p>
                  <a:endParaRPr lang="en-US"/>
                </a:p>
              </p:txBody>
            </p:sp>
            <p:sp>
              <p:nvSpPr>
                <p:cNvPr id="21548" name="Line 80"/>
                <p:cNvSpPr>
                  <a:spLocks noChangeShapeType="1"/>
                </p:cNvSpPr>
                <p:nvPr/>
              </p:nvSpPr>
              <p:spPr bwMode="auto">
                <a:xfrm>
                  <a:off x="4408" y="6411"/>
                  <a:ext cx="3600" cy="0"/>
                </a:xfrm>
                <a:prstGeom prst="line">
                  <a:avLst/>
                </a:prstGeom>
                <a:noFill/>
                <a:ln w="9525">
                  <a:solidFill>
                    <a:srgbClr val="FFFFFF"/>
                  </a:solidFill>
                  <a:prstDash val="dash"/>
                  <a:round/>
                  <a:headEnd/>
                  <a:tailEnd/>
                </a:ln>
              </p:spPr>
              <p:txBody>
                <a:bodyPr/>
                <a:lstStyle/>
                <a:p>
                  <a:endParaRPr lang="en-US"/>
                </a:p>
              </p:txBody>
            </p:sp>
          </p:grpSp>
        </p:grpSp>
      </p:grpSp>
      <p:sp>
        <p:nvSpPr>
          <p:cNvPr id="21538" name="Line 81"/>
          <p:cNvSpPr>
            <a:spLocks noChangeShapeType="1"/>
          </p:cNvSpPr>
          <p:nvPr/>
        </p:nvSpPr>
        <p:spPr bwMode="auto">
          <a:xfrm>
            <a:off x="3962400" y="2552700"/>
            <a:ext cx="1371600" cy="0"/>
          </a:xfrm>
          <a:prstGeom prst="line">
            <a:avLst/>
          </a:prstGeom>
          <a:noFill/>
          <a:ln w="9525">
            <a:solidFill>
              <a:srgbClr val="0000FF"/>
            </a:solidFill>
            <a:prstDash val="dash"/>
            <a:round/>
            <a:headEnd/>
            <a:tailEnd/>
          </a:ln>
        </p:spPr>
        <p:txBody>
          <a:bodyPr/>
          <a:lstStyle/>
          <a:p>
            <a:endParaRPr lang="en-US"/>
          </a:p>
        </p:txBody>
      </p:sp>
      <p:sp>
        <p:nvSpPr>
          <p:cNvPr id="21539" name="Line 82"/>
          <p:cNvSpPr>
            <a:spLocks noChangeShapeType="1"/>
          </p:cNvSpPr>
          <p:nvPr/>
        </p:nvSpPr>
        <p:spPr bwMode="auto">
          <a:xfrm>
            <a:off x="3962400" y="4610100"/>
            <a:ext cx="1371600" cy="0"/>
          </a:xfrm>
          <a:prstGeom prst="line">
            <a:avLst/>
          </a:prstGeom>
          <a:noFill/>
          <a:ln w="9525">
            <a:solidFill>
              <a:srgbClr val="E614C8"/>
            </a:solidFill>
            <a:prstDash val="dash"/>
            <a:round/>
            <a:headEnd/>
            <a:tailEnd/>
          </a:ln>
        </p:spPr>
        <p:txBody>
          <a:bodyPr/>
          <a:lstStyle/>
          <a:p>
            <a:endParaRPr lang="en-US"/>
          </a:p>
        </p:txBody>
      </p:sp>
      <p:sp>
        <p:nvSpPr>
          <p:cNvPr id="83" name="TextBox 59"/>
          <p:cNvSpPr txBox="1">
            <a:spLocks noChangeArrowheads="1"/>
          </p:cNvSpPr>
          <p:nvPr/>
        </p:nvSpPr>
        <p:spPr bwMode="auto">
          <a:xfrm>
            <a:off x="5927725" y="76200"/>
            <a:ext cx="3216275" cy="461665"/>
          </a:xfrm>
          <a:prstGeom prst="rect">
            <a:avLst/>
          </a:prstGeom>
          <a:noFill/>
          <a:ln w="9525">
            <a:noFill/>
            <a:miter lim="800000"/>
            <a:headEnd/>
            <a:tailEnd/>
          </a:ln>
        </p:spPr>
        <p:txBody>
          <a:bodyPr>
            <a:spAutoFit/>
          </a:bodyPr>
          <a:lstStyle/>
          <a:p>
            <a:pPr algn="ctr"/>
            <a:r>
              <a:rPr lang="en-US" sz="2400" b="1" dirty="0">
                <a:solidFill>
                  <a:srgbClr val="002060"/>
                </a:solidFill>
                <a:latin typeface="Calibri" pitchFamily="34" charset="0"/>
                <a:cs typeface="Times New Roman" pitchFamily="18" charset="0"/>
              </a:rPr>
              <a:t>PARTIAL TRUTHS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rot="-5400000">
            <a:off x="442912" y="3186113"/>
            <a:ext cx="3114675" cy="647700"/>
          </a:xfrm>
          <a:prstGeom prst="rect">
            <a:avLst/>
          </a:prstGeom>
        </p:spPr>
        <p:txBody>
          <a:bodyPr spcFirstLastPara="1" wrap="none" fromWordArt="1">
            <a:prstTxWarp prst="textArchUp">
              <a:avLst>
                <a:gd name="adj" fmla="val 10800004"/>
              </a:avLst>
            </a:prstTxWarp>
          </a:bodyPr>
          <a:lstStyle/>
          <a:p>
            <a:pPr algn="ctr"/>
            <a:r>
              <a:rPr lang="en-US" kern="10">
                <a:ln w="9525">
                  <a:noFill/>
                  <a:round/>
                  <a:headEnd/>
                  <a:tailEnd/>
                </a:ln>
                <a:solidFill>
                  <a:srgbClr val="000000">
                    <a:alpha val="50195"/>
                  </a:srgbClr>
                </a:solidFill>
                <a:latin typeface="Arial Black"/>
              </a:rPr>
              <a:t>INTERACTIVE</a:t>
            </a:r>
          </a:p>
        </p:txBody>
      </p:sp>
      <p:sp>
        <p:nvSpPr>
          <p:cNvPr id="22531" name="WordArt 3"/>
          <p:cNvSpPr>
            <a:spLocks noChangeArrowheads="1" noChangeShapeType="1" noTextEdit="1"/>
          </p:cNvSpPr>
          <p:nvPr/>
        </p:nvSpPr>
        <p:spPr bwMode="auto">
          <a:xfrm rot="5400000">
            <a:off x="5924550" y="3067050"/>
            <a:ext cx="2400300" cy="914400"/>
          </a:xfrm>
          <a:prstGeom prst="rect">
            <a:avLst/>
          </a:prstGeom>
        </p:spPr>
        <p:txBody>
          <a:bodyPr spcFirstLastPara="1" wrap="none" fromWordArt="1">
            <a:prstTxWarp prst="textArchUp">
              <a:avLst>
                <a:gd name="adj" fmla="val 11580348"/>
              </a:avLst>
            </a:prstTxWarp>
          </a:bodyPr>
          <a:lstStyle/>
          <a:p>
            <a:pPr algn="ctr"/>
            <a:r>
              <a:rPr lang="en-US" kern="10">
                <a:ln w="9525">
                  <a:noFill/>
                  <a:round/>
                  <a:headEnd/>
                  <a:tailEnd/>
                </a:ln>
                <a:solidFill>
                  <a:srgbClr val="000000">
                    <a:alpha val="50195"/>
                  </a:srgbClr>
                </a:solidFill>
                <a:latin typeface="Arial Black"/>
              </a:rPr>
              <a:t>STANDS</a:t>
            </a:r>
          </a:p>
        </p:txBody>
      </p:sp>
      <p:sp>
        <p:nvSpPr>
          <p:cNvPr id="22532" name="Oval 10"/>
          <p:cNvSpPr>
            <a:spLocks noChangeArrowheads="1"/>
          </p:cNvSpPr>
          <p:nvPr/>
        </p:nvSpPr>
        <p:spPr bwMode="auto">
          <a:xfrm>
            <a:off x="2209800" y="1065213"/>
            <a:ext cx="4914900" cy="4914900"/>
          </a:xfrm>
          <a:prstGeom prst="ellipse">
            <a:avLst/>
          </a:prstGeom>
          <a:noFill/>
          <a:ln w="19050">
            <a:solidFill>
              <a:schemeClr val="accent2"/>
            </a:solidFill>
            <a:round/>
            <a:headEnd/>
            <a:tailEnd/>
          </a:ln>
        </p:spPr>
        <p:txBody>
          <a:bodyPr/>
          <a:lstStyle/>
          <a:p>
            <a:endParaRPr lang="en-US"/>
          </a:p>
        </p:txBody>
      </p:sp>
      <p:sp>
        <p:nvSpPr>
          <p:cNvPr id="22533" name="Oval 11"/>
          <p:cNvSpPr>
            <a:spLocks noChangeArrowheads="1"/>
          </p:cNvSpPr>
          <p:nvPr/>
        </p:nvSpPr>
        <p:spPr bwMode="auto">
          <a:xfrm>
            <a:off x="2324100" y="18669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2534" name="Text Box 12"/>
          <p:cNvSpPr txBox="1">
            <a:spLocks noChangeArrowheads="1"/>
          </p:cNvSpPr>
          <p:nvPr/>
        </p:nvSpPr>
        <p:spPr bwMode="auto">
          <a:xfrm>
            <a:off x="2324100" y="18669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SL</a:t>
            </a:r>
          </a:p>
        </p:txBody>
      </p:sp>
      <p:sp>
        <p:nvSpPr>
          <p:cNvPr id="22535" name="Oval 13"/>
          <p:cNvSpPr>
            <a:spLocks noChangeArrowheads="1"/>
          </p:cNvSpPr>
          <p:nvPr/>
        </p:nvSpPr>
        <p:spPr bwMode="auto">
          <a:xfrm>
            <a:off x="3124200" y="1065213"/>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2536" name="Text Box 14"/>
          <p:cNvSpPr txBox="1">
            <a:spLocks noChangeArrowheads="1"/>
          </p:cNvSpPr>
          <p:nvPr/>
        </p:nvSpPr>
        <p:spPr bwMode="auto">
          <a:xfrm>
            <a:off x="3124200" y="1066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E</a:t>
            </a:r>
          </a:p>
        </p:txBody>
      </p:sp>
      <p:sp>
        <p:nvSpPr>
          <p:cNvPr id="22537" name="Oval 15"/>
          <p:cNvSpPr>
            <a:spLocks noChangeArrowheads="1"/>
          </p:cNvSpPr>
          <p:nvPr/>
        </p:nvSpPr>
        <p:spPr bwMode="auto">
          <a:xfrm>
            <a:off x="1866900" y="27813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2538" name="Text Box 16"/>
          <p:cNvSpPr txBox="1">
            <a:spLocks noChangeArrowheads="1"/>
          </p:cNvSpPr>
          <p:nvPr/>
        </p:nvSpPr>
        <p:spPr bwMode="auto">
          <a:xfrm>
            <a:off x="1866900" y="27813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P</a:t>
            </a:r>
          </a:p>
        </p:txBody>
      </p:sp>
      <p:sp>
        <p:nvSpPr>
          <p:cNvPr id="22539" name="Oval 17"/>
          <p:cNvSpPr>
            <a:spLocks noChangeArrowheads="1"/>
          </p:cNvSpPr>
          <p:nvPr/>
        </p:nvSpPr>
        <p:spPr bwMode="auto">
          <a:xfrm>
            <a:off x="1981200" y="38100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2540" name="Text Box 18"/>
          <p:cNvSpPr txBox="1">
            <a:spLocks noChangeArrowheads="1"/>
          </p:cNvSpPr>
          <p:nvPr/>
        </p:nvSpPr>
        <p:spPr bwMode="auto">
          <a:xfrm>
            <a:off x="1981200" y="38100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DM</a:t>
            </a:r>
          </a:p>
        </p:txBody>
      </p:sp>
      <p:sp>
        <p:nvSpPr>
          <p:cNvPr id="22541" name="Oval 19"/>
          <p:cNvSpPr>
            <a:spLocks noChangeArrowheads="1"/>
          </p:cNvSpPr>
          <p:nvPr/>
        </p:nvSpPr>
        <p:spPr bwMode="auto">
          <a:xfrm>
            <a:off x="2438400" y="47244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2542" name="Text Box 20"/>
          <p:cNvSpPr txBox="1">
            <a:spLocks noChangeArrowheads="1"/>
          </p:cNvSpPr>
          <p:nvPr/>
        </p:nvSpPr>
        <p:spPr bwMode="auto">
          <a:xfrm>
            <a:off x="2438400" y="47244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I</a:t>
            </a:r>
          </a:p>
        </p:txBody>
      </p:sp>
      <p:sp>
        <p:nvSpPr>
          <p:cNvPr id="22543" name="Oval 21"/>
          <p:cNvSpPr>
            <a:spLocks noChangeArrowheads="1"/>
          </p:cNvSpPr>
          <p:nvPr/>
        </p:nvSpPr>
        <p:spPr bwMode="auto">
          <a:xfrm>
            <a:off x="3238500" y="54102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2544" name="Text Box 22"/>
          <p:cNvSpPr txBox="1">
            <a:spLocks noChangeArrowheads="1"/>
          </p:cNvSpPr>
          <p:nvPr/>
        </p:nvSpPr>
        <p:spPr bwMode="auto">
          <a:xfrm>
            <a:off x="3238500" y="54102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L</a:t>
            </a:r>
          </a:p>
        </p:txBody>
      </p:sp>
      <p:sp>
        <p:nvSpPr>
          <p:cNvPr id="22545" name="Oval 23"/>
          <p:cNvSpPr>
            <a:spLocks noChangeArrowheads="1"/>
          </p:cNvSpPr>
          <p:nvPr/>
        </p:nvSpPr>
        <p:spPr bwMode="auto">
          <a:xfrm>
            <a:off x="5524500" y="54102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2546" name="Text Box 24"/>
          <p:cNvSpPr txBox="1">
            <a:spLocks noChangeArrowheads="1"/>
          </p:cNvSpPr>
          <p:nvPr/>
        </p:nvSpPr>
        <p:spPr bwMode="auto">
          <a:xfrm>
            <a:off x="5524500" y="54102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R</a:t>
            </a:r>
          </a:p>
        </p:txBody>
      </p:sp>
      <p:sp>
        <p:nvSpPr>
          <p:cNvPr id="22547" name="Oval 25"/>
          <p:cNvSpPr>
            <a:spLocks noChangeArrowheads="1"/>
          </p:cNvSpPr>
          <p:nvPr/>
        </p:nvSpPr>
        <p:spPr bwMode="auto">
          <a:xfrm>
            <a:off x="6324600" y="47244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2548" name="Text Box 26"/>
          <p:cNvSpPr txBox="1">
            <a:spLocks noChangeArrowheads="1"/>
          </p:cNvSpPr>
          <p:nvPr/>
        </p:nvSpPr>
        <p:spPr bwMode="auto">
          <a:xfrm>
            <a:off x="6324600" y="47244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T</a:t>
            </a:r>
          </a:p>
        </p:txBody>
      </p:sp>
      <p:sp>
        <p:nvSpPr>
          <p:cNvPr id="22549" name="Oval 27"/>
          <p:cNvSpPr>
            <a:spLocks noChangeArrowheads="1"/>
          </p:cNvSpPr>
          <p:nvPr/>
        </p:nvSpPr>
        <p:spPr bwMode="auto">
          <a:xfrm>
            <a:off x="6781800" y="38100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2550" name="Text Box 28"/>
          <p:cNvSpPr txBox="1">
            <a:spLocks noChangeArrowheads="1"/>
          </p:cNvSpPr>
          <p:nvPr/>
        </p:nvSpPr>
        <p:spPr bwMode="auto">
          <a:xfrm>
            <a:off x="6781800" y="38100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S</a:t>
            </a:r>
          </a:p>
        </p:txBody>
      </p:sp>
      <p:sp>
        <p:nvSpPr>
          <p:cNvPr id="22551" name="Oval 29"/>
          <p:cNvSpPr>
            <a:spLocks noChangeArrowheads="1"/>
          </p:cNvSpPr>
          <p:nvPr/>
        </p:nvSpPr>
        <p:spPr bwMode="auto">
          <a:xfrm>
            <a:off x="6781800" y="27813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2552" name="Text Box 30"/>
          <p:cNvSpPr txBox="1">
            <a:spLocks noChangeArrowheads="1"/>
          </p:cNvSpPr>
          <p:nvPr/>
        </p:nvSpPr>
        <p:spPr bwMode="auto">
          <a:xfrm>
            <a:off x="6781800" y="27813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500">
                <a:solidFill>
                  <a:srgbClr val="002060"/>
                </a:solidFill>
                <a:latin typeface="Times New Roman" pitchFamily="18" charset="0"/>
              </a:rPr>
              <a:t>EC</a:t>
            </a:r>
          </a:p>
        </p:txBody>
      </p:sp>
      <p:sp>
        <p:nvSpPr>
          <p:cNvPr id="22553" name="Oval 31"/>
          <p:cNvSpPr>
            <a:spLocks noChangeArrowheads="1"/>
          </p:cNvSpPr>
          <p:nvPr/>
        </p:nvSpPr>
        <p:spPr bwMode="auto">
          <a:xfrm>
            <a:off x="6324600" y="17526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2554" name="Text Box 32"/>
          <p:cNvSpPr txBox="1">
            <a:spLocks noChangeArrowheads="1"/>
          </p:cNvSpPr>
          <p:nvPr/>
        </p:nvSpPr>
        <p:spPr bwMode="auto">
          <a:xfrm>
            <a:off x="6324600" y="17526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MM</a:t>
            </a:r>
          </a:p>
        </p:txBody>
      </p:sp>
      <p:sp>
        <p:nvSpPr>
          <p:cNvPr id="22555" name="Oval 33"/>
          <p:cNvSpPr>
            <a:spLocks noChangeArrowheads="1"/>
          </p:cNvSpPr>
          <p:nvPr/>
        </p:nvSpPr>
        <p:spPr bwMode="auto">
          <a:xfrm>
            <a:off x="5524500" y="1065213"/>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2556" name="Text Box 34"/>
          <p:cNvSpPr txBox="1">
            <a:spLocks noChangeArrowheads="1"/>
          </p:cNvSpPr>
          <p:nvPr/>
        </p:nvSpPr>
        <p:spPr bwMode="auto">
          <a:xfrm>
            <a:off x="5524500" y="1066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G</a:t>
            </a:r>
          </a:p>
        </p:txBody>
      </p:sp>
      <p:sp>
        <p:nvSpPr>
          <p:cNvPr id="22557" name="Oval 35"/>
          <p:cNvSpPr>
            <a:spLocks noChangeArrowheads="1"/>
          </p:cNvSpPr>
          <p:nvPr/>
        </p:nvSpPr>
        <p:spPr bwMode="auto">
          <a:xfrm>
            <a:off x="4381500" y="7239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2558" name="Text Box 36"/>
          <p:cNvSpPr txBox="1">
            <a:spLocks noChangeArrowheads="1"/>
          </p:cNvSpPr>
          <p:nvPr/>
        </p:nvSpPr>
        <p:spPr bwMode="auto">
          <a:xfrm>
            <a:off x="4381500" y="7239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EU</a:t>
            </a:r>
          </a:p>
        </p:txBody>
      </p:sp>
      <p:sp>
        <p:nvSpPr>
          <p:cNvPr id="22559" name="Oval 37"/>
          <p:cNvSpPr>
            <a:spLocks noChangeArrowheads="1"/>
          </p:cNvSpPr>
          <p:nvPr/>
        </p:nvSpPr>
        <p:spPr bwMode="auto">
          <a:xfrm>
            <a:off x="4381500" y="5640388"/>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2560" name="Text Box 38"/>
          <p:cNvSpPr txBox="1">
            <a:spLocks noChangeArrowheads="1"/>
          </p:cNvSpPr>
          <p:nvPr/>
        </p:nvSpPr>
        <p:spPr bwMode="auto">
          <a:xfrm>
            <a:off x="4381500" y="5638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C</a:t>
            </a:r>
          </a:p>
        </p:txBody>
      </p:sp>
      <p:sp>
        <p:nvSpPr>
          <p:cNvPr id="22561" name="WordArt 39"/>
          <p:cNvSpPr>
            <a:spLocks noChangeArrowheads="1" noChangeShapeType="1" noTextEdit="1"/>
          </p:cNvSpPr>
          <p:nvPr/>
        </p:nvSpPr>
        <p:spPr bwMode="auto">
          <a:xfrm>
            <a:off x="3695700" y="1866900"/>
            <a:ext cx="1943100" cy="685800"/>
          </a:xfrm>
          <a:prstGeom prst="rect">
            <a:avLst/>
          </a:prstGeom>
        </p:spPr>
        <p:txBody>
          <a:bodyPr spcFirstLastPara="1" wrap="none" fromWordArt="1">
            <a:prstTxWarp prst="textArchUp">
              <a:avLst>
                <a:gd name="adj" fmla="val 11820260"/>
              </a:avLst>
            </a:prstTxWarp>
          </a:bodyPr>
          <a:lstStyle/>
          <a:p>
            <a:pPr algn="ctr"/>
            <a:r>
              <a:rPr lang="en-US" kern="10">
                <a:ln w="9525">
                  <a:noFill/>
                  <a:round/>
                  <a:headEnd/>
                  <a:tailEnd/>
                </a:ln>
                <a:solidFill>
                  <a:srgbClr val="FF0000"/>
                </a:solidFill>
                <a:latin typeface="Arial Black"/>
              </a:rPr>
              <a:t>Direct Load</a:t>
            </a:r>
          </a:p>
        </p:txBody>
      </p:sp>
      <p:sp>
        <p:nvSpPr>
          <p:cNvPr id="22562" name="Oval 40"/>
          <p:cNvSpPr>
            <a:spLocks noChangeArrowheads="1"/>
          </p:cNvSpPr>
          <p:nvPr/>
        </p:nvSpPr>
        <p:spPr bwMode="auto">
          <a:xfrm>
            <a:off x="2838450" y="1644650"/>
            <a:ext cx="3657600" cy="3656013"/>
          </a:xfrm>
          <a:prstGeom prst="ellipse">
            <a:avLst/>
          </a:prstGeom>
          <a:noFill/>
          <a:ln w="31750">
            <a:solidFill>
              <a:srgbClr val="FF0000"/>
            </a:solidFill>
            <a:round/>
            <a:headEnd/>
            <a:tailEnd/>
          </a:ln>
        </p:spPr>
        <p:txBody>
          <a:bodyPr/>
          <a:lstStyle/>
          <a:p>
            <a:endParaRPr lang="en-US"/>
          </a:p>
        </p:txBody>
      </p:sp>
      <p:grpSp>
        <p:nvGrpSpPr>
          <p:cNvPr id="2" name="Group 41"/>
          <p:cNvGrpSpPr>
            <a:grpSpLocks/>
          </p:cNvGrpSpPr>
          <p:nvPr/>
        </p:nvGrpSpPr>
        <p:grpSpPr bwMode="auto">
          <a:xfrm>
            <a:off x="3238500" y="2325688"/>
            <a:ext cx="2743200" cy="2514600"/>
            <a:chOff x="4050" y="4501"/>
            <a:chExt cx="4320" cy="3962"/>
          </a:xfrm>
        </p:grpSpPr>
        <p:grpSp>
          <p:nvGrpSpPr>
            <p:cNvPr id="3" name="Group 42"/>
            <p:cNvGrpSpPr>
              <a:grpSpLocks/>
            </p:cNvGrpSpPr>
            <p:nvPr/>
          </p:nvGrpSpPr>
          <p:grpSpPr bwMode="auto">
            <a:xfrm>
              <a:off x="4050" y="4680"/>
              <a:ext cx="4320" cy="3600"/>
              <a:chOff x="4140" y="4680"/>
              <a:chExt cx="4320" cy="3600"/>
            </a:xfrm>
          </p:grpSpPr>
          <p:sp>
            <p:nvSpPr>
              <p:cNvPr id="22611" name="WordArt 43"/>
              <p:cNvSpPr>
                <a:spLocks noChangeArrowheads="1" noChangeShapeType="1" noTextEdit="1"/>
              </p:cNvSpPr>
              <p:nvPr/>
            </p:nvSpPr>
            <p:spPr bwMode="auto">
              <a:xfrm rot="-5400000">
                <a:off x="3061" y="6299"/>
                <a:ext cx="2457"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ARENA</a:t>
                </a:r>
              </a:p>
            </p:txBody>
          </p:sp>
          <p:sp>
            <p:nvSpPr>
              <p:cNvPr id="22612" name="WordArt 44"/>
              <p:cNvSpPr>
                <a:spLocks noChangeArrowheads="1" noChangeShapeType="1" noTextEdit="1"/>
              </p:cNvSpPr>
              <p:nvPr/>
            </p:nvSpPr>
            <p:spPr bwMode="auto">
              <a:xfrm rot="-5400000">
                <a:off x="6510" y="6330"/>
                <a:ext cx="3600"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Football Ground</a:t>
                </a:r>
              </a:p>
            </p:txBody>
          </p:sp>
        </p:grpSp>
        <p:grpSp>
          <p:nvGrpSpPr>
            <p:cNvPr id="4" name="Group 45"/>
            <p:cNvGrpSpPr>
              <a:grpSpLocks/>
            </p:cNvGrpSpPr>
            <p:nvPr/>
          </p:nvGrpSpPr>
          <p:grpSpPr bwMode="auto">
            <a:xfrm>
              <a:off x="4437" y="4501"/>
              <a:ext cx="3629" cy="3962"/>
              <a:chOff x="4500" y="11338"/>
              <a:chExt cx="3629" cy="3962"/>
            </a:xfrm>
          </p:grpSpPr>
          <p:grpSp>
            <p:nvGrpSpPr>
              <p:cNvPr id="5" name="Group 46"/>
              <p:cNvGrpSpPr>
                <a:grpSpLocks/>
              </p:cNvGrpSpPr>
              <p:nvPr/>
            </p:nvGrpSpPr>
            <p:grpSpPr bwMode="auto">
              <a:xfrm>
                <a:off x="4500" y="12056"/>
                <a:ext cx="3600" cy="2524"/>
                <a:chOff x="4437" y="5168"/>
                <a:chExt cx="3600" cy="2524"/>
              </a:xfrm>
            </p:grpSpPr>
            <p:grpSp>
              <p:nvGrpSpPr>
                <p:cNvPr id="6" name="Group 47"/>
                <p:cNvGrpSpPr>
                  <a:grpSpLocks/>
                </p:cNvGrpSpPr>
                <p:nvPr/>
              </p:nvGrpSpPr>
              <p:grpSpPr bwMode="auto">
                <a:xfrm>
                  <a:off x="4437" y="5940"/>
                  <a:ext cx="3600" cy="1080"/>
                  <a:chOff x="4526" y="5940"/>
                  <a:chExt cx="3600" cy="1080"/>
                </a:xfrm>
              </p:grpSpPr>
              <p:sp>
                <p:nvSpPr>
                  <p:cNvPr id="22608" name="Text Box 48"/>
                  <p:cNvSpPr txBox="1">
                    <a:spLocks noChangeArrowheads="1"/>
                  </p:cNvSpPr>
                  <p:nvPr/>
                </p:nvSpPr>
                <p:spPr bwMode="auto">
                  <a:xfrm>
                    <a:off x="6244" y="6480"/>
                    <a:ext cx="720" cy="540"/>
                  </a:xfrm>
                  <a:prstGeom prst="rect">
                    <a:avLst/>
                  </a:prstGeom>
                  <a:noFill/>
                  <a:ln w="9525">
                    <a:noFill/>
                    <a:miter lim="800000"/>
                    <a:headEnd/>
                    <a:tailEnd/>
                  </a:ln>
                </p:spPr>
                <p:txBody>
                  <a:bodyPr/>
                  <a:lstStyle/>
                  <a:p>
                    <a:r>
                      <a:rPr lang="en-US" sz="1200">
                        <a:solidFill>
                          <a:srgbClr val="E614C8"/>
                        </a:solidFill>
                        <a:latin typeface="Times New Roman" pitchFamily="18" charset="0"/>
                      </a:rPr>
                      <a:t>DV</a:t>
                    </a:r>
                  </a:p>
                </p:txBody>
              </p:sp>
              <p:sp>
                <p:nvSpPr>
                  <p:cNvPr id="22609" name="Text Box 49"/>
                  <p:cNvSpPr txBox="1">
                    <a:spLocks noChangeArrowheads="1"/>
                  </p:cNvSpPr>
                  <p:nvPr/>
                </p:nvSpPr>
                <p:spPr bwMode="auto">
                  <a:xfrm>
                    <a:off x="5796" y="5940"/>
                    <a:ext cx="720" cy="540"/>
                  </a:xfrm>
                  <a:prstGeom prst="rect">
                    <a:avLst/>
                  </a:prstGeom>
                  <a:noFill/>
                  <a:ln w="9525">
                    <a:noFill/>
                    <a:miter lim="800000"/>
                    <a:headEnd/>
                    <a:tailEnd/>
                  </a:ln>
                </p:spPr>
                <p:txBody>
                  <a:bodyPr/>
                  <a:lstStyle/>
                  <a:p>
                    <a:r>
                      <a:rPr lang="en-US" sz="1200">
                        <a:solidFill>
                          <a:srgbClr val="0000FF"/>
                        </a:solidFill>
                        <a:latin typeface="Times New Roman" pitchFamily="18" charset="0"/>
                      </a:rPr>
                      <a:t>TV</a:t>
                    </a:r>
                  </a:p>
                </p:txBody>
              </p:sp>
              <p:sp>
                <p:nvSpPr>
                  <p:cNvPr id="22610" name="Line 50"/>
                  <p:cNvSpPr>
                    <a:spLocks noChangeShapeType="1"/>
                  </p:cNvSpPr>
                  <p:nvPr/>
                </p:nvSpPr>
                <p:spPr bwMode="auto">
                  <a:xfrm>
                    <a:off x="4526" y="6433"/>
                    <a:ext cx="3600" cy="0"/>
                  </a:xfrm>
                  <a:prstGeom prst="line">
                    <a:avLst/>
                  </a:prstGeom>
                  <a:noFill/>
                  <a:ln w="19050">
                    <a:solidFill>
                      <a:srgbClr val="FFFFFF"/>
                    </a:solidFill>
                    <a:prstDash val="dash"/>
                    <a:round/>
                    <a:headEnd/>
                    <a:tailEnd/>
                  </a:ln>
                </p:spPr>
                <p:txBody>
                  <a:bodyPr/>
                  <a:lstStyle/>
                  <a:p>
                    <a:endParaRPr lang="en-US"/>
                  </a:p>
                </p:txBody>
              </p:sp>
            </p:grpSp>
            <p:grpSp>
              <p:nvGrpSpPr>
                <p:cNvPr id="7" name="Group 51"/>
                <p:cNvGrpSpPr>
                  <a:grpSpLocks/>
                </p:cNvGrpSpPr>
                <p:nvPr/>
              </p:nvGrpSpPr>
              <p:grpSpPr bwMode="auto">
                <a:xfrm>
                  <a:off x="4590" y="5168"/>
                  <a:ext cx="3086" cy="2524"/>
                  <a:chOff x="4590" y="5168"/>
                  <a:chExt cx="3086" cy="2524"/>
                </a:xfrm>
              </p:grpSpPr>
              <p:sp>
                <p:nvSpPr>
                  <p:cNvPr id="22603" name="Text Box 52"/>
                  <p:cNvSpPr txBox="1">
                    <a:spLocks noChangeArrowheads="1"/>
                  </p:cNvSpPr>
                  <p:nvPr/>
                </p:nvSpPr>
                <p:spPr bwMode="auto">
                  <a:xfrm>
                    <a:off x="4590" y="5173"/>
                    <a:ext cx="720" cy="540"/>
                  </a:xfrm>
                  <a:prstGeom prst="rect">
                    <a:avLst/>
                  </a:prstGeom>
                  <a:noFill/>
                  <a:ln w="9525">
                    <a:noFill/>
                    <a:miter lim="800000"/>
                    <a:headEnd/>
                    <a:tailEnd/>
                  </a:ln>
                </p:spPr>
                <p:txBody>
                  <a:bodyPr/>
                  <a:lstStyle/>
                  <a:p>
                    <a:r>
                      <a:rPr lang="en-US" sz="1200">
                        <a:latin typeface="Times New Roman" pitchFamily="18" charset="0"/>
                      </a:rPr>
                      <a:t>IN</a:t>
                    </a:r>
                  </a:p>
                </p:txBody>
              </p:sp>
              <p:grpSp>
                <p:nvGrpSpPr>
                  <p:cNvPr id="8" name="Group 53"/>
                  <p:cNvGrpSpPr>
                    <a:grpSpLocks/>
                  </p:cNvGrpSpPr>
                  <p:nvPr/>
                </p:nvGrpSpPr>
                <p:grpSpPr bwMode="auto">
                  <a:xfrm>
                    <a:off x="4796" y="5168"/>
                    <a:ext cx="2880" cy="2524"/>
                    <a:chOff x="4796" y="5168"/>
                    <a:chExt cx="2880" cy="2524"/>
                  </a:xfrm>
                </p:grpSpPr>
                <p:sp>
                  <p:nvSpPr>
                    <p:cNvPr id="22605" name="Line 54"/>
                    <p:cNvSpPr>
                      <a:spLocks noChangeShapeType="1"/>
                    </p:cNvSpPr>
                    <p:nvPr/>
                  </p:nvSpPr>
                  <p:spPr bwMode="auto">
                    <a:xfrm flipV="1">
                      <a:off x="6671" y="5172"/>
                      <a:ext cx="1" cy="2520"/>
                    </a:xfrm>
                    <a:prstGeom prst="line">
                      <a:avLst/>
                    </a:prstGeom>
                    <a:noFill/>
                    <a:ln w="19050">
                      <a:solidFill>
                        <a:srgbClr val="E614C8"/>
                      </a:solidFill>
                      <a:round/>
                      <a:headEnd/>
                      <a:tailEnd type="triangle" w="med" len="med"/>
                    </a:ln>
                  </p:spPr>
                  <p:txBody>
                    <a:bodyPr/>
                    <a:lstStyle/>
                    <a:p>
                      <a:endParaRPr lang="en-US"/>
                    </a:p>
                  </p:txBody>
                </p:sp>
                <p:sp>
                  <p:nvSpPr>
                    <p:cNvPr id="22606" name="Line 55"/>
                    <p:cNvSpPr>
                      <a:spLocks noChangeShapeType="1"/>
                    </p:cNvSpPr>
                    <p:nvPr/>
                  </p:nvSpPr>
                  <p:spPr bwMode="auto">
                    <a:xfrm rot="10800000" flipV="1">
                      <a:off x="5821" y="5168"/>
                      <a:ext cx="1" cy="2520"/>
                    </a:xfrm>
                    <a:prstGeom prst="line">
                      <a:avLst/>
                    </a:prstGeom>
                    <a:noFill/>
                    <a:ln w="19050">
                      <a:solidFill>
                        <a:srgbClr val="0000FF"/>
                      </a:solidFill>
                      <a:round/>
                      <a:headEnd/>
                      <a:tailEnd type="triangle" w="med" len="med"/>
                    </a:ln>
                  </p:spPr>
                  <p:txBody>
                    <a:bodyPr/>
                    <a:lstStyle/>
                    <a:p>
                      <a:endParaRPr lang="en-US"/>
                    </a:p>
                  </p:txBody>
                </p:sp>
                <p:sp>
                  <p:nvSpPr>
                    <p:cNvPr id="22607" name="Rectangle 56"/>
                    <p:cNvSpPr>
                      <a:spLocks noChangeArrowheads="1"/>
                    </p:cNvSpPr>
                    <p:nvPr/>
                  </p:nvSpPr>
                  <p:spPr bwMode="auto">
                    <a:xfrm>
                      <a:off x="4796" y="5533"/>
                      <a:ext cx="2880" cy="1800"/>
                    </a:xfrm>
                    <a:prstGeom prst="rect">
                      <a:avLst/>
                    </a:prstGeom>
                    <a:noFill/>
                    <a:ln w="19050">
                      <a:solidFill>
                        <a:srgbClr val="FFFFFF"/>
                      </a:solidFill>
                      <a:prstDash val="dash"/>
                      <a:miter lim="800000"/>
                      <a:headEnd/>
                      <a:tailEnd/>
                    </a:ln>
                  </p:spPr>
                  <p:txBody>
                    <a:bodyPr/>
                    <a:lstStyle/>
                    <a:p>
                      <a:endParaRPr lang="en-US"/>
                    </a:p>
                  </p:txBody>
                </p:sp>
              </p:grpSp>
            </p:grpSp>
          </p:grpSp>
          <p:grpSp>
            <p:nvGrpSpPr>
              <p:cNvPr id="9" name="Group 57"/>
              <p:cNvGrpSpPr>
                <a:grpSpLocks/>
              </p:cNvGrpSpPr>
              <p:nvPr/>
            </p:nvGrpSpPr>
            <p:grpSpPr bwMode="auto">
              <a:xfrm>
                <a:off x="4500" y="11338"/>
                <a:ext cx="3629" cy="3962"/>
                <a:chOff x="4408" y="4453"/>
                <a:chExt cx="3629" cy="3962"/>
              </a:xfrm>
            </p:grpSpPr>
            <p:grpSp>
              <p:nvGrpSpPr>
                <p:cNvPr id="10" name="Group 58"/>
                <p:cNvGrpSpPr>
                  <a:grpSpLocks/>
                </p:cNvGrpSpPr>
                <p:nvPr/>
              </p:nvGrpSpPr>
              <p:grpSpPr bwMode="auto">
                <a:xfrm>
                  <a:off x="4437" y="4453"/>
                  <a:ext cx="3600" cy="3962"/>
                  <a:chOff x="4437" y="4453"/>
                  <a:chExt cx="3600" cy="3962"/>
                </a:xfrm>
              </p:grpSpPr>
              <p:sp>
                <p:nvSpPr>
                  <p:cNvPr id="22575" name="Rectangle 59"/>
                  <p:cNvSpPr>
                    <a:spLocks noChangeArrowheads="1"/>
                  </p:cNvSpPr>
                  <p:nvPr/>
                </p:nvSpPr>
                <p:spPr bwMode="auto">
                  <a:xfrm>
                    <a:off x="4437" y="4455"/>
                    <a:ext cx="3600" cy="3960"/>
                  </a:xfrm>
                  <a:prstGeom prst="rect">
                    <a:avLst/>
                  </a:prstGeom>
                  <a:solidFill>
                    <a:srgbClr val="339966">
                      <a:alpha val="50195"/>
                    </a:srgbClr>
                  </a:solidFill>
                  <a:ln w="9525">
                    <a:noFill/>
                    <a:miter lim="800000"/>
                    <a:headEnd/>
                    <a:tailEnd/>
                  </a:ln>
                </p:spPr>
                <p:txBody>
                  <a:bodyPr/>
                  <a:lstStyle/>
                  <a:p>
                    <a:endParaRPr lang="en-US"/>
                  </a:p>
                </p:txBody>
              </p:sp>
              <p:sp>
                <p:nvSpPr>
                  <p:cNvPr id="22576" name="Text Box 60"/>
                  <p:cNvSpPr txBox="1">
                    <a:spLocks noChangeArrowheads="1"/>
                  </p:cNvSpPr>
                  <p:nvPr/>
                </p:nvSpPr>
                <p:spPr bwMode="auto">
                  <a:xfrm>
                    <a:off x="49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PP</a:t>
                    </a:r>
                  </a:p>
                </p:txBody>
              </p:sp>
              <p:sp>
                <p:nvSpPr>
                  <p:cNvPr id="22577" name="Text Box 61"/>
                  <p:cNvSpPr txBox="1">
                    <a:spLocks noChangeArrowheads="1"/>
                  </p:cNvSpPr>
                  <p:nvPr/>
                </p:nvSpPr>
                <p:spPr bwMode="auto">
                  <a:xfrm>
                    <a:off x="49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PP</a:t>
                    </a:r>
                  </a:p>
                </p:txBody>
              </p:sp>
              <p:sp>
                <p:nvSpPr>
                  <p:cNvPr id="22578" name="Text Box 62"/>
                  <p:cNvSpPr txBox="1">
                    <a:spLocks noChangeArrowheads="1"/>
                  </p:cNvSpPr>
                  <p:nvPr/>
                </p:nvSpPr>
                <p:spPr bwMode="auto">
                  <a:xfrm>
                    <a:off x="67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D</a:t>
                    </a:r>
                  </a:p>
                </p:txBody>
              </p:sp>
              <p:sp>
                <p:nvSpPr>
                  <p:cNvPr id="22579" name="Text Box 63"/>
                  <p:cNvSpPr txBox="1">
                    <a:spLocks noChangeArrowheads="1"/>
                  </p:cNvSpPr>
                  <p:nvPr/>
                </p:nvSpPr>
                <p:spPr bwMode="auto">
                  <a:xfrm>
                    <a:off x="67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D</a:t>
                    </a:r>
                  </a:p>
                </p:txBody>
              </p:sp>
              <p:sp>
                <p:nvSpPr>
                  <p:cNvPr id="22580" name="Text Box 64"/>
                  <p:cNvSpPr txBox="1">
                    <a:spLocks noChangeArrowheads="1"/>
                  </p:cNvSpPr>
                  <p:nvPr/>
                </p:nvSpPr>
                <p:spPr bwMode="auto">
                  <a:xfrm>
                    <a:off x="5156" y="4453"/>
                    <a:ext cx="2160" cy="720"/>
                  </a:xfrm>
                  <a:prstGeom prst="rect">
                    <a:avLst/>
                  </a:prstGeom>
                  <a:noFill/>
                  <a:ln w="19050">
                    <a:solidFill>
                      <a:srgbClr val="0000FF"/>
                    </a:solidFill>
                    <a:miter lim="800000"/>
                    <a:headEnd/>
                    <a:tailEnd/>
                  </a:ln>
                </p:spPr>
                <p:txBody>
                  <a:bodyPr/>
                  <a:lstStyle/>
                  <a:p>
                    <a:pPr algn="ctr"/>
                    <a:r>
                      <a:rPr lang="en-US" sz="1200">
                        <a:solidFill>
                          <a:srgbClr val="0000FF"/>
                        </a:solidFill>
                        <a:latin typeface="Times New Roman" pitchFamily="18" charset="0"/>
                      </a:rPr>
                      <a:t>M/I</a:t>
                    </a:r>
                  </a:p>
                  <a:p>
                    <a:pPr algn="ctr"/>
                    <a:r>
                      <a:rPr lang="en-US" sz="1200">
                        <a:solidFill>
                          <a:srgbClr val="0000FF"/>
                        </a:solidFill>
                        <a:latin typeface="Times New Roman" pitchFamily="18" charset="0"/>
                      </a:rPr>
                      <a:t>PD</a:t>
                    </a:r>
                  </a:p>
                </p:txBody>
              </p:sp>
              <p:sp>
                <p:nvSpPr>
                  <p:cNvPr id="22581" name="Text Box 65"/>
                  <p:cNvSpPr txBox="1">
                    <a:spLocks noChangeArrowheads="1"/>
                  </p:cNvSpPr>
                  <p:nvPr/>
                </p:nvSpPr>
                <p:spPr bwMode="auto">
                  <a:xfrm>
                    <a:off x="5156" y="7693"/>
                    <a:ext cx="2160" cy="720"/>
                  </a:xfrm>
                  <a:prstGeom prst="rect">
                    <a:avLst/>
                  </a:prstGeom>
                  <a:noFill/>
                  <a:ln w="19050">
                    <a:solidFill>
                      <a:srgbClr val="E614C8"/>
                    </a:solidFill>
                    <a:miter lim="800000"/>
                    <a:headEnd/>
                    <a:tailEnd/>
                  </a:ln>
                </p:spPr>
                <p:txBody>
                  <a:bodyPr/>
                  <a:lstStyle/>
                  <a:p>
                    <a:pPr algn="ctr"/>
                    <a:r>
                      <a:rPr lang="en-US" sz="1200">
                        <a:solidFill>
                          <a:srgbClr val="E614C8"/>
                        </a:solidFill>
                        <a:latin typeface="Times New Roman" pitchFamily="18" charset="0"/>
                      </a:rPr>
                      <a:t>M</a:t>
                    </a:r>
                  </a:p>
                  <a:p>
                    <a:pPr algn="ctr"/>
                    <a:r>
                      <a:rPr lang="en-US" sz="1200">
                        <a:solidFill>
                          <a:srgbClr val="E614C8"/>
                        </a:solidFill>
                        <a:latin typeface="Times New Roman" pitchFamily="18" charset="0"/>
                      </a:rPr>
                      <a:t>C/E</a:t>
                    </a:r>
                  </a:p>
                </p:txBody>
              </p:sp>
              <p:grpSp>
                <p:nvGrpSpPr>
                  <p:cNvPr id="11" name="Group 66"/>
                  <p:cNvGrpSpPr>
                    <a:grpSpLocks/>
                  </p:cNvGrpSpPr>
                  <p:nvPr/>
                </p:nvGrpSpPr>
                <p:grpSpPr bwMode="auto">
                  <a:xfrm>
                    <a:off x="7044" y="7152"/>
                    <a:ext cx="181" cy="540"/>
                    <a:chOff x="7020" y="5760"/>
                    <a:chExt cx="181" cy="540"/>
                  </a:xfrm>
                </p:grpSpPr>
                <p:sp>
                  <p:nvSpPr>
                    <p:cNvPr id="22599" name="Line 67"/>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22600" name="Line 68"/>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2" name="Group 69"/>
                  <p:cNvGrpSpPr>
                    <a:grpSpLocks/>
                  </p:cNvGrpSpPr>
                  <p:nvPr/>
                </p:nvGrpSpPr>
                <p:grpSpPr bwMode="auto">
                  <a:xfrm>
                    <a:off x="5224" y="7135"/>
                    <a:ext cx="181" cy="540"/>
                    <a:chOff x="7020" y="5760"/>
                    <a:chExt cx="181" cy="540"/>
                  </a:xfrm>
                </p:grpSpPr>
                <p:sp>
                  <p:nvSpPr>
                    <p:cNvPr id="22597" name="Line 70"/>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22598" name="Line 71"/>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3" name="Group 72"/>
                  <p:cNvGrpSpPr>
                    <a:grpSpLocks/>
                  </p:cNvGrpSpPr>
                  <p:nvPr/>
                </p:nvGrpSpPr>
                <p:grpSpPr bwMode="auto">
                  <a:xfrm>
                    <a:off x="5224" y="5156"/>
                    <a:ext cx="181" cy="540"/>
                    <a:chOff x="7020" y="5760"/>
                    <a:chExt cx="181" cy="540"/>
                  </a:xfrm>
                </p:grpSpPr>
                <p:sp>
                  <p:nvSpPr>
                    <p:cNvPr id="22595" name="Line 73"/>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22596" name="Line 74"/>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grpSp>
                <p:nvGrpSpPr>
                  <p:cNvPr id="14" name="Group 75"/>
                  <p:cNvGrpSpPr>
                    <a:grpSpLocks/>
                  </p:cNvGrpSpPr>
                  <p:nvPr/>
                </p:nvGrpSpPr>
                <p:grpSpPr bwMode="auto">
                  <a:xfrm>
                    <a:off x="7044" y="5179"/>
                    <a:ext cx="181" cy="540"/>
                    <a:chOff x="7020" y="5760"/>
                    <a:chExt cx="181" cy="540"/>
                  </a:xfrm>
                </p:grpSpPr>
                <p:sp>
                  <p:nvSpPr>
                    <p:cNvPr id="22593" name="Line 76"/>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22594" name="Line 77"/>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sp>
                <p:nvSpPr>
                  <p:cNvPr id="22586" name="AutoShape 78"/>
                  <p:cNvSpPr>
                    <a:spLocks noChangeArrowheads="1"/>
                  </p:cNvSpPr>
                  <p:nvPr/>
                </p:nvSpPr>
                <p:spPr bwMode="auto">
                  <a:xfrm>
                    <a:off x="6053" y="6793"/>
                    <a:ext cx="360" cy="900"/>
                  </a:xfrm>
                  <a:prstGeom prst="upArrow">
                    <a:avLst>
                      <a:gd name="adj1" fmla="val 50000"/>
                      <a:gd name="adj2" fmla="val 62500"/>
                    </a:avLst>
                  </a:prstGeom>
                  <a:solidFill>
                    <a:srgbClr val="E614C8"/>
                  </a:solidFill>
                  <a:ln w="19050">
                    <a:noFill/>
                    <a:miter lim="800000"/>
                    <a:headEnd/>
                    <a:tailEnd/>
                  </a:ln>
                </p:spPr>
                <p:txBody>
                  <a:bodyPr/>
                  <a:lstStyle/>
                  <a:p>
                    <a:endParaRPr lang="en-US"/>
                  </a:p>
                </p:txBody>
              </p:sp>
              <p:sp>
                <p:nvSpPr>
                  <p:cNvPr id="22587" name="AutoShape 79"/>
                  <p:cNvSpPr>
                    <a:spLocks noChangeArrowheads="1"/>
                  </p:cNvSpPr>
                  <p:nvPr/>
                </p:nvSpPr>
                <p:spPr bwMode="auto">
                  <a:xfrm rot="10800000">
                    <a:off x="6053" y="5173"/>
                    <a:ext cx="360" cy="900"/>
                  </a:xfrm>
                  <a:prstGeom prst="upArrow">
                    <a:avLst>
                      <a:gd name="adj1" fmla="val 50000"/>
                      <a:gd name="adj2" fmla="val 62500"/>
                    </a:avLst>
                  </a:prstGeom>
                  <a:solidFill>
                    <a:srgbClr val="0000FF"/>
                  </a:solidFill>
                  <a:ln w="19050">
                    <a:noFill/>
                    <a:miter lim="800000"/>
                    <a:headEnd/>
                    <a:tailEnd/>
                  </a:ln>
                </p:spPr>
                <p:txBody>
                  <a:bodyPr/>
                  <a:lstStyle/>
                  <a:p>
                    <a:endParaRPr lang="en-US"/>
                  </a:p>
                </p:txBody>
              </p:sp>
              <p:sp>
                <p:nvSpPr>
                  <p:cNvPr id="22588" name="Oval 80"/>
                  <p:cNvSpPr>
                    <a:spLocks noChangeArrowheads="1"/>
                  </p:cNvSpPr>
                  <p:nvPr/>
                </p:nvSpPr>
                <p:spPr bwMode="auto">
                  <a:xfrm>
                    <a:off x="5516" y="5713"/>
                    <a:ext cx="1440" cy="1440"/>
                  </a:xfrm>
                  <a:prstGeom prst="ellipse">
                    <a:avLst/>
                  </a:prstGeom>
                  <a:noFill/>
                  <a:ln w="19050">
                    <a:solidFill>
                      <a:srgbClr val="FFFFFF"/>
                    </a:solidFill>
                    <a:prstDash val="dash"/>
                    <a:round/>
                    <a:headEnd/>
                    <a:tailEnd/>
                  </a:ln>
                </p:spPr>
                <p:txBody>
                  <a:bodyPr/>
                  <a:lstStyle/>
                  <a:p>
                    <a:endParaRPr lang="en-US"/>
                  </a:p>
                </p:txBody>
              </p:sp>
              <p:sp>
                <p:nvSpPr>
                  <p:cNvPr id="22589" name="Line 81"/>
                  <p:cNvSpPr>
                    <a:spLocks noChangeShapeType="1"/>
                  </p:cNvSpPr>
                  <p:nvPr/>
                </p:nvSpPr>
                <p:spPr bwMode="auto">
                  <a:xfrm flipV="1">
                    <a:off x="7238" y="6241"/>
                    <a:ext cx="0" cy="360"/>
                  </a:xfrm>
                  <a:prstGeom prst="line">
                    <a:avLst/>
                  </a:prstGeom>
                  <a:noFill/>
                  <a:ln w="19050">
                    <a:solidFill>
                      <a:srgbClr val="0000FF"/>
                    </a:solidFill>
                    <a:round/>
                    <a:headEnd/>
                    <a:tailEnd type="triangle" w="med" len="med"/>
                  </a:ln>
                </p:spPr>
                <p:txBody>
                  <a:bodyPr/>
                  <a:lstStyle/>
                  <a:p>
                    <a:endParaRPr lang="en-US"/>
                  </a:p>
                </p:txBody>
              </p:sp>
              <p:sp>
                <p:nvSpPr>
                  <p:cNvPr id="22590" name="Line 82"/>
                  <p:cNvSpPr>
                    <a:spLocks noChangeShapeType="1"/>
                  </p:cNvSpPr>
                  <p:nvPr/>
                </p:nvSpPr>
                <p:spPr bwMode="auto">
                  <a:xfrm rot="10800000" flipV="1">
                    <a:off x="7068" y="6241"/>
                    <a:ext cx="0" cy="360"/>
                  </a:xfrm>
                  <a:prstGeom prst="line">
                    <a:avLst/>
                  </a:prstGeom>
                  <a:noFill/>
                  <a:ln w="19050">
                    <a:solidFill>
                      <a:srgbClr val="E614C8"/>
                    </a:solidFill>
                    <a:round/>
                    <a:headEnd/>
                    <a:tailEnd type="triangle" w="med" len="med"/>
                  </a:ln>
                </p:spPr>
                <p:txBody>
                  <a:bodyPr/>
                  <a:lstStyle/>
                  <a:p>
                    <a:endParaRPr lang="en-US"/>
                  </a:p>
                </p:txBody>
              </p:sp>
              <p:sp>
                <p:nvSpPr>
                  <p:cNvPr id="22591" name="Line 83"/>
                  <p:cNvSpPr>
                    <a:spLocks noChangeShapeType="1"/>
                  </p:cNvSpPr>
                  <p:nvPr/>
                </p:nvSpPr>
                <p:spPr bwMode="auto">
                  <a:xfrm flipV="1">
                    <a:off x="5395" y="6241"/>
                    <a:ext cx="0" cy="360"/>
                  </a:xfrm>
                  <a:prstGeom prst="line">
                    <a:avLst/>
                  </a:prstGeom>
                  <a:noFill/>
                  <a:ln w="19050">
                    <a:solidFill>
                      <a:srgbClr val="E614C8"/>
                    </a:solidFill>
                    <a:round/>
                    <a:headEnd/>
                    <a:tailEnd type="triangle" w="med" len="med"/>
                  </a:ln>
                </p:spPr>
                <p:txBody>
                  <a:bodyPr/>
                  <a:lstStyle/>
                  <a:p>
                    <a:endParaRPr lang="en-US"/>
                  </a:p>
                </p:txBody>
              </p:sp>
              <p:sp>
                <p:nvSpPr>
                  <p:cNvPr id="22592" name="Line 84"/>
                  <p:cNvSpPr>
                    <a:spLocks noChangeShapeType="1"/>
                  </p:cNvSpPr>
                  <p:nvPr/>
                </p:nvSpPr>
                <p:spPr bwMode="auto">
                  <a:xfrm rot="10800000" flipV="1">
                    <a:off x="5225" y="6241"/>
                    <a:ext cx="0" cy="360"/>
                  </a:xfrm>
                  <a:prstGeom prst="line">
                    <a:avLst/>
                  </a:prstGeom>
                  <a:noFill/>
                  <a:ln w="19050">
                    <a:solidFill>
                      <a:srgbClr val="0000FF"/>
                    </a:solidFill>
                    <a:round/>
                    <a:headEnd/>
                    <a:tailEnd type="triangle" w="med" len="med"/>
                  </a:ln>
                </p:spPr>
                <p:txBody>
                  <a:bodyPr/>
                  <a:lstStyle/>
                  <a:p>
                    <a:endParaRPr lang="en-US"/>
                  </a:p>
                </p:txBody>
              </p:sp>
            </p:grpSp>
            <p:sp>
              <p:nvSpPr>
                <p:cNvPr id="22573" name="Rectangle 85"/>
                <p:cNvSpPr>
                  <a:spLocks noChangeArrowheads="1"/>
                </p:cNvSpPr>
                <p:nvPr/>
              </p:nvSpPr>
              <p:spPr bwMode="auto">
                <a:xfrm>
                  <a:off x="4680" y="5504"/>
                  <a:ext cx="3060" cy="1800"/>
                </a:xfrm>
                <a:prstGeom prst="rect">
                  <a:avLst/>
                </a:prstGeom>
                <a:noFill/>
                <a:ln w="9525">
                  <a:solidFill>
                    <a:srgbClr val="FFFFFF"/>
                  </a:solidFill>
                  <a:prstDash val="dash"/>
                  <a:miter lim="800000"/>
                  <a:headEnd/>
                  <a:tailEnd/>
                </a:ln>
              </p:spPr>
              <p:txBody>
                <a:bodyPr/>
                <a:lstStyle/>
                <a:p>
                  <a:endParaRPr lang="en-US"/>
                </a:p>
              </p:txBody>
            </p:sp>
            <p:sp>
              <p:nvSpPr>
                <p:cNvPr id="22574" name="Line 86"/>
                <p:cNvSpPr>
                  <a:spLocks noChangeShapeType="1"/>
                </p:cNvSpPr>
                <p:nvPr/>
              </p:nvSpPr>
              <p:spPr bwMode="auto">
                <a:xfrm>
                  <a:off x="4408" y="6411"/>
                  <a:ext cx="3600" cy="0"/>
                </a:xfrm>
                <a:prstGeom prst="line">
                  <a:avLst/>
                </a:prstGeom>
                <a:noFill/>
                <a:ln w="9525">
                  <a:solidFill>
                    <a:srgbClr val="FFFFFF"/>
                  </a:solidFill>
                  <a:prstDash val="dash"/>
                  <a:round/>
                  <a:headEnd/>
                  <a:tailEnd/>
                </a:ln>
              </p:spPr>
              <p:txBody>
                <a:bodyPr/>
                <a:lstStyle/>
                <a:p>
                  <a:endParaRPr lang="en-US"/>
                </a:p>
              </p:txBody>
            </p:sp>
          </p:grpSp>
        </p:grpSp>
      </p:grpSp>
      <p:sp>
        <p:nvSpPr>
          <p:cNvPr id="22564" name="Line 87"/>
          <p:cNvSpPr>
            <a:spLocks noChangeShapeType="1"/>
          </p:cNvSpPr>
          <p:nvPr/>
        </p:nvSpPr>
        <p:spPr bwMode="auto">
          <a:xfrm>
            <a:off x="3962400" y="2552700"/>
            <a:ext cx="1371600" cy="0"/>
          </a:xfrm>
          <a:prstGeom prst="line">
            <a:avLst/>
          </a:prstGeom>
          <a:noFill/>
          <a:ln w="9525">
            <a:solidFill>
              <a:srgbClr val="0000FF"/>
            </a:solidFill>
            <a:prstDash val="dash"/>
            <a:round/>
            <a:headEnd/>
            <a:tailEnd/>
          </a:ln>
        </p:spPr>
        <p:txBody>
          <a:bodyPr/>
          <a:lstStyle/>
          <a:p>
            <a:endParaRPr lang="en-US"/>
          </a:p>
        </p:txBody>
      </p:sp>
      <p:sp>
        <p:nvSpPr>
          <p:cNvPr id="22565" name="Line 88"/>
          <p:cNvSpPr>
            <a:spLocks noChangeShapeType="1"/>
          </p:cNvSpPr>
          <p:nvPr/>
        </p:nvSpPr>
        <p:spPr bwMode="auto">
          <a:xfrm>
            <a:off x="3962400" y="4610100"/>
            <a:ext cx="1371600" cy="0"/>
          </a:xfrm>
          <a:prstGeom prst="line">
            <a:avLst/>
          </a:prstGeom>
          <a:noFill/>
          <a:ln w="9525">
            <a:solidFill>
              <a:srgbClr val="E614C8"/>
            </a:solidFill>
            <a:prstDash val="dash"/>
            <a:round/>
            <a:headEnd/>
            <a:tailEnd/>
          </a:ln>
        </p:spPr>
        <p:txBody>
          <a:bodyPr/>
          <a:lstStyle/>
          <a:p>
            <a:endParaRPr lang="en-US"/>
          </a:p>
        </p:txBody>
      </p:sp>
      <p:sp>
        <p:nvSpPr>
          <p:cNvPr id="85" name="TextBox 59"/>
          <p:cNvSpPr txBox="1">
            <a:spLocks noChangeArrowheads="1"/>
          </p:cNvSpPr>
          <p:nvPr/>
        </p:nvSpPr>
        <p:spPr bwMode="auto">
          <a:xfrm>
            <a:off x="5927725" y="76200"/>
            <a:ext cx="3216275" cy="461665"/>
          </a:xfrm>
          <a:prstGeom prst="rect">
            <a:avLst/>
          </a:prstGeom>
          <a:noFill/>
          <a:ln w="9525">
            <a:noFill/>
            <a:miter lim="800000"/>
            <a:headEnd/>
            <a:tailEnd/>
          </a:ln>
        </p:spPr>
        <p:txBody>
          <a:bodyPr>
            <a:spAutoFit/>
          </a:bodyPr>
          <a:lstStyle/>
          <a:p>
            <a:pPr algn="ctr"/>
            <a:r>
              <a:rPr lang="en-US" sz="2400" b="1" dirty="0">
                <a:solidFill>
                  <a:srgbClr val="002060"/>
                </a:solidFill>
                <a:latin typeface="Calibri" pitchFamily="34" charset="0"/>
                <a:cs typeface="Times New Roman" pitchFamily="18" charset="0"/>
              </a:rPr>
              <a:t>PARTIAL TRUTHS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9"/>
          <p:cNvGrpSpPr>
            <a:grpSpLocks/>
          </p:cNvGrpSpPr>
          <p:nvPr/>
        </p:nvGrpSpPr>
        <p:grpSpPr bwMode="auto">
          <a:xfrm>
            <a:off x="1866900" y="428625"/>
            <a:ext cx="5600700" cy="6172200"/>
            <a:chOff x="1176" y="240"/>
            <a:chExt cx="3528" cy="3888"/>
          </a:xfrm>
        </p:grpSpPr>
        <p:sp>
          <p:nvSpPr>
            <p:cNvPr id="23637" name="WordArt 4"/>
            <p:cNvSpPr>
              <a:spLocks noChangeArrowheads="1" noChangeShapeType="1" noTextEdit="1"/>
            </p:cNvSpPr>
            <p:nvPr/>
          </p:nvSpPr>
          <p:spPr bwMode="auto">
            <a:xfrm>
              <a:off x="2094" y="384"/>
              <a:ext cx="1746" cy="360"/>
            </a:xfrm>
            <a:prstGeom prst="rect">
              <a:avLst/>
            </a:prstGeom>
          </p:spPr>
          <p:txBody>
            <a:bodyPr spcFirstLastPara="1" wrap="none" fromWordArt="1">
              <a:prstTxWarp prst="textArchUp">
                <a:avLst>
                  <a:gd name="adj" fmla="val 11536812"/>
                </a:avLst>
              </a:prstTxWarp>
            </a:bodyPr>
            <a:lstStyle/>
            <a:p>
              <a:pPr algn="ctr"/>
              <a:r>
                <a:rPr lang="en-US" kern="10">
                  <a:ln w="9525">
                    <a:noFill/>
                    <a:round/>
                    <a:headEnd/>
                    <a:tailEnd/>
                  </a:ln>
                  <a:solidFill>
                    <a:srgbClr val="FF7C80"/>
                  </a:solidFill>
                  <a:latin typeface="Arial Black"/>
                </a:rPr>
                <a:t>INDIRECT</a:t>
              </a:r>
            </a:p>
          </p:txBody>
        </p:sp>
        <p:sp>
          <p:nvSpPr>
            <p:cNvPr id="23638" name="WordArt 5"/>
            <p:cNvSpPr>
              <a:spLocks noChangeArrowheads="1" noChangeShapeType="1" noTextEdit="1"/>
            </p:cNvSpPr>
            <p:nvPr/>
          </p:nvSpPr>
          <p:spPr bwMode="auto">
            <a:xfrm>
              <a:off x="2472" y="3912"/>
              <a:ext cx="936" cy="216"/>
            </a:xfrm>
            <a:prstGeom prst="rect">
              <a:avLst/>
            </a:prstGeom>
          </p:spPr>
          <p:txBody>
            <a:bodyPr wrap="none" fromWordArt="1">
              <a:prstTxWarp prst="textChevronInverted">
                <a:avLst>
                  <a:gd name="adj" fmla="val 67222"/>
                </a:avLst>
              </a:prstTxWarp>
            </a:bodyPr>
            <a:lstStyle/>
            <a:p>
              <a:pPr algn="ctr"/>
              <a:r>
                <a:rPr lang="en-US" kern="10">
                  <a:ln w="9525">
                    <a:noFill/>
                    <a:round/>
                    <a:headEnd/>
                    <a:tailEnd/>
                  </a:ln>
                  <a:solidFill>
                    <a:srgbClr val="FF7C80"/>
                  </a:solidFill>
                  <a:latin typeface="Arial Black"/>
                </a:rPr>
                <a:t>LOAD</a:t>
              </a:r>
            </a:p>
          </p:txBody>
        </p:sp>
        <p:sp>
          <p:nvSpPr>
            <p:cNvPr id="23639" name="AutoShape 6"/>
            <p:cNvSpPr>
              <a:spLocks noChangeArrowheads="1"/>
            </p:cNvSpPr>
            <p:nvPr/>
          </p:nvSpPr>
          <p:spPr bwMode="auto">
            <a:xfrm rot="2892905">
              <a:off x="1140" y="348"/>
              <a:ext cx="576" cy="360"/>
            </a:xfrm>
            <a:prstGeom prst="rightArrow">
              <a:avLst>
                <a:gd name="adj1" fmla="val 50000"/>
                <a:gd name="adj2" fmla="val 40000"/>
              </a:avLst>
            </a:prstGeom>
            <a:solidFill>
              <a:srgbClr val="FFCC00"/>
            </a:solidFill>
            <a:ln w="9525">
              <a:solidFill>
                <a:srgbClr val="FF0000"/>
              </a:solidFill>
              <a:miter lim="800000"/>
              <a:headEnd/>
              <a:tailEnd/>
            </a:ln>
          </p:spPr>
          <p:txBody>
            <a:bodyPr/>
            <a:lstStyle/>
            <a:p>
              <a:endParaRPr lang="en-US"/>
            </a:p>
          </p:txBody>
        </p:sp>
        <p:sp>
          <p:nvSpPr>
            <p:cNvPr id="23640" name="AutoShape 7"/>
            <p:cNvSpPr>
              <a:spLocks noChangeArrowheads="1"/>
            </p:cNvSpPr>
            <p:nvPr/>
          </p:nvSpPr>
          <p:spPr bwMode="auto">
            <a:xfrm rot="8315458">
              <a:off x="4128" y="384"/>
              <a:ext cx="576" cy="360"/>
            </a:xfrm>
            <a:prstGeom prst="rightArrow">
              <a:avLst>
                <a:gd name="adj1" fmla="val 50000"/>
                <a:gd name="adj2" fmla="val 40000"/>
              </a:avLst>
            </a:prstGeom>
            <a:solidFill>
              <a:srgbClr val="FFCC00"/>
            </a:solidFill>
            <a:ln w="9525">
              <a:solidFill>
                <a:srgbClr val="FF0000"/>
              </a:solidFill>
              <a:miter lim="800000"/>
              <a:headEnd/>
              <a:tailEnd/>
            </a:ln>
          </p:spPr>
          <p:txBody>
            <a:bodyPr/>
            <a:lstStyle/>
            <a:p>
              <a:endParaRPr lang="en-US"/>
            </a:p>
          </p:txBody>
        </p:sp>
        <p:sp>
          <p:nvSpPr>
            <p:cNvPr id="23641" name="AutoShape 8"/>
            <p:cNvSpPr>
              <a:spLocks noChangeArrowheads="1"/>
            </p:cNvSpPr>
            <p:nvPr/>
          </p:nvSpPr>
          <p:spPr bwMode="auto">
            <a:xfrm rot="-8172307">
              <a:off x="4128" y="3696"/>
              <a:ext cx="576" cy="360"/>
            </a:xfrm>
            <a:prstGeom prst="rightArrow">
              <a:avLst>
                <a:gd name="adj1" fmla="val 50000"/>
                <a:gd name="adj2" fmla="val 40000"/>
              </a:avLst>
            </a:prstGeom>
            <a:solidFill>
              <a:srgbClr val="FFCC00"/>
            </a:solidFill>
            <a:ln w="9525">
              <a:noFill/>
              <a:miter lim="800000"/>
              <a:headEnd/>
              <a:tailEnd/>
            </a:ln>
          </p:spPr>
          <p:txBody>
            <a:bodyPr/>
            <a:lstStyle/>
            <a:p>
              <a:endParaRPr lang="en-US"/>
            </a:p>
          </p:txBody>
        </p:sp>
        <p:sp>
          <p:nvSpPr>
            <p:cNvPr id="23642" name="AutoShape 9"/>
            <p:cNvSpPr>
              <a:spLocks noChangeArrowheads="1"/>
            </p:cNvSpPr>
            <p:nvPr/>
          </p:nvSpPr>
          <p:spPr bwMode="auto">
            <a:xfrm rot="-2614013">
              <a:off x="1176" y="3696"/>
              <a:ext cx="576" cy="360"/>
            </a:xfrm>
            <a:prstGeom prst="rightArrow">
              <a:avLst>
                <a:gd name="adj1" fmla="val 50000"/>
                <a:gd name="adj2" fmla="val 40000"/>
              </a:avLst>
            </a:prstGeom>
            <a:solidFill>
              <a:srgbClr val="FFCC00"/>
            </a:solidFill>
            <a:ln w="9525">
              <a:noFill/>
              <a:miter lim="800000"/>
              <a:headEnd/>
              <a:tailEnd/>
            </a:ln>
          </p:spPr>
          <p:txBody>
            <a:bodyPr/>
            <a:lstStyle/>
            <a:p>
              <a:endParaRPr lang="en-US"/>
            </a:p>
          </p:txBody>
        </p:sp>
      </p:grpSp>
      <p:sp>
        <p:nvSpPr>
          <p:cNvPr id="23555" name="WordArt 2"/>
          <p:cNvSpPr>
            <a:spLocks noChangeArrowheads="1" noChangeShapeType="1" noTextEdit="1"/>
          </p:cNvSpPr>
          <p:nvPr/>
        </p:nvSpPr>
        <p:spPr bwMode="auto">
          <a:xfrm rot="-5400000">
            <a:off x="442912" y="3186113"/>
            <a:ext cx="3114675" cy="647700"/>
          </a:xfrm>
          <a:prstGeom prst="rect">
            <a:avLst/>
          </a:prstGeom>
        </p:spPr>
        <p:txBody>
          <a:bodyPr spcFirstLastPara="1" wrap="none" fromWordArt="1">
            <a:prstTxWarp prst="textArchUp">
              <a:avLst>
                <a:gd name="adj" fmla="val 10800004"/>
              </a:avLst>
            </a:prstTxWarp>
          </a:bodyPr>
          <a:lstStyle/>
          <a:p>
            <a:pPr algn="ctr"/>
            <a:r>
              <a:rPr lang="en-US" kern="10">
                <a:ln w="9525">
                  <a:noFill/>
                  <a:round/>
                  <a:headEnd/>
                  <a:tailEnd/>
                </a:ln>
                <a:solidFill>
                  <a:srgbClr val="000000">
                    <a:alpha val="50195"/>
                  </a:srgbClr>
                </a:solidFill>
                <a:latin typeface="Arial Black"/>
              </a:rPr>
              <a:t>INTERACTIVE</a:t>
            </a:r>
          </a:p>
        </p:txBody>
      </p:sp>
      <p:sp>
        <p:nvSpPr>
          <p:cNvPr id="23556" name="WordArt 3"/>
          <p:cNvSpPr>
            <a:spLocks noChangeArrowheads="1" noChangeShapeType="1" noTextEdit="1"/>
          </p:cNvSpPr>
          <p:nvPr/>
        </p:nvSpPr>
        <p:spPr bwMode="auto">
          <a:xfrm rot="5400000">
            <a:off x="5924550" y="3067050"/>
            <a:ext cx="2400300" cy="914400"/>
          </a:xfrm>
          <a:prstGeom prst="rect">
            <a:avLst/>
          </a:prstGeom>
        </p:spPr>
        <p:txBody>
          <a:bodyPr spcFirstLastPara="1" wrap="none" fromWordArt="1">
            <a:prstTxWarp prst="textArchUp">
              <a:avLst>
                <a:gd name="adj" fmla="val 11580348"/>
              </a:avLst>
            </a:prstTxWarp>
          </a:bodyPr>
          <a:lstStyle/>
          <a:p>
            <a:pPr algn="ctr"/>
            <a:r>
              <a:rPr lang="en-US" kern="10">
                <a:ln w="9525">
                  <a:noFill/>
                  <a:round/>
                  <a:headEnd/>
                  <a:tailEnd/>
                </a:ln>
                <a:solidFill>
                  <a:srgbClr val="000000">
                    <a:alpha val="50195"/>
                  </a:srgbClr>
                </a:solidFill>
                <a:latin typeface="Arial Black"/>
              </a:rPr>
              <a:t>STANDS</a:t>
            </a:r>
          </a:p>
        </p:txBody>
      </p:sp>
      <p:sp>
        <p:nvSpPr>
          <p:cNvPr id="23557" name="Oval 10"/>
          <p:cNvSpPr>
            <a:spLocks noChangeArrowheads="1"/>
          </p:cNvSpPr>
          <p:nvPr/>
        </p:nvSpPr>
        <p:spPr bwMode="auto">
          <a:xfrm>
            <a:off x="2209800" y="1065213"/>
            <a:ext cx="4914900" cy="4914900"/>
          </a:xfrm>
          <a:prstGeom prst="ellipse">
            <a:avLst/>
          </a:prstGeom>
          <a:noFill/>
          <a:ln w="19050">
            <a:solidFill>
              <a:schemeClr val="accent2"/>
            </a:solidFill>
            <a:round/>
            <a:headEnd/>
            <a:tailEnd/>
          </a:ln>
        </p:spPr>
        <p:txBody>
          <a:bodyPr/>
          <a:lstStyle/>
          <a:p>
            <a:endParaRPr lang="en-US"/>
          </a:p>
        </p:txBody>
      </p:sp>
      <p:sp>
        <p:nvSpPr>
          <p:cNvPr id="23558" name="Oval 11"/>
          <p:cNvSpPr>
            <a:spLocks noChangeArrowheads="1"/>
          </p:cNvSpPr>
          <p:nvPr/>
        </p:nvSpPr>
        <p:spPr bwMode="auto">
          <a:xfrm>
            <a:off x="2324100" y="18669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3559" name="Text Box 12"/>
          <p:cNvSpPr txBox="1">
            <a:spLocks noChangeArrowheads="1"/>
          </p:cNvSpPr>
          <p:nvPr/>
        </p:nvSpPr>
        <p:spPr bwMode="auto">
          <a:xfrm>
            <a:off x="2324100" y="18669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SL</a:t>
            </a:r>
          </a:p>
        </p:txBody>
      </p:sp>
      <p:sp>
        <p:nvSpPr>
          <p:cNvPr id="23560" name="Oval 13"/>
          <p:cNvSpPr>
            <a:spLocks noChangeArrowheads="1"/>
          </p:cNvSpPr>
          <p:nvPr/>
        </p:nvSpPr>
        <p:spPr bwMode="auto">
          <a:xfrm>
            <a:off x="3124200" y="1065213"/>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3561" name="Text Box 14"/>
          <p:cNvSpPr txBox="1">
            <a:spLocks noChangeArrowheads="1"/>
          </p:cNvSpPr>
          <p:nvPr/>
        </p:nvSpPr>
        <p:spPr bwMode="auto">
          <a:xfrm>
            <a:off x="3124200" y="1066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E</a:t>
            </a:r>
          </a:p>
        </p:txBody>
      </p:sp>
      <p:sp>
        <p:nvSpPr>
          <p:cNvPr id="23562" name="Oval 15"/>
          <p:cNvSpPr>
            <a:spLocks noChangeArrowheads="1"/>
          </p:cNvSpPr>
          <p:nvPr/>
        </p:nvSpPr>
        <p:spPr bwMode="auto">
          <a:xfrm>
            <a:off x="1866900" y="27813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3563" name="Text Box 16"/>
          <p:cNvSpPr txBox="1">
            <a:spLocks noChangeArrowheads="1"/>
          </p:cNvSpPr>
          <p:nvPr/>
        </p:nvSpPr>
        <p:spPr bwMode="auto">
          <a:xfrm>
            <a:off x="1866900" y="27813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P</a:t>
            </a:r>
          </a:p>
        </p:txBody>
      </p:sp>
      <p:sp>
        <p:nvSpPr>
          <p:cNvPr id="23564" name="Oval 17"/>
          <p:cNvSpPr>
            <a:spLocks noChangeArrowheads="1"/>
          </p:cNvSpPr>
          <p:nvPr/>
        </p:nvSpPr>
        <p:spPr bwMode="auto">
          <a:xfrm>
            <a:off x="1981200" y="38100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3565" name="Text Box 18"/>
          <p:cNvSpPr txBox="1">
            <a:spLocks noChangeArrowheads="1"/>
          </p:cNvSpPr>
          <p:nvPr/>
        </p:nvSpPr>
        <p:spPr bwMode="auto">
          <a:xfrm>
            <a:off x="1981200" y="38100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DM</a:t>
            </a:r>
          </a:p>
        </p:txBody>
      </p:sp>
      <p:sp>
        <p:nvSpPr>
          <p:cNvPr id="23566" name="Oval 19"/>
          <p:cNvSpPr>
            <a:spLocks noChangeArrowheads="1"/>
          </p:cNvSpPr>
          <p:nvPr/>
        </p:nvSpPr>
        <p:spPr bwMode="auto">
          <a:xfrm>
            <a:off x="2438400" y="47244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3567" name="Text Box 20"/>
          <p:cNvSpPr txBox="1">
            <a:spLocks noChangeArrowheads="1"/>
          </p:cNvSpPr>
          <p:nvPr/>
        </p:nvSpPr>
        <p:spPr bwMode="auto">
          <a:xfrm>
            <a:off x="2438400" y="47244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I</a:t>
            </a:r>
          </a:p>
        </p:txBody>
      </p:sp>
      <p:sp>
        <p:nvSpPr>
          <p:cNvPr id="23568" name="Oval 21"/>
          <p:cNvSpPr>
            <a:spLocks noChangeArrowheads="1"/>
          </p:cNvSpPr>
          <p:nvPr/>
        </p:nvSpPr>
        <p:spPr bwMode="auto">
          <a:xfrm>
            <a:off x="3238500" y="54102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3569" name="Text Box 22"/>
          <p:cNvSpPr txBox="1">
            <a:spLocks noChangeArrowheads="1"/>
          </p:cNvSpPr>
          <p:nvPr/>
        </p:nvSpPr>
        <p:spPr bwMode="auto">
          <a:xfrm>
            <a:off x="3238500" y="54102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L</a:t>
            </a:r>
          </a:p>
        </p:txBody>
      </p:sp>
      <p:sp>
        <p:nvSpPr>
          <p:cNvPr id="23570" name="Oval 23"/>
          <p:cNvSpPr>
            <a:spLocks noChangeArrowheads="1"/>
          </p:cNvSpPr>
          <p:nvPr/>
        </p:nvSpPr>
        <p:spPr bwMode="auto">
          <a:xfrm>
            <a:off x="5524500" y="54102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3571" name="Text Box 24"/>
          <p:cNvSpPr txBox="1">
            <a:spLocks noChangeArrowheads="1"/>
          </p:cNvSpPr>
          <p:nvPr/>
        </p:nvSpPr>
        <p:spPr bwMode="auto">
          <a:xfrm>
            <a:off x="5524500" y="54102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R</a:t>
            </a:r>
          </a:p>
        </p:txBody>
      </p:sp>
      <p:sp>
        <p:nvSpPr>
          <p:cNvPr id="23572" name="Oval 25"/>
          <p:cNvSpPr>
            <a:spLocks noChangeArrowheads="1"/>
          </p:cNvSpPr>
          <p:nvPr/>
        </p:nvSpPr>
        <p:spPr bwMode="auto">
          <a:xfrm>
            <a:off x="6324600" y="47244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3573" name="Text Box 26"/>
          <p:cNvSpPr txBox="1">
            <a:spLocks noChangeArrowheads="1"/>
          </p:cNvSpPr>
          <p:nvPr/>
        </p:nvSpPr>
        <p:spPr bwMode="auto">
          <a:xfrm>
            <a:off x="6324600" y="47244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T</a:t>
            </a:r>
          </a:p>
        </p:txBody>
      </p:sp>
      <p:sp>
        <p:nvSpPr>
          <p:cNvPr id="23574" name="Oval 27"/>
          <p:cNvSpPr>
            <a:spLocks noChangeArrowheads="1"/>
          </p:cNvSpPr>
          <p:nvPr/>
        </p:nvSpPr>
        <p:spPr bwMode="auto">
          <a:xfrm>
            <a:off x="6781800" y="38100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3575" name="Text Box 28"/>
          <p:cNvSpPr txBox="1">
            <a:spLocks noChangeArrowheads="1"/>
          </p:cNvSpPr>
          <p:nvPr/>
        </p:nvSpPr>
        <p:spPr bwMode="auto">
          <a:xfrm>
            <a:off x="6781800" y="38100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S</a:t>
            </a:r>
          </a:p>
        </p:txBody>
      </p:sp>
      <p:sp>
        <p:nvSpPr>
          <p:cNvPr id="23576" name="Oval 29"/>
          <p:cNvSpPr>
            <a:spLocks noChangeArrowheads="1"/>
          </p:cNvSpPr>
          <p:nvPr/>
        </p:nvSpPr>
        <p:spPr bwMode="auto">
          <a:xfrm>
            <a:off x="6781800" y="27813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3577" name="Text Box 30"/>
          <p:cNvSpPr txBox="1">
            <a:spLocks noChangeArrowheads="1"/>
          </p:cNvSpPr>
          <p:nvPr/>
        </p:nvSpPr>
        <p:spPr bwMode="auto">
          <a:xfrm>
            <a:off x="6781800" y="27813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500">
                <a:solidFill>
                  <a:srgbClr val="002060"/>
                </a:solidFill>
                <a:latin typeface="Times New Roman" pitchFamily="18" charset="0"/>
              </a:rPr>
              <a:t>EC</a:t>
            </a:r>
          </a:p>
        </p:txBody>
      </p:sp>
      <p:sp>
        <p:nvSpPr>
          <p:cNvPr id="23578" name="Oval 31"/>
          <p:cNvSpPr>
            <a:spLocks noChangeArrowheads="1"/>
          </p:cNvSpPr>
          <p:nvPr/>
        </p:nvSpPr>
        <p:spPr bwMode="auto">
          <a:xfrm>
            <a:off x="6324600" y="17526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3579" name="Text Box 32"/>
          <p:cNvSpPr txBox="1">
            <a:spLocks noChangeArrowheads="1"/>
          </p:cNvSpPr>
          <p:nvPr/>
        </p:nvSpPr>
        <p:spPr bwMode="auto">
          <a:xfrm>
            <a:off x="6324600" y="17526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MM</a:t>
            </a:r>
          </a:p>
        </p:txBody>
      </p:sp>
      <p:sp>
        <p:nvSpPr>
          <p:cNvPr id="23580" name="Oval 33"/>
          <p:cNvSpPr>
            <a:spLocks noChangeArrowheads="1"/>
          </p:cNvSpPr>
          <p:nvPr/>
        </p:nvSpPr>
        <p:spPr bwMode="auto">
          <a:xfrm>
            <a:off x="5524500" y="1065213"/>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3581" name="Text Box 34"/>
          <p:cNvSpPr txBox="1">
            <a:spLocks noChangeArrowheads="1"/>
          </p:cNvSpPr>
          <p:nvPr/>
        </p:nvSpPr>
        <p:spPr bwMode="auto">
          <a:xfrm>
            <a:off x="5524500" y="1066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G</a:t>
            </a:r>
          </a:p>
        </p:txBody>
      </p:sp>
      <p:sp>
        <p:nvSpPr>
          <p:cNvPr id="23582" name="Oval 35"/>
          <p:cNvSpPr>
            <a:spLocks noChangeArrowheads="1"/>
          </p:cNvSpPr>
          <p:nvPr/>
        </p:nvSpPr>
        <p:spPr bwMode="auto">
          <a:xfrm>
            <a:off x="4381500" y="7239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3583" name="Text Box 36"/>
          <p:cNvSpPr txBox="1">
            <a:spLocks noChangeArrowheads="1"/>
          </p:cNvSpPr>
          <p:nvPr/>
        </p:nvSpPr>
        <p:spPr bwMode="auto">
          <a:xfrm>
            <a:off x="4381500" y="7239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EU</a:t>
            </a:r>
          </a:p>
        </p:txBody>
      </p:sp>
      <p:sp>
        <p:nvSpPr>
          <p:cNvPr id="23584" name="Oval 37"/>
          <p:cNvSpPr>
            <a:spLocks noChangeArrowheads="1"/>
          </p:cNvSpPr>
          <p:nvPr/>
        </p:nvSpPr>
        <p:spPr bwMode="auto">
          <a:xfrm>
            <a:off x="4381500" y="5640388"/>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3585" name="Text Box 38"/>
          <p:cNvSpPr txBox="1">
            <a:spLocks noChangeArrowheads="1"/>
          </p:cNvSpPr>
          <p:nvPr/>
        </p:nvSpPr>
        <p:spPr bwMode="auto">
          <a:xfrm>
            <a:off x="4381500" y="5638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C</a:t>
            </a:r>
          </a:p>
        </p:txBody>
      </p:sp>
      <p:sp>
        <p:nvSpPr>
          <p:cNvPr id="23586" name="WordArt 39"/>
          <p:cNvSpPr>
            <a:spLocks noChangeArrowheads="1" noChangeShapeType="1" noTextEdit="1"/>
          </p:cNvSpPr>
          <p:nvPr/>
        </p:nvSpPr>
        <p:spPr bwMode="auto">
          <a:xfrm>
            <a:off x="3695700" y="1866900"/>
            <a:ext cx="1943100" cy="685800"/>
          </a:xfrm>
          <a:prstGeom prst="rect">
            <a:avLst/>
          </a:prstGeom>
        </p:spPr>
        <p:txBody>
          <a:bodyPr spcFirstLastPara="1" wrap="none" fromWordArt="1">
            <a:prstTxWarp prst="textArchUp">
              <a:avLst>
                <a:gd name="adj" fmla="val 11820260"/>
              </a:avLst>
            </a:prstTxWarp>
          </a:bodyPr>
          <a:lstStyle/>
          <a:p>
            <a:pPr algn="ctr"/>
            <a:r>
              <a:rPr lang="en-US" kern="10">
                <a:ln w="9525">
                  <a:noFill/>
                  <a:round/>
                  <a:headEnd/>
                  <a:tailEnd/>
                </a:ln>
                <a:solidFill>
                  <a:srgbClr val="FF0000"/>
                </a:solidFill>
                <a:latin typeface="Arial Black"/>
              </a:rPr>
              <a:t>Direct Load</a:t>
            </a:r>
          </a:p>
        </p:txBody>
      </p:sp>
      <p:sp>
        <p:nvSpPr>
          <p:cNvPr id="23587" name="Oval 40"/>
          <p:cNvSpPr>
            <a:spLocks noChangeArrowheads="1"/>
          </p:cNvSpPr>
          <p:nvPr/>
        </p:nvSpPr>
        <p:spPr bwMode="auto">
          <a:xfrm>
            <a:off x="2838450" y="1644650"/>
            <a:ext cx="3657600" cy="3656013"/>
          </a:xfrm>
          <a:prstGeom prst="ellipse">
            <a:avLst/>
          </a:prstGeom>
          <a:noFill/>
          <a:ln w="31750">
            <a:solidFill>
              <a:srgbClr val="FF0000"/>
            </a:solidFill>
            <a:round/>
            <a:headEnd/>
            <a:tailEnd/>
          </a:ln>
        </p:spPr>
        <p:txBody>
          <a:bodyPr/>
          <a:lstStyle/>
          <a:p>
            <a:endParaRPr lang="en-US"/>
          </a:p>
        </p:txBody>
      </p:sp>
      <p:grpSp>
        <p:nvGrpSpPr>
          <p:cNvPr id="3" name="Group 41"/>
          <p:cNvGrpSpPr>
            <a:grpSpLocks/>
          </p:cNvGrpSpPr>
          <p:nvPr/>
        </p:nvGrpSpPr>
        <p:grpSpPr bwMode="auto">
          <a:xfrm>
            <a:off x="3238500" y="2325688"/>
            <a:ext cx="2743200" cy="2514600"/>
            <a:chOff x="4050" y="4501"/>
            <a:chExt cx="4320" cy="3962"/>
          </a:xfrm>
        </p:grpSpPr>
        <p:grpSp>
          <p:nvGrpSpPr>
            <p:cNvPr id="4" name="Group 42"/>
            <p:cNvGrpSpPr>
              <a:grpSpLocks/>
            </p:cNvGrpSpPr>
            <p:nvPr/>
          </p:nvGrpSpPr>
          <p:grpSpPr bwMode="auto">
            <a:xfrm>
              <a:off x="4050" y="4680"/>
              <a:ext cx="4320" cy="3600"/>
              <a:chOff x="4140" y="4680"/>
              <a:chExt cx="4320" cy="3600"/>
            </a:xfrm>
          </p:grpSpPr>
          <p:sp>
            <p:nvSpPr>
              <p:cNvPr id="23635" name="WordArt 43"/>
              <p:cNvSpPr>
                <a:spLocks noChangeArrowheads="1" noChangeShapeType="1" noTextEdit="1"/>
              </p:cNvSpPr>
              <p:nvPr/>
            </p:nvSpPr>
            <p:spPr bwMode="auto">
              <a:xfrm rot="-5400000">
                <a:off x="3061" y="6299"/>
                <a:ext cx="2457"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ARENA</a:t>
                </a:r>
              </a:p>
            </p:txBody>
          </p:sp>
          <p:sp>
            <p:nvSpPr>
              <p:cNvPr id="23636" name="WordArt 44"/>
              <p:cNvSpPr>
                <a:spLocks noChangeArrowheads="1" noChangeShapeType="1" noTextEdit="1"/>
              </p:cNvSpPr>
              <p:nvPr/>
            </p:nvSpPr>
            <p:spPr bwMode="auto">
              <a:xfrm rot="-5400000">
                <a:off x="6510" y="6330"/>
                <a:ext cx="3600"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Football Ground</a:t>
                </a:r>
              </a:p>
            </p:txBody>
          </p:sp>
        </p:grpSp>
        <p:grpSp>
          <p:nvGrpSpPr>
            <p:cNvPr id="5" name="Group 45"/>
            <p:cNvGrpSpPr>
              <a:grpSpLocks/>
            </p:cNvGrpSpPr>
            <p:nvPr/>
          </p:nvGrpSpPr>
          <p:grpSpPr bwMode="auto">
            <a:xfrm>
              <a:off x="4437" y="4501"/>
              <a:ext cx="3629" cy="3962"/>
              <a:chOff x="4500" y="11338"/>
              <a:chExt cx="3629" cy="3962"/>
            </a:xfrm>
          </p:grpSpPr>
          <p:grpSp>
            <p:nvGrpSpPr>
              <p:cNvPr id="6" name="Group 46"/>
              <p:cNvGrpSpPr>
                <a:grpSpLocks/>
              </p:cNvGrpSpPr>
              <p:nvPr/>
            </p:nvGrpSpPr>
            <p:grpSpPr bwMode="auto">
              <a:xfrm>
                <a:off x="4500" y="12056"/>
                <a:ext cx="3600" cy="2524"/>
                <a:chOff x="4437" y="5168"/>
                <a:chExt cx="3600" cy="2524"/>
              </a:xfrm>
            </p:grpSpPr>
            <p:grpSp>
              <p:nvGrpSpPr>
                <p:cNvPr id="7" name="Group 47"/>
                <p:cNvGrpSpPr>
                  <a:grpSpLocks/>
                </p:cNvGrpSpPr>
                <p:nvPr/>
              </p:nvGrpSpPr>
              <p:grpSpPr bwMode="auto">
                <a:xfrm>
                  <a:off x="4437" y="5940"/>
                  <a:ext cx="3600" cy="1080"/>
                  <a:chOff x="4526" y="5940"/>
                  <a:chExt cx="3600" cy="1080"/>
                </a:xfrm>
              </p:grpSpPr>
              <p:sp>
                <p:nvSpPr>
                  <p:cNvPr id="23632" name="Text Box 48"/>
                  <p:cNvSpPr txBox="1">
                    <a:spLocks noChangeArrowheads="1"/>
                  </p:cNvSpPr>
                  <p:nvPr/>
                </p:nvSpPr>
                <p:spPr bwMode="auto">
                  <a:xfrm>
                    <a:off x="6244" y="6480"/>
                    <a:ext cx="720" cy="540"/>
                  </a:xfrm>
                  <a:prstGeom prst="rect">
                    <a:avLst/>
                  </a:prstGeom>
                  <a:noFill/>
                  <a:ln w="9525">
                    <a:noFill/>
                    <a:miter lim="800000"/>
                    <a:headEnd/>
                    <a:tailEnd/>
                  </a:ln>
                </p:spPr>
                <p:txBody>
                  <a:bodyPr/>
                  <a:lstStyle/>
                  <a:p>
                    <a:r>
                      <a:rPr lang="en-US" sz="1200">
                        <a:solidFill>
                          <a:srgbClr val="E614C8"/>
                        </a:solidFill>
                        <a:latin typeface="Times New Roman" pitchFamily="18" charset="0"/>
                      </a:rPr>
                      <a:t>DV</a:t>
                    </a:r>
                  </a:p>
                </p:txBody>
              </p:sp>
              <p:sp>
                <p:nvSpPr>
                  <p:cNvPr id="23633" name="Text Box 49"/>
                  <p:cNvSpPr txBox="1">
                    <a:spLocks noChangeArrowheads="1"/>
                  </p:cNvSpPr>
                  <p:nvPr/>
                </p:nvSpPr>
                <p:spPr bwMode="auto">
                  <a:xfrm>
                    <a:off x="5796" y="5940"/>
                    <a:ext cx="720" cy="540"/>
                  </a:xfrm>
                  <a:prstGeom prst="rect">
                    <a:avLst/>
                  </a:prstGeom>
                  <a:noFill/>
                  <a:ln w="9525">
                    <a:noFill/>
                    <a:miter lim="800000"/>
                    <a:headEnd/>
                    <a:tailEnd/>
                  </a:ln>
                </p:spPr>
                <p:txBody>
                  <a:bodyPr/>
                  <a:lstStyle/>
                  <a:p>
                    <a:r>
                      <a:rPr lang="en-US" sz="1200">
                        <a:solidFill>
                          <a:srgbClr val="0000FF"/>
                        </a:solidFill>
                        <a:latin typeface="Times New Roman" pitchFamily="18" charset="0"/>
                      </a:rPr>
                      <a:t>TV</a:t>
                    </a:r>
                  </a:p>
                </p:txBody>
              </p:sp>
              <p:sp>
                <p:nvSpPr>
                  <p:cNvPr id="23634" name="Line 50"/>
                  <p:cNvSpPr>
                    <a:spLocks noChangeShapeType="1"/>
                  </p:cNvSpPr>
                  <p:nvPr/>
                </p:nvSpPr>
                <p:spPr bwMode="auto">
                  <a:xfrm>
                    <a:off x="4526" y="6433"/>
                    <a:ext cx="3600" cy="0"/>
                  </a:xfrm>
                  <a:prstGeom prst="line">
                    <a:avLst/>
                  </a:prstGeom>
                  <a:noFill/>
                  <a:ln w="19050">
                    <a:solidFill>
                      <a:srgbClr val="FFFFFF"/>
                    </a:solidFill>
                    <a:prstDash val="dash"/>
                    <a:round/>
                    <a:headEnd/>
                    <a:tailEnd/>
                  </a:ln>
                </p:spPr>
                <p:txBody>
                  <a:bodyPr/>
                  <a:lstStyle/>
                  <a:p>
                    <a:endParaRPr lang="en-US"/>
                  </a:p>
                </p:txBody>
              </p:sp>
            </p:grpSp>
            <p:grpSp>
              <p:nvGrpSpPr>
                <p:cNvPr id="8" name="Group 51"/>
                <p:cNvGrpSpPr>
                  <a:grpSpLocks/>
                </p:cNvGrpSpPr>
                <p:nvPr/>
              </p:nvGrpSpPr>
              <p:grpSpPr bwMode="auto">
                <a:xfrm>
                  <a:off x="4590" y="5168"/>
                  <a:ext cx="3086" cy="2524"/>
                  <a:chOff x="4590" y="5168"/>
                  <a:chExt cx="3086" cy="2524"/>
                </a:xfrm>
              </p:grpSpPr>
              <p:sp>
                <p:nvSpPr>
                  <p:cNvPr id="23627" name="Text Box 52"/>
                  <p:cNvSpPr txBox="1">
                    <a:spLocks noChangeArrowheads="1"/>
                  </p:cNvSpPr>
                  <p:nvPr/>
                </p:nvSpPr>
                <p:spPr bwMode="auto">
                  <a:xfrm>
                    <a:off x="4590" y="5173"/>
                    <a:ext cx="720" cy="540"/>
                  </a:xfrm>
                  <a:prstGeom prst="rect">
                    <a:avLst/>
                  </a:prstGeom>
                  <a:noFill/>
                  <a:ln w="9525">
                    <a:noFill/>
                    <a:miter lim="800000"/>
                    <a:headEnd/>
                    <a:tailEnd/>
                  </a:ln>
                </p:spPr>
                <p:txBody>
                  <a:bodyPr/>
                  <a:lstStyle/>
                  <a:p>
                    <a:r>
                      <a:rPr lang="en-US" sz="1200">
                        <a:latin typeface="Times New Roman" pitchFamily="18" charset="0"/>
                      </a:rPr>
                      <a:t>IN</a:t>
                    </a:r>
                  </a:p>
                </p:txBody>
              </p:sp>
              <p:grpSp>
                <p:nvGrpSpPr>
                  <p:cNvPr id="9" name="Group 53"/>
                  <p:cNvGrpSpPr>
                    <a:grpSpLocks/>
                  </p:cNvGrpSpPr>
                  <p:nvPr/>
                </p:nvGrpSpPr>
                <p:grpSpPr bwMode="auto">
                  <a:xfrm>
                    <a:off x="4796" y="5168"/>
                    <a:ext cx="2880" cy="2524"/>
                    <a:chOff x="4796" y="5168"/>
                    <a:chExt cx="2880" cy="2524"/>
                  </a:xfrm>
                </p:grpSpPr>
                <p:sp>
                  <p:nvSpPr>
                    <p:cNvPr id="23629" name="Line 54"/>
                    <p:cNvSpPr>
                      <a:spLocks noChangeShapeType="1"/>
                    </p:cNvSpPr>
                    <p:nvPr/>
                  </p:nvSpPr>
                  <p:spPr bwMode="auto">
                    <a:xfrm flipV="1">
                      <a:off x="6671" y="5172"/>
                      <a:ext cx="1" cy="2520"/>
                    </a:xfrm>
                    <a:prstGeom prst="line">
                      <a:avLst/>
                    </a:prstGeom>
                    <a:noFill/>
                    <a:ln w="19050">
                      <a:solidFill>
                        <a:srgbClr val="E614C8"/>
                      </a:solidFill>
                      <a:round/>
                      <a:headEnd/>
                      <a:tailEnd type="triangle" w="med" len="med"/>
                    </a:ln>
                  </p:spPr>
                  <p:txBody>
                    <a:bodyPr/>
                    <a:lstStyle/>
                    <a:p>
                      <a:endParaRPr lang="en-US"/>
                    </a:p>
                  </p:txBody>
                </p:sp>
                <p:sp>
                  <p:nvSpPr>
                    <p:cNvPr id="23630" name="Line 55"/>
                    <p:cNvSpPr>
                      <a:spLocks noChangeShapeType="1"/>
                    </p:cNvSpPr>
                    <p:nvPr/>
                  </p:nvSpPr>
                  <p:spPr bwMode="auto">
                    <a:xfrm rot="10800000" flipV="1">
                      <a:off x="5821" y="5168"/>
                      <a:ext cx="1" cy="2520"/>
                    </a:xfrm>
                    <a:prstGeom prst="line">
                      <a:avLst/>
                    </a:prstGeom>
                    <a:noFill/>
                    <a:ln w="19050">
                      <a:solidFill>
                        <a:srgbClr val="0000FF"/>
                      </a:solidFill>
                      <a:round/>
                      <a:headEnd/>
                      <a:tailEnd type="triangle" w="med" len="med"/>
                    </a:ln>
                  </p:spPr>
                  <p:txBody>
                    <a:bodyPr/>
                    <a:lstStyle/>
                    <a:p>
                      <a:endParaRPr lang="en-US"/>
                    </a:p>
                  </p:txBody>
                </p:sp>
                <p:sp>
                  <p:nvSpPr>
                    <p:cNvPr id="23631" name="Rectangle 56"/>
                    <p:cNvSpPr>
                      <a:spLocks noChangeArrowheads="1"/>
                    </p:cNvSpPr>
                    <p:nvPr/>
                  </p:nvSpPr>
                  <p:spPr bwMode="auto">
                    <a:xfrm>
                      <a:off x="4796" y="5533"/>
                      <a:ext cx="2880" cy="1800"/>
                    </a:xfrm>
                    <a:prstGeom prst="rect">
                      <a:avLst/>
                    </a:prstGeom>
                    <a:noFill/>
                    <a:ln w="19050">
                      <a:solidFill>
                        <a:srgbClr val="FFFFFF"/>
                      </a:solidFill>
                      <a:prstDash val="dash"/>
                      <a:miter lim="800000"/>
                      <a:headEnd/>
                      <a:tailEnd/>
                    </a:ln>
                  </p:spPr>
                  <p:txBody>
                    <a:bodyPr/>
                    <a:lstStyle/>
                    <a:p>
                      <a:endParaRPr lang="en-US"/>
                    </a:p>
                  </p:txBody>
                </p:sp>
              </p:grpSp>
            </p:grpSp>
          </p:grpSp>
          <p:grpSp>
            <p:nvGrpSpPr>
              <p:cNvPr id="10" name="Group 57"/>
              <p:cNvGrpSpPr>
                <a:grpSpLocks/>
              </p:cNvGrpSpPr>
              <p:nvPr/>
            </p:nvGrpSpPr>
            <p:grpSpPr bwMode="auto">
              <a:xfrm>
                <a:off x="4500" y="11338"/>
                <a:ext cx="3629" cy="3962"/>
                <a:chOff x="4408" y="4453"/>
                <a:chExt cx="3629" cy="3962"/>
              </a:xfrm>
            </p:grpSpPr>
            <p:grpSp>
              <p:nvGrpSpPr>
                <p:cNvPr id="11" name="Group 58"/>
                <p:cNvGrpSpPr>
                  <a:grpSpLocks/>
                </p:cNvGrpSpPr>
                <p:nvPr/>
              </p:nvGrpSpPr>
              <p:grpSpPr bwMode="auto">
                <a:xfrm>
                  <a:off x="4437" y="4453"/>
                  <a:ext cx="3600" cy="3962"/>
                  <a:chOff x="4437" y="4453"/>
                  <a:chExt cx="3600" cy="3962"/>
                </a:xfrm>
              </p:grpSpPr>
              <p:sp>
                <p:nvSpPr>
                  <p:cNvPr id="23599" name="Rectangle 59"/>
                  <p:cNvSpPr>
                    <a:spLocks noChangeArrowheads="1"/>
                  </p:cNvSpPr>
                  <p:nvPr/>
                </p:nvSpPr>
                <p:spPr bwMode="auto">
                  <a:xfrm>
                    <a:off x="4437" y="4455"/>
                    <a:ext cx="3600" cy="3960"/>
                  </a:xfrm>
                  <a:prstGeom prst="rect">
                    <a:avLst/>
                  </a:prstGeom>
                  <a:solidFill>
                    <a:srgbClr val="339966">
                      <a:alpha val="50195"/>
                    </a:srgbClr>
                  </a:solidFill>
                  <a:ln w="9525">
                    <a:noFill/>
                    <a:miter lim="800000"/>
                    <a:headEnd/>
                    <a:tailEnd/>
                  </a:ln>
                </p:spPr>
                <p:txBody>
                  <a:bodyPr/>
                  <a:lstStyle/>
                  <a:p>
                    <a:endParaRPr lang="en-US"/>
                  </a:p>
                </p:txBody>
              </p:sp>
              <p:sp>
                <p:nvSpPr>
                  <p:cNvPr id="23600" name="Text Box 60"/>
                  <p:cNvSpPr txBox="1">
                    <a:spLocks noChangeArrowheads="1"/>
                  </p:cNvSpPr>
                  <p:nvPr/>
                </p:nvSpPr>
                <p:spPr bwMode="auto">
                  <a:xfrm>
                    <a:off x="49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PP</a:t>
                    </a:r>
                  </a:p>
                </p:txBody>
              </p:sp>
              <p:sp>
                <p:nvSpPr>
                  <p:cNvPr id="23601" name="Text Box 61"/>
                  <p:cNvSpPr txBox="1">
                    <a:spLocks noChangeArrowheads="1"/>
                  </p:cNvSpPr>
                  <p:nvPr/>
                </p:nvSpPr>
                <p:spPr bwMode="auto">
                  <a:xfrm>
                    <a:off x="49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PP</a:t>
                    </a:r>
                  </a:p>
                </p:txBody>
              </p:sp>
              <p:sp>
                <p:nvSpPr>
                  <p:cNvPr id="23602" name="Text Box 62"/>
                  <p:cNvSpPr txBox="1">
                    <a:spLocks noChangeArrowheads="1"/>
                  </p:cNvSpPr>
                  <p:nvPr/>
                </p:nvSpPr>
                <p:spPr bwMode="auto">
                  <a:xfrm>
                    <a:off x="67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D</a:t>
                    </a:r>
                  </a:p>
                </p:txBody>
              </p:sp>
              <p:sp>
                <p:nvSpPr>
                  <p:cNvPr id="23603" name="Text Box 63"/>
                  <p:cNvSpPr txBox="1">
                    <a:spLocks noChangeArrowheads="1"/>
                  </p:cNvSpPr>
                  <p:nvPr/>
                </p:nvSpPr>
                <p:spPr bwMode="auto">
                  <a:xfrm>
                    <a:off x="67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D</a:t>
                    </a:r>
                  </a:p>
                </p:txBody>
              </p:sp>
              <p:sp>
                <p:nvSpPr>
                  <p:cNvPr id="23604" name="Text Box 64"/>
                  <p:cNvSpPr txBox="1">
                    <a:spLocks noChangeArrowheads="1"/>
                  </p:cNvSpPr>
                  <p:nvPr/>
                </p:nvSpPr>
                <p:spPr bwMode="auto">
                  <a:xfrm>
                    <a:off x="5156" y="4453"/>
                    <a:ext cx="2160" cy="720"/>
                  </a:xfrm>
                  <a:prstGeom prst="rect">
                    <a:avLst/>
                  </a:prstGeom>
                  <a:noFill/>
                  <a:ln w="19050">
                    <a:solidFill>
                      <a:srgbClr val="0000FF"/>
                    </a:solidFill>
                    <a:miter lim="800000"/>
                    <a:headEnd/>
                    <a:tailEnd/>
                  </a:ln>
                </p:spPr>
                <p:txBody>
                  <a:bodyPr/>
                  <a:lstStyle/>
                  <a:p>
                    <a:pPr algn="ctr"/>
                    <a:r>
                      <a:rPr lang="en-US" sz="1200">
                        <a:solidFill>
                          <a:srgbClr val="0000FF"/>
                        </a:solidFill>
                        <a:latin typeface="Times New Roman" pitchFamily="18" charset="0"/>
                      </a:rPr>
                      <a:t>M/I</a:t>
                    </a:r>
                  </a:p>
                  <a:p>
                    <a:pPr algn="ctr"/>
                    <a:r>
                      <a:rPr lang="en-US" sz="1200">
                        <a:solidFill>
                          <a:srgbClr val="0000FF"/>
                        </a:solidFill>
                        <a:latin typeface="Times New Roman" pitchFamily="18" charset="0"/>
                      </a:rPr>
                      <a:t>PD</a:t>
                    </a:r>
                  </a:p>
                </p:txBody>
              </p:sp>
              <p:sp>
                <p:nvSpPr>
                  <p:cNvPr id="23605" name="Text Box 65"/>
                  <p:cNvSpPr txBox="1">
                    <a:spLocks noChangeArrowheads="1"/>
                  </p:cNvSpPr>
                  <p:nvPr/>
                </p:nvSpPr>
                <p:spPr bwMode="auto">
                  <a:xfrm>
                    <a:off x="5156" y="7693"/>
                    <a:ext cx="2160" cy="720"/>
                  </a:xfrm>
                  <a:prstGeom prst="rect">
                    <a:avLst/>
                  </a:prstGeom>
                  <a:noFill/>
                  <a:ln w="19050">
                    <a:solidFill>
                      <a:srgbClr val="E614C8"/>
                    </a:solidFill>
                    <a:miter lim="800000"/>
                    <a:headEnd/>
                    <a:tailEnd/>
                  </a:ln>
                </p:spPr>
                <p:txBody>
                  <a:bodyPr/>
                  <a:lstStyle/>
                  <a:p>
                    <a:pPr algn="ctr"/>
                    <a:r>
                      <a:rPr lang="en-US" sz="1200">
                        <a:solidFill>
                          <a:srgbClr val="E614C8"/>
                        </a:solidFill>
                        <a:latin typeface="Times New Roman" pitchFamily="18" charset="0"/>
                      </a:rPr>
                      <a:t>M</a:t>
                    </a:r>
                  </a:p>
                  <a:p>
                    <a:pPr algn="ctr"/>
                    <a:r>
                      <a:rPr lang="en-US" sz="1200">
                        <a:solidFill>
                          <a:srgbClr val="E614C8"/>
                        </a:solidFill>
                        <a:latin typeface="Times New Roman" pitchFamily="18" charset="0"/>
                      </a:rPr>
                      <a:t>C/E</a:t>
                    </a:r>
                  </a:p>
                </p:txBody>
              </p:sp>
              <p:grpSp>
                <p:nvGrpSpPr>
                  <p:cNvPr id="12" name="Group 66"/>
                  <p:cNvGrpSpPr>
                    <a:grpSpLocks/>
                  </p:cNvGrpSpPr>
                  <p:nvPr/>
                </p:nvGrpSpPr>
                <p:grpSpPr bwMode="auto">
                  <a:xfrm>
                    <a:off x="7044" y="7152"/>
                    <a:ext cx="181" cy="540"/>
                    <a:chOff x="7020" y="5760"/>
                    <a:chExt cx="181" cy="540"/>
                  </a:xfrm>
                </p:grpSpPr>
                <p:sp>
                  <p:nvSpPr>
                    <p:cNvPr id="23623" name="Line 67"/>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23624" name="Line 68"/>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3" name="Group 69"/>
                  <p:cNvGrpSpPr>
                    <a:grpSpLocks/>
                  </p:cNvGrpSpPr>
                  <p:nvPr/>
                </p:nvGrpSpPr>
                <p:grpSpPr bwMode="auto">
                  <a:xfrm>
                    <a:off x="5224" y="7135"/>
                    <a:ext cx="181" cy="540"/>
                    <a:chOff x="7020" y="5760"/>
                    <a:chExt cx="181" cy="540"/>
                  </a:xfrm>
                </p:grpSpPr>
                <p:sp>
                  <p:nvSpPr>
                    <p:cNvPr id="23621" name="Line 70"/>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23622" name="Line 71"/>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4" name="Group 72"/>
                  <p:cNvGrpSpPr>
                    <a:grpSpLocks/>
                  </p:cNvGrpSpPr>
                  <p:nvPr/>
                </p:nvGrpSpPr>
                <p:grpSpPr bwMode="auto">
                  <a:xfrm>
                    <a:off x="5224" y="5156"/>
                    <a:ext cx="181" cy="540"/>
                    <a:chOff x="7020" y="5760"/>
                    <a:chExt cx="181" cy="540"/>
                  </a:xfrm>
                </p:grpSpPr>
                <p:sp>
                  <p:nvSpPr>
                    <p:cNvPr id="23619" name="Line 73"/>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23620" name="Line 74"/>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grpSp>
                <p:nvGrpSpPr>
                  <p:cNvPr id="15" name="Group 75"/>
                  <p:cNvGrpSpPr>
                    <a:grpSpLocks/>
                  </p:cNvGrpSpPr>
                  <p:nvPr/>
                </p:nvGrpSpPr>
                <p:grpSpPr bwMode="auto">
                  <a:xfrm>
                    <a:off x="7044" y="5179"/>
                    <a:ext cx="181" cy="540"/>
                    <a:chOff x="7020" y="5760"/>
                    <a:chExt cx="181" cy="540"/>
                  </a:xfrm>
                </p:grpSpPr>
                <p:sp>
                  <p:nvSpPr>
                    <p:cNvPr id="23617" name="Line 76"/>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23618" name="Line 77"/>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sp>
                <p:nvSpPr>
                  <p:cNvPr id="23610" name="AutoShape 78"/>
                  <p:cNvSpPr>
                    <a:spLocks noChangeArrowheads="1"/>
                  </p:cNvSpPr>
                  <p:nvPr/>
                </p:nvSpPr>
                <p:spPr bwMode="auto">
                  <a:xfrm>
                    <a:off x="6053" y="6793"/>
                    <a:ext cx="360" cy="900"/>
                  </a:xfrm>
                  <a:prstGeom prst="upArrow">
                    <a:avLst>
                      <a:gd name="adj1" fmla="val 50000"/>
                      <a:gd name="adj2" fmla="val 62500"/>
                    </a:avLst>
                  </a:prstGeom>
                  <a:solidFill>
                    <a:srgbClr val="E614C8"/>
                  </a:solidFill>
                  <a:ln w="19050">
                    <a:noFill/>
                    <a:miter lim="800000"/>
                    <a:headEnd/>
                    <a:tailEnd/>
                  </a:ln>
                </p:spPr>
                <p:txBody>
                  <a:bodyPr/>
                  <a:lstStyle/>
                  <a:p>
                    <a:endParaRPr lang="en-US"/>
                  </a:p>
                </p:txBody>
              </p:sp>
              <p:sp>
                <p:nvSpPr>
                  <p:cNvPr id="23611" name="AutoShape 79"/>
                  <p:cNvSpPr>
                    <a:spLocks noChangeArrowheads="1"/>
                  </p:cNvSpPr>
                  <p:nvPr/>
                </p:nvSpPr>
                <p:spPr bwMode="auto">
                  <a:xfrm rot="10800000">
                    <a:off x="6053" y="5173"/>
                    <a:ext cx="360" cy="900"/>
                  </a:xfrm>
                  <a:prstGeom prst="upArrow">
                    <a:avLst>
                      <a:gd name="adj1" fmla="val 50000"/>
                      <a:gd name="adj2" fmla="val 62500"/>
                    </a:avLst>
                  </a:prstGeom>
                  <a:solidFill>
                    <a:srgbClr val="0000FF"/>
                  </a:solidFill>
                  <a:ln w="19050">
                    <a:noFill/>
                    <a:miter lim="800000"/>
                    <a:headEnd/>
                    <a:tailEnd/>
                  </a:ln>
                </p:spPr>
                <p:txBody>
                  <a:bodyPr/>
                  <a:lstStyle/>
                  <a:p>
                    <a:endParaRPr lang="en-US"/>
                  </a:p>
                </p:txBody>
              </p:sp>
              <p:sp>
                <p:nvSpPr>
                  <p:cNvPr id="23612" name="Oval 80"/>
                  <p:cNvSpPr>
                    <a:spLocks noChangeArrowheads="1"/>
                  </p:cNvSpPr>
                  <p:nvPr/>
                </p:nvSpPr>
                <p:spPr bwMode="auto">
                  <a:xfrm>
                    <a:off x="5516" y="5713"/>
                    <a:ext cx="1440" cy="1440"/>
                  </a:xfrm>
                  <a:prstGeom prst="ellipse">
                    <a:avLst/>
                  </a:prstGeom>
                  <a:noFill/>
                  <a:ln w="19050">
                    <a:solidFill>
                      <a:srgbClr val="FFFFFF"/>
                    </a:solidFill>
                    <a:prstDash val="dash"/>
                    <a:round/>
                    <a:headEnd/>
                    <a:tailEnd/>
                  </a:ln>
                </p:spPr>
                <p:txBody>
                  <a:bodyPr/>
                  <a:lstStyle/>
                  <a:p>
                    <a:endParaRPr lang="en-US"/>
                  </a:p>
                </p:txBody>
              </p:sp>
              <p:sp>
                <p:nvSpPr>
                  <p:cNvPr id="23613" name="Line 81"/>
                  <p:cNvSpPr>
                    <a:spLocks noChangeShapeType="1"/>
                  </p:cNvSpPr>
                  <p:nvPr/>
                </p:nvSpPr>
                <p:spPr bwMode="auto">
                  <a:xfrm flipV="1">
                    <a:off x="7238" y="6241"/>
                    <a:ext cx="0" cy="360"/>
                  </a:xfrm>
                  <a:prstGeom prst="line">
                    <a:avLst/>
                  </a:prstGeom>
                  <a:noFill/>
                  <a:ln w="19050">
                    <a:solidFill>
                      <a:srgbClr val="0000FF"/>
                    </a:solidFill>
                    <a:round/>
                    <a:headEnd/>
                    <a:tailEnd type="triangle" w="med" len="med"/>
                  </a:ln>
                </p:spPr>
                <p:txBody>
                  <a:bodyPr/>
                  <a:lstStyle/>
                  <a:p>
                    <a:endParaRPr lang="en-US"/>
                  </a:p>
                </p:txBody>
              </p:sp>
              <p:sp>
                <p:nvSpPr>
                  <p:cNvPr id="23614" name="Line 82"/>
                  <p:cNvSpPr>
                    <a:spLocks noChangeShapeType="1"/>
                  </p:cNvSpPr>
                  <p:nvPr/>
                </p:nvSpPr>
                <p:spPr bwMode="auto">
                  <a:xfrm rot="10800000" flipV="1">
                    <a:off x="7068" y="6241"/>
                    <a:ext cx="0" cy="360"/>
                  </a:xfrm>
                  <a:prstGeom prst="line">
                    <a:avLst/>
                  </a:prstGeom>
                  <a:noFill/>
                  <a:ln w="19050">
                    <a:solidFill>
                      <a:srgbClr val="E614C8"/>
                    </a:solidFill>
                    <a:round/>
                    <a:headEnd/>
                    <a:tailEnd type="triangle" w="med" len="med"/>
                  </a:ln>
                </p:spPr>
                <p:txBody>
                  <a:bodyPr/>
                  <a:lstStyle/>
                  <a:p>
                    <a:endParaRPr lang="en-US"/>
                  </a:p>
                </p:txBody>
              </p:sp>
              <p:sp>
                <p:nvSpPr>
                  <p:cNvPr id="23615" name="Line 83"/>
                  <p:cNvSpPr>
                    <a:spLocks noChangeShapeType="1"/>
                  </p:cNvSpPr>
                  <p:nvPr/>
                </p:nvSpPr>
                <p:spPr bwMode="auto">
                  <a:xfrm flipV="1">
                    <a:off x="5395" y="6241"/>
                    <a:ext cx="0" cy="360"/>
                  </a:xfrm>
                  <a:prstGeom prst="line">
                    <a:avLst/>
                  </a:prstGeom>
                  <a:noFill/>
                  <a:ln w="19050">
                    <a:solidFill>
                      <a:srgbClr val="E614C8"/>
                    </a:solidFill>
                    <a:round/>
                    <a:headEnd/>
                    <a:tailEnd type="triangle" w="med" len="med"/>
                  </a:ln>
                </p:spPr>
                <p:txBody>
                  <a:bodyPr/>
                  <a:lstStyle/>
                  <a:p>
                    <a:endParaRPr lang="en-US"/>
                  </a:p>
                </p:txBody>
              </p:sp>
              <p:sp>
                <p:nvSpPr>
                  <p:cNvPr id="23616" name="Line 84"/>
                  <p:cNvSpPr>
                    <a:spLocks noChangeShapeType="1"/>
                  </p:cNvSpPr>
                  <p:nvPr/>
                </p:nvSpPr>
                <p:spPr bwMode="auto">
                  <a:xfrm rot="10800000" flipV="1">
                    <a:off x="5225" y="6241"/>
                    <a:ext cx="0" cy="360"/>
                  </a:xfrm>
                  <a:prstGeom prst="line">
                    <a:avLst/>
                  </a:prstGeom>
                  <a:noFill/>
                  <a:ln w="19050">
                    <a:solidFill>
                      <a:srgbClr val="0000FF"/>
                    </a:solidFill>
                    <a:round/>
                    <a:headEnd/>
                    <a:tailEnd type="triangle" w="med" len="med"/>
                  </a:ln>
                </p:spPr>
                <p:txBody>
                  <a:bodyPr/>
                  <a:lstStyle/>
                  <a:p>
                    <a:endParaRPr lang="en-US"/>
                  </a:p>
                </p:txBody>
              </p:sp>
            </p:grpSp>
            <p:sp>
              <p:nvSpPr>
                <p:cNvPr id="23597" name="Rectangle 85"/>
                <p:cNvSpPr>
                  <a:spLocks noChangeArrowheads="1"/>
                </p:cNvSpPr>
                <p:nvPr/>
              </p:nvSpPr>
              <p:spPr bwMode="auto">
                <a:xfrm>
                  <a:off x="4680" y="5504"/>
                  <a:ext cx="3060" cy="1800"/>
                </a:xfrm>
                <a:prstGeom prst="rect">
                  <a:avLst/>
                </a:prstGeom>
                <a:noFill/>
                <a:ln w="9525">
                  <a:solidFill>
                    <a:srgbClr val="FFFFFF"/>
                  </a:solidFill>
                  <a:prstDash val="dash"/>
                  <a:miter lim="800000"/>
                  <a:headEnd/>
                  <a:tailEnd/>
                </a:ln>
              </p:spPr>
              <p:txBody>
                <a:bodyPr/>
                <a:lstStyle/>
                <a:p>
                  <a:endParaRPr lang="en-US"/>
                </a:p>
              </p:txBody>
            </p:sp>
            <p:sp>
              <p:nvSpPr>
                <p:cNvPr id="23598" name="Line 86"/>
                <p:cNvSpPr>
                  <a:spLocks noChangeShapeType="1"/>
                </p:cNvSpPr>
                <p:nvPr/>
              </p:nvSpPr>
              <p:spPr bwMode="auto">
                <a:xfrm>
                  <a:off x="4408" y="6411"/>
                  <a:ext cx="3600" cy="0"/>
                </a:xfrm>
                <a:prstGeom prst="line">
                  <a:avLst/>
                </a:prstGeom>
                <a:noFill/>
                <a:ln w="9525">
                  <a:solidFill>
                    <a:srgbClr val="FFFFFF"/>
                  </a:solidFill>
                  <a:prstDash val="dash"/>
                  <a:round/>
                  <a:headEnd/>
                  <a:tailEnd/>
                </a:ln>
              </p:spPr>
              <p:txBody>
                <a:bodyPr/>
                <a:lstStyle/>
                <a:p>
                  <a:endParaRPr lang="en-US"/>
                </a:p>
              </p:txBody>
            </p:sp>
          </p:grpSp>
        </p:grpSp>
      </p:grpSp>
      <p:sp>
        <p:nvSpPr>
          <p:cNvPr id="23589" name="Line 87"/>
          <p:cNvSpPr>
            <a:spLocks noChangeShapeType="1"/>
          </p:cNvSpPr>
          <p:nvPr/>
        </p:nvSpPr>
        <p:spPr bwMode="auto">
          <a:xfrm>
            <a:off x="3962400" y="2552700"/>
            <a:ext cx="1371600" cy="0"/>
          </a:xfrm>
          <a:prstGeom prst="line">
            <a:avLst/>
          </a:prstGeom>
          <a:noFill/>
          <a:ln w="9525">
            <a:solidFill>
              <a:srgbClr val="0000FF"/>
            </a:solidFill>
            <a:prstDash val="dash"/>
            <a:round/>
            <a:headEnd/>
            <a:tailEnd/>
          </a:ln>
        </p:spPr>
        <p:txBody>
          <a:bodyPr/>
          <a:lstStyle/>
          <a:p>
            <a:endParaRPr lang="en-US"/>
          </a:p>
        </p:txBody>
      </p:sp>
      <p:sp>
        <p:nvSpPr>
          <p:cNvPr id="23590" name="Line 88"/>
          <p:cNvSpPr>
            <a:spLocks noChangeShapeType="1"/>
          </p:cNvSpPr>
          <p:nvPr/>
        </p:nvSpPr>
        <p:spPr bwMode="auto">
          <a:xfrm>
            <a:off x="3962400" y="4610100"/>
            <a:ext cx="1371600" cy="0"/>
          </a:xfrm>
          <a:prstGeom prst="line">
            <a:avLst/>
          </a:prstGeom>
          <a:noFill/>
          <a:ln w="9525">
            <a:solidFill>
              <a:srgbClr val="E614C8"/>
            </a:solidFill>
            <a:prstDash val="dash"/>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866900" y="400050"/>
            <a:ext cx="5600700" cy="6172200"/>
            <a:chOff x="1176" y="240"/>
            <a:chExt cx="3528" cy="3888"/>
          </a:xfrm>
        </p:grpSpPr>
        <p:sp>
          <p:nvSpPr>
            <p:cNvPr id="24661" name="WordArt 3"/>
            <p:cNvSpPr>
              <a:spLocks noChangeArrowheads="1" noChangeShapeType="1" noTextEdit="1"/>
            </p:cNvSpPr>
            <p:nvPr/>
          </p:nvSpPr>
          <p:spPr bwMode="auto">
            <a:xfrm>
              <a:off x="2094" y="384"/>
              <a:ext cx="1746" cy="360"/>
            </a:xfrm>
            <a:prstGeom prst="rect">
              <a:avLst/>
            </a:prstGeom>
          </p:spPr>
          <p:txBody>
            <a:bodyPr spcFirstLastPara="1" wrap="none" fromWordArt="1">
              <a:prstTxWarp prst="textArchUp">
                <a:avLst>
                  <a:gd name="adj" fmla="val 11536812"/>
                </a:avLst>
              </a:prstTxWarp>
            </a:bodyPr>
            <a:lstStyle/>
            <a:p>
              <a:pPr algn="ctr"/>
              <a:r>
                <a:rPr lang="en-US" kern="10">
                  <a:ln w="9525">
                    <a:noFill/>
                    <a:round/>
                    <a:headEnd/>
                    <a:tailEnd/>
                  </a:ln>
                  <a:solidFill>
                    <a:srgbClr val="FF7C80"/>
                  </a:solidFill>
                  <a:latin typeface="Arial Black"/>
                </a:rPr>
                <a:t>INDIRECT</a:t>
              </a:r>
            </a:p>
          </p:txBody>
        </p:sp>
        <p:sp>
          <p:nvSpPr>
            <p:cNvPr id="24662" name="WordArt 4"/>
            <p:cNvSpPr>
              <a:spLocks noChangeArrowheads="1" noChangeShapeType="1" noTextEdit="1"/>
            </p:cNvSpPr>
            <p:nvPr/>
          </p:nvSpPr>
          <p:spPr bwMode="auto">
            <a:xfrm>
              <a:off x="2472" y="3912"/>
              <a:ext cx="936" cy="216"/>
            </a:xfrm>
            <a:prstGeom prst="rect">
              <a:avLst/>
            </a:prstGeom>
          </p:spPr>
          <p:txBody>
            <a:bodyPr wrap="none" fromWordArt="1">
              <a:prstTxWarp prst="textChevronInverted">
                <a:avLst>
                  <a:gd name="adj" fmla="val 67222"/>
                </a:avLst>
              </a:prstTxWarp>
            </a:bodyPr>
            <a:lstStyle/>
            <a:p>
              <a:pPr algn="ctr"/>
              <a:r>
                <a:rPr lang="en-US" kern="10">
                  <a:ln w="9525">
                    <a:noFill/>
                    <a:round/>
                    <a:headEnd/>
                    <a:tailEnd/>
                  </a:ln>
                  <a:solidFill>
                    <a:srgbClr val="FF7C80"/>
                  </a:solidFill>
                  <a:latin typeface="Arial Black"/>
                </a:rPr>
                <a:t>LOAD</a:t>
              </a:r>
            </a:p>
          </p:txBody>
        </p:sp>
        <p:sp>
          <p:nvSpPr>
            <p:cNvPr id="24663" name="AutoShape 5"/>
            <p:cNvSpPr>
              <a:spLocks noChangeArrowheads="1"/>
            </p:cNvSpPr>
            <p:nvPr/>
          </p:nvSpPr>
          <p:spPr bwMode="auto">
            <a:xfrm rot="2892905">
              <a:off x="1140" y="348"/>
              <a:ext cx="576" cy="360"/>
            </a:xfrm>
            <a:prstGeom prst="rightArrow">
              <a:avLst>
                <a:gd name="adj1" fmla="val 50000"/>
                <a:gd name="adj2" fmla="val 40000"/>
              </a:avLst>
            </a:prstGeom>
            <a:solidFill>
              <a:srgbClr val="FFCC00"/>
            </a:solidFill>
            <a:ln w="9525">
              <a:solidFill>
                <a:srgbClr val="FF0000"/>
              </a:solidFill>
              <a:miter lim="800000"/>
              <a:headEnd/>
              <a:tailEnd/>
            </a:ln>
          </p:spPr>
          <p:txBody>
            <a:bodyPr/>
            <a:lstStyle/>
            <a:p>
              <a:endParaRPr lang="en-US"/>
            </a:p>
          </p:txBody>
        </p:sp>
        <p:sp>
          <p:nvSpPr>
            <p:cNvPr id="24664" name="AutoShape 6"/>
            <p:cNvSpPr>
              <a:spLocks noChangeArrowheads="1"/>
            </p:cNvSpPr>
            <p:nvPr/>
          </p:nvSpPr>
          <p:spPr bwMode="auto">
            <a:xfrm rot="8315458">
              <a:off x="4128" y="384"/>
              <a:ext cx="576" cy="360"/>
            </a:xfrm>
            <a:prstGeom prst="rightArrow">
              <a:avLst>
                <a:gd name="adj1" fmla="val 50000"/>
                <a:gd name="adj2" fmla="val 40000"/>
              </a:avLst>
            </a:prstGeom>
            <a:solidFill>
              <a:srgbClr val="FFCC00"/>
            </a:solidFill>
            <a:ln w="9525">
              <a:solidFill>
                <a:srgbClr val="FF0000"/>
              </a:solidFill>
              <a:miter lim="800000"/>
              <a:headEnd/>
              <a:tailEnd/>
            </a:ln>
          </p:spPr>
          <p:txBody>
            <a:bodyPr/>
            <a:lstStyle/>
            <a:p>
              <a:endParaRPr lang="en-US"/>
            </a:p>
          </p:txBody>
        </p:sp>
        <p:sp>
          <p:nvSpPr>
            <p:cNvPr id="24665" name="AutoShape 7"/>
            <p:cNvSpPr>
              <a:spLocks noChangeArrowheads="1"/>
            </p:cNvSpPr>
            <p:nvPr/>
          </p:nvSpPr>
          <p:spPr bwMode="auto">
            <a:xfrm rot="-8172307">
              <a:off x="4128" y="3696"/>
              <a:ext cx="576" cy="360"/>
            </a:xfrm>
            <a:prstGeom prst="rightArrow">
              <a:avLst>
                <a:gd name="adj1" fmla="val 50000"/>
                <a:gd name="adj2" fmla="val 40000"/>
              </a:avLst>
            </a:prstGeom>
            <a:solidFill>
              <a:srgbClr val="FFCC00"/>
            </a:solidFill>
            <a:ln w="9525">
              <a:noFill/>
              <a:miter lim="800000"/>
              <a:headEnd/>
              <a:tailEnd/>
            </a:ln>
          </p:spPr>
          <p:txBody>
            <a:bodyPr/>
            <a:lstStyle/>
            <a:p>
              <a:endParaRPr lang="en-US"/>
            </a:p>
          </p:txBody>
        </p:sp>
        <p:sp>
          <p:nvSpPr>
            <p:cNvPr id="24666" name="AutoShape 8"/>
            <p:cNvSpPr>
              <a:spLocks noChangeArrowheads="1"/>
            </p:cNvSpPr>
            <p:nvPr/>
          </p:nvSpPr>
          <p:spPr bwMode="auto">
            <a:xfrm rot="-2614013">
              <a:off x="1176" y="3696"/>
              <a:ext cx="576" cy="360"/>
            </a:xfrm>
            <a:prstGeom prst="rightArrow">
              <a:avLst>
                <a:gd name="adj1" fmla="val 50000"/>
                <a:gd name="adj2" fmla="val 40000"/>
              </a:avLst>
            </a:prstGeom>
            <a:solidFill>
              <a:srgbClr val="FFCC00"/>
            </a:solidFill>
            <a:ln w="9525">
              <a:noFill/>
              <a:miter lim="800000"/>
              <a:headEnd/>
              <a:tailEnd/>
            </a:ln>
          </p:spPr>
          <p:txBody>
            <a:bodyPr/>
            <a:lstStyle/>
            <a:p>
              <a:endParaRPr lang="en-US"/>
            </a:p>
          </p:txBody>
        </p:sp>
      </p:grpSp>
      <p:sp>
        <p:nvSpPr>
          <p:cNvPr id="24579" name="WordArt 9"/>
          <p:cNvSpPr>
            <a:spLocks noChangeArrowheads="1" noChangeShapeType="1" noTextEdit="1"/>
          </p:cNvSpPr>
          <p:nvPr/>
        </p:nvSpPr>
        <p:spPr bwMode="auto">
          <a:xfrm rot="-5400000">
            <a:off x="442912" y="3186113"/>
            <a:ext cx="3114675" cy="647700"/>
          </a:xfrm>
          <a:prstGeom prst="rect">
            <a:avLst/>
          </a:prstGeom>
        </p:spPr>
        <p:txBody>
          <a:bodyPr spcFirstLastPara="1" wrap="none" fromWordArt="1">
            <a:prstTxWarp prst="textArchUp">
              <a:avLst>
                <a:gd name="adj" fmla="val 10800004"/>
              </a:avLst>
            </a:prstTxWarp>
          </a:bodyPr>
          <a:lstStyle/>
          <a:p>
            <a:pPr algn="ctr"/>
            <a:r>
              <a:rPr lang="en-US" kern="10">
                <a:ln w="9525">
                  <a:noFill/>
                  <a:round/>
                  <a:headEnd/>
                  <a:tailEnd/>
                </a:ln>
                <a:solidFill>
                  <a:srgbClr val="000000">
                    <a:alpha val="50195"/>
                  </a:srgbClr>
                </a:solidFill>
                <a:latin typeface="Arial Black"/>
              </a:rPr>
              <a:t>INTERACTIVE</a:t>
            </a:r>
          </a:p>
        </p:txBody>
      </p:sp>
      <p:sp>
        <p:nvSpPr>
          <p:cNvPr id="24580" name="WordArt 10"/>
          <p:cNvSpPr>
            <a:spLocks noChangeArrowheads="1" noChangeShapeType="1" noTextEdit="1"/>
          </p:cNvSpPr>
          <p:nvPr/>
        </p:nvSpPr>
        <p:spPr bwMode="auto">
          <a:xfrm rot="5400000">
            <a:off x="5924550" y="3067050"/>
            <a:ext cx="2400300" cy="914400"/>
          </a:xfrm>
          <a:prstGeom prst="rect">
            <a:avLst/>
          </a:prstGeom>
        </p:spPr>
        <p:txBody>
          <a:bodyPr spcFirstLastPara="1" wrap="none" fromWordArt="1">
            <a:prstTxWarp prst="textArchUp">
              <a:avLst>
                <a:gd name="adj" fmla="val 11580348"/>
              </a:avLst>
            </a:prstTxWarp>
          </a:bodyPr>
          <a:lstStyle/>
          <a:p>
            <a:pPr algn="ctr"/>
            <a:r>
              <a:rPr lang="en-US" kern="10">
                <a:ln w="9525">
                  <a:noFill/>
                  <a:round/>
                  <a:headEnd/>
                  <a:tailEnd/>
                </a:ln>
                <a:solidFill>
                  <a:srgbClr val="000000">
                    <a:alpha val="50195"/>
                  </a:srgbClr>
                </a:solidFill>
                <a:latin typeface="Arial Black"/>
              </a:rPr>
              <a:t>STANDS</a:t>
            </a:r>
          </a:p>
        </p:txBody>
      </p:sp>
      <p:sp>
        <p:nvSpPr>
          <p:cNvPr id="24581" name="Oval 11"/>
          <p:cNvSpPr>
            <a:spLocks noChangeArrowheads="1"/>
          </p:cNvSpPr>
          <p:nvPr/>
        </p:nvSpPr>
        <p:spPr bwMode="auto">
          <a:xfrm>
            <a:off x="2209800" y="1065213"/>
            <a:ext cx="4914900" cy="4914900"/>
          </a:xfrm>
          <a:prstGeom prst="ellipse">
            <a:avLst/>
          </a:prstGeom>
          <a:noFill/>
          <a:ln w="19050">
            <a:solidFill>
              <a:schemeClr val="accent2"/>
            </a:solidFill>
            <a:round/>
            <a:headEnd/>
            <a:tailEnd/>
          </a:ln>
        </p:spPr>
        <p:txBody>
          <a:bodyPr/>
          <a:lstStyle/>
          <a:p>
            <a:endParaRPr lang="en-US"/>
          </a:p>
        </p:txBody>
      </p:sp>
      <p:sp>
        <p:nvSpPr>
          <p:cNvPr id="24582" name="Oval 12"/>
          <p:cNvSpPr>
            <a:spLocks noChangeArrowheads="1"/>
          </p:cNvSpPr>
          <p:nvPr/>
        </p:nvSpPr>
        <p:spPr bwMode="auto">
          <a:xfrm>
            <a:off x="2324100" y="18669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4583" name="Text Box 13"/>
          <p:cNvSpPr txBox="1">
            <a:spLocks noChangeArrowheads="1"/>
          </p:cNvSpPr>
          <p:nvPr/>
        </p:nvSpPr>
        <p:spPr bwMode="auto">
          <a:xfrm>
            <a:off x="2324100" y="18669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SL</a:t>
            </a:r>
          </a:p>
        </p:txBody>
      </p:sp>
      <p:sp>
        <p:nvSpPr>
          <p:cNvPr id="24584" name="Oval 14"/>
          <p:cNvSpPr>
            <a:spLocks noChangeArrowheads="1"/>
          </p:cNvSpPr>
          <p:nvPr/>
        </p:nvSpPr>
        <p:spPr bwMode="auto">
          <a:xfrm>
            <a:off x="3124200" y="1065213"/>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4585" name="Text Box 15"/>
          <p:cNvSpPr txBox="1">
            <a:spLocks noChangeArrowheads="1"/>
          </p:cNvSpPr>
          <p:nvPr/>
        </p:nvSpPr>
        <p:spPr bwMode="auto">
          <a:xfrm>
            <a:off x="3124200" y="1066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E</a:t>
            </a:r>
          </a:p>
        </p:txBody>
      </p:sp>
      <p:sp>
        <p:nvSpPr>
          <p:cNvPr id="24586" name="Oval 16"/>
          <p:cNvSpPr>
            <a:spLocks noChangeArrowheads="1"/>
          </p:cNvSpPr>
          <p:nvPr/>
        </p:nvSpPr>
        <p:spPr bwMode="auto">
          <a:xfrm>
            <a:off x="1866900" y="27813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4587" name="Text Box 17"/>
          <p:cNvSpPr txBox="1">
            <a:spLocks noChangeArrowheads="1"/>
          </p:cNvSpPr>
          <p:nvPr/>
        </p:nvSpPr>
        <p:spPr bwMode="auto">
          <a:xfrm>
            <a:off x="1866900" y="27813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P</a:t>
            </a:r>
          </a:p>
        </p:txBody>
      </p:sp>
      <p:sp>
        <p:nvSpPr>
          <p:cNvPr id="24588" name="Oval 18"/>
          <p:cNvSpPr>
            <a:spLocks noChangeArrowheads="1"/>
          </p:cNvSpPr>
          <p:nvPr/>
        </p:nvSpPr>
        <p:spPr bwMode="auto">
          <a:xfrm>
            <a:off x="1981200" y="38100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4589" name="Text Box 19"/>
          <p:cNvSpPr txBox="1">
            <a:spLocks noChangeArrowheads="1"/>
          </p:cNvSpPr>
          <p:nvPr/>
        </p:nvSpPr>
        <p:spPr bwMode="auto">
          <a:xfrm>
            <a:off x="1981200" y="38100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DM</a:t>
            </a:r>
          </a:p>
        </p:txBody>
      </p:sp>
      <p:sp>
        <p:nvSpPr>
          <p:cNvPr id="24590" name="Oval 20"/>
          <p:cNvSpPr>
            <a:spLocks noChangeArrowheads="1"/>
          </p:cNvSpPr>
          <p:nvPr/>
        </p:nvSpPr>
        <p:spPr bwMode="auto">
          <a:xfrm>
            <a:off x="2438400" y="47244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4591" name="Text Box 21"/>
          <p:cNvSpPr txBox="1">
            <a:spLocks noChangeArrowheads="1"/>
          </p:cNvSpPr>
          <p:nvPr/>
        </p:nvSpPr>
        <p:spPr bwMode="auto">
          <a:xfrm>
            <a:off x="2438400" y="47244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I</a:t>
            </a:r>
          </a:p>
        </p:txBody>
      </p:sp>
      <p:sp>
        <p:nvSpPr>
          <p:cNvPr id="24592" name="Oval 22"/>
          <p:cNvSpPr>
            <a:spLocks noChangeArrowheads="1"/>
          </p:cNvSpPr>
          <p:nvPr/>
        </p:nvSpPr>
        <p:spPr bwMode="auto">
          <a:xfrm>
            <a:off x="3238500" y="54102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4593" name="Text Box 23"/>
          <p:cNvSpPr txBox="1">
            <a:spLocks noChangeArrowheads="1"/>
          </p:cNvSpPr>
          <p:nvPr/>
        </p:nvSpPr>
        <p:spPr bwMode="auto">
          <a:xfrm>
            <a:off x="3238500" y="54102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L</a:t>
            </a:r>
          </a:p>
        </p:txBody>
      </p:sp>
      <p:sp>
        <p:nvSpPr>
          <p:cNvPr id="24594" name="Oval 24"/>
          <p:cNvSpPr>
            <a:spLocks noChangeArrowheads="1"/>
          </p:cNvSpPr>
          <p:nvPr/>
        </p:nvSpPr>
        <p:spPr bwMode="auto">
          <a:xfrm>
            <a:off x="5524500" y="54102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4595" name="Text Box 25"/>
          <p:cNvSpPr txBox="1">
            <a:spLocks noChangeArrowheads="1"/>
          </p:cNvSpPr>
          <p:nvPr/>
        </p:nvSpPr>
        <p:spPr bwMode="auto">
          <a:xfrm>
            <a:off x="5524500" y="54102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R</a:t>
            </a:r>
          </a:p>
        </p:txBody>
      </p:sp>
      <p:sp>
        <p:nvSpPr>
          <p:cNvPr id="24596" name="Oval 26"/>
          <p:cNvSpPr>
            <a:spLocks noChangeArrowheads="1"/>
          </p:cNvSpPr>
          <p:nvPr/>
        </p:nvSpPr>
        <p:spPr bwMode="auto">
          <a:xfrm>
            <a:off x="6324600" y="47244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4597" name="Text Box 27"/>
          <p:cNvSpPr txBox="1">
            <a:spLocks noChangeArrowheads="1"/>
          </p:cNvSpPr>
          <p:nvPr/>
        </p:nvSpPr>
        <p:spPr bwMode="auto">
          <a:xfrm>
            <a:off x="6324600" y="47244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T</a:t>
            </a:r>
          </a:p>
        </p:txBody>
      </p:sp>
      <p:sp>
        <p:nvSpPr>
          <p:cNvPr id="24598" name="Oval 28"/>
          <p:cNvSpPr>
            <a:spLocks noChangeArrowheads="1"/>
          </p:cNvSpPr>
          <p:nvPr/>
        </p:nvSpPr>
        <p:spPr bwMode="auto">
          <a:xfrm>
            <a:off x="6781800" y="38100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4599" name="Text Box 29"/>
          <p:cNvSpPr txBox="1">
            <a:spLocks noChangeArrowheads="1"/>
          </p:cNvSpPr>
          <p:nvPr/>
        </p:nvSpPr>
        <p:spPr bwMode="auto">
          <a:xfrm>
            <a:off x="6781800" y="38100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S</a:t>
            </a:r>
          </a:p>
        </p:txBody>
      </p:sp>
      <p:sp>
        <p:nvSpPr>
          <p:cNvPr id="24600" name="Oval 30"/>
          <p:cNvSpPr>
            <a:spLocks noChangeArrowheads="1"/>
          </p:cNvSpPr>
          <p:nvPr/>
        </p:nvSpPr>
        <p:spPr bwMode="auto">
          <a:xfrm>
            <a:off x="6781800" y="27813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4601" name="Text Box 31"/>
          <p:cNvSpPr txBox="1">
            <a:spLocks noChangeArrowheads="1"/>
          </p:cNvSpPr>
          <p:nvPr/>
        </p:nvSpPr>
        <p:spPr bwMode="auto">
          <a:xfrm>
            <a:off x="6781800" y="27813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500">
                <a:solidFill>
                  <a:srgbClr val="002060"/>
                </a:solidFill>
                <a:latin typeface="Times New Roman" pitchFamily="18" charset="0"/>
              </a:rPr>
              <a:t>EC</a:t>
            </a:r>
          </a:p>
        </p:txBody>
      </p:sp>
      <p:sp>
        <p:nvSpPr>
          <p:cNvPr id="24602" name="Oval 32"/>
          <p:cNvSpPr>
            <a:spLocks noChangeArrowheads="1"/>
          </p:cNvSpPr>
          <p:nvPr/>
        </p:nvSpPr>
        <p:spPr bwMode="auto">
          <a:xfrm>
            <a:off x="6324600" y="17526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4603" name="Text Box 33"/>
          <p:cNvSpPr txBox="1">
            <a:spLocks noChangeArrowheads="1"/>
          </p:cNvSpPr>
          <p:nvPr/>
        </p:nvSpPr>
        <p:spPr bwMode="auto">
          <a:xfrm>
            <a:off x="6324600" y="17526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MM</a:t>
            </a:r>
          </a:p>
        </p:txBody>
      </p:sp>
      <p:sp>
        <p:nvSpPr>
          <p:cNvPr id="24604" name="Oval 34"/>
          <p:cNvSpPr>
            <a:spLocks noChangeArrowheads="1"/>
          </p:cNvSpPr>
          <p:nvPr/>
        </p:nvSpPr>
        <p:spPr bwMode="auto">
          <a:xfrm>
            <a:off x="5524500" y="1065213"/>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4605" name="Text Box 35"/>
          <p:cNvSpPr txBox="1">
            <a:spLocks noChangeArrowheads="1"/>
          </p:cNvSpPr>
          <p:nvPr/>
        </p:nvSpPr>
        <p:spPr bwMode="auto">
          <a:xfrm>
            <a:off x="5524500" y="1066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G</a:t>
            </a:r>
          </a:p>
        </p:txBody>
      </p:sp>
      <p:sp>
        <p:nvSpPr>
          <p:cNvPr id="24606" name="Oval 36"/>
          <p:cNvSpPr>
            <a:spLocks noChangeArrowheads="1"/>
          </p:cNvSpPr>
          <p:nvPr/>
        </p:nvSpPr>
        <p:spPr bwMode="auto">
          <a:xfrm>
            <a:off x="4381500" y="723900"/>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4607" name="Text Box 37"/>
          <p:cNvSpPr txBox="1">
            <a:spLocks noChangeArrowheads="1"/>
          </p:cNvSpPr>
          <p:nvPr/>
        </p:nvSpPr>
        <p:spPr bwMode="auto">
          <a:xfrm>
            <a:off x="4381500" y="7239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EU</a:t>
            </a:r>
          </a:p>
        </p:txBody>
      </p:sp>
      <p:sp>
        <p:nvSpPr>
          <p:cNvPr id="24608" name="Oval 38"/>
          <p:cNvSpPr>
            <a:spLocks noChangeArrowheads="1"/>
          </p:cNvSpPr>
          <p:nvPr/>
        </p:nvSpPr>
        <p:spPr bwMode="auto">
          <a:xfrm>
            <a:off x="4381500" y="5640388"/>
            <a:ext cx="571500" cy="571500"/>
          </a:xfrm>
          <a:prstGeom prst="ellipse">
            <a:avLst/>
          </a:prstGeom>
          <a:solidFill>
            <a:srgbClr val="FFCC00"/>
          </a:solidFill>
          <a:ln w="19050">
            <a:solidFill>
              <a:srgbClr val="FF0000"/>
            </a:solidFill>
            <a:round/>
            <a:headEnd/>
            <a:tailEnd/>
          </a:ln>
        </p:spPr>
        <p:txBody>
          <a:bodyPr/>
          <a:lstStyle/>
          <a:p>
            <a:endParaRPr lang="en-US"/>
          </a:p>
        </p:txBody>
      </p:sp>
      <p:sp>
        <p:nvSpPr>
          <p:cNvPr id="24609" name="Text Box 39"/>
          <p:cNvSpPr txBox="1">
            <a:spLocks noChangeArrowheads="1"/>
          </p:cNvSpPr>
          <p:nvPr/>
        </p:nvSpPr>
        <p:spPr bwMode="auto">
          <a:xfrm>
            <a:off x="4381500" y="5638800"/>
            <a:ext cx="571500" cy="571500"/>
          </a:xfrm>
          <a:prstGeom prst="rect">
            <a:avLst/>
          </a:prstGeom>
          <a:noFill/>
          <a:ln w="9525">
            <a:noFill/>
            <a:miter lim="800000"/>
            <a:headEnd/>
            <a:tailEnd/>
          </a:ln>
        </p:spPr>
        <p:txBody>
          <a:bodyPr/>
          <a:lstStyle/>
          <a:p>
            <a:pPr algn="ctr"/>
            <a:endParaRPr lang="en-US" sz="800">
              <a:latin typeface="Times New Roman" pitchFamily="18" charset="0"/>
            </a:endParaRPr>
          </a:p>
          <a:p>
            <a:pPr algn="ctr"/>
            <a:r>
              <a:rPr lang="en-US" sz="1600">
                <a:solidFill>
                  <a:srgbClr val="002060"/>
                </a:solidFill>
                <a:latin typeface="Times New Roman" pitchFamily="18" charset="0"/>
              </a:rPr>
              <a:t>C</a:t>
            </a:r>
          </a:p>
        </p:txBody>
      </p:sp>
      <p:sp>
        <p:nvSpPr>
          <p:cNvPr id="24610" name="WordArt 40"/>
          <p:cNvSpPr>
            <a:spLocks noChangeArrowheads="1" noChangeShapeType="1" noTextEdit="1"/>
          </p:cNvSpPr>
          <p:nvPr/>
        </p:nvSpPr>
        <p:spPr bwMode="auto">
          <a:xfrm>
            <a:off x="3695700" y="1866900"/>
            <a:ext cx="1943100" cy="685800"/>
          </a:xfrm>
          <a:prstGeom prst="rect">
            <a:avLst/>
          </a:prstGeom>
        </p:spPr>
        <p:txBody>
          <a:bodyPr spcFirstLastPara="1" wrap="none" fromWordArt="1">
            <a:prstTxWarp prst="textArchUp">
              <a:avLst>
                <a:gd name="adj" fmla="val 11820260"/>
              </a:avLst>
            </a:prstTxWarp>
          </a:bodyPr>
          <a:lstStyle/>
          <a:p>
            <a:pPr algn="ctr"/>
            <a:r>
              <a:rPr lang="en-US" kern="10">
                <a:ln w="9525">
                  <a:noFill/>
                  <a:round/>
                  <a:headEnd/>
                  <a:tailEnd/>
                </a:ln>
                <a:solidFill>
                  <a:srgbClr val="FF0000"/>
                </a:solidFill>
                <a:latin typeface="Arial Black"/>
              </a:rPr>
              <a:t>Direct Load</a:t>
            </a:r>
          </a:p>
        </p:txBody>
      </p:sp>
      <p:sp>
        <p:nvSpPr>
          <p:cNvPr id="24611" name="Oval 41"/>
          <p:cNvSpPr>
            <a:spLocks noChangeArrowheads="1"/>
          </p:cNvSpPr>
          <p:nvPr/>
        </p:nvSpPr>
        <p:spPr bwMode="auto">
          <a:xfrm>
            <a:off x="2838450" y="1644650"/>
            <a:ext cx="3657600" cy="3656013"/>
          </a:xfrm>
          <a:prstGeom prst="ellipse">
            <a:avLst/>
          </a:prstGeom>
          <a:noFill/>
          <a:ln w="31750">
            <a:solidFill>
              <a:srgbClr val="FF0000"/>
            </a:solidFill>
            <a:round/>
            <a:headEnd/>
            <a:tailEnd/>
          </a:ln>
        </p:spPr>
        <p:txBody>
          <a:bodyPr/>
          <a:lstStyle/>
          <a:p>
            <a:endParaRPr lang="en-US"/>
          </a:p>
        </p:txBody>
      </p:sp>
      <p:grpSp>
        <p:nvGrpSpPr>
          <p:cNvPr id="3" name="Group 42"/>
          <p:cNvGrpSpPr>
            <a:grpSpLocks/>
          </p:cNvGrpSpPr>
          <p:nvPr/>
        </p:nvGrpSpPr>
        <p:grpSpPr bwMode="auto">
          <a:xfrm>
            <a:off x="3238500" y="2325688"/>
            <a:ext cx="2743200" cy="2514600"/>
            <a:chOff x="4050" y="4501"/>
            <a:chExt cx="4320" cy="3962"/>
          </a:xfrm>
        </p:grpSpPr>
        <p:grpSp>
          <p:nvGrpSpPr>
            <p:cNvPr id="4" name="Group 43"/>
            <p:cNvGrpSpPr>
              <a:grpSpLocks/>
            </p:cNvGrpSpPr>
            <p:nvPr/>
          </p:nvGrpSpPr>
          <p:grpSpPr bwMode="auto">
            <a:xfrm>
              <a:off x="4050" y="4680"/>
              <a:ext cx="4320" cy="3600"/>
              <a:chOff x="4140" y="4680"/>
              <a:chExt cx="4320" cy="3600"/>
            </a:xfrm>
          </p:grpSpPr>
          <p:sp>
            <p:nvSpPr>
              <p:cNvPr id="24659" name="WordArt 44"/>
              <p:cNvSpPr>
                <a:spLocks noChangeArrowheads="1" noChangeShapeType="1" noTextEdit="1"/>
              </p:cNvSpPr>
              <p:nvPr/>
            </p:nvSpPr>
            <p:spPr bwMode="auto">
              <a:xfrm rot="-5400000">
                <a:off x="3061" y="6299"/>
                <a:ext cx="2457"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ARENA</a:t>
                </a:r>
              </a:p>
            </p:txBody>
          </p:sp>
          <p:sp>
            <p:nvSpPr>
              <p:cNvPr id="24660" name="WordArt 45"/>
              <p:cNvSpPr>
                <a:spLocks noChangeArrowheads="1" noChangeShapeType="1" noTextEdit="1"/>
              </p:cNvSpPr>
              <p:nvPr/>
            </p:nvSpPr>
            <p:spPr bwMode="auto">
              <a:xfrm rot="-5400000">
                <a:off x="6510" y="6330"/>
                <a:ext cx="3600" cy="300"/>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008000"/>
                    </a:solidFill>
                    <a:effectLst>
                      <a:outerShdw dist="45791" dir="2021404" algn="ctr" rotWithShape="0">
                        <a:srgbClr val="B2B2B2">
                          <a:alpha val="79999"/>
                        </a:srgbClr>
                      </a:outerShdw>
                    </a:effectLst>
                    <a:latin typeface="Times New Roman"/>
                    <a:cs typeface="Times New Roman"/>
                  </a:rPr>
                  <a:t>Football Ground</a:t>
                </a:r>
              </a:p>
            </p:txBody>
          </p:sp>
        </p:grpSp>
        <p:grpSp>
          <p:nvGrpSpPr>
            <p:cNvPr id="5" name="Group 46"/>
            <p:cNvGrpSpPr>
              <a:grpSpLocks/>
            </p:cNvGrpSpPr>
            <p:nvPr/>
          </p:nvGrpSpPr>
          <p:grpSpPr bwMode="auto">
            <a:xfrm>
              <a:off x="4437" y="4501"/>
              <a:ext cx="3629" cy="3962"/>
              <a:chOff x="4500" y="11338"/>
              <a:chExt cx="3629" cy="3962"/>
            </a:xfrm>
          </p:grpSpPr>
          <p:grpSp>
            <p:nvGrpSpPr>
              <p:cNvPr id="6" name="Group 47"/>
              <p:cNvGrpSpPr>
                <a:grpSpLocks/>
              </p:cNvGrpSpPr>
              <p:nvPr/>
            </p:nvGrpSpPr>
            <p:grpSpPr bwMode="auto">
              <a:xfrm>
                <a:off x="4500" y="12056"/>
                <a:ext cx="3600" cy="2524"/>
                <a:chOff x="4437" y="5168"/>
                <a:chExt cx="3600" cy="2524"/>
              </a:xfrm>
            </p:grpSpPr>
            <p:grpSp>
              <p:nvGrpSpPr>
                <p:cNvPr id="7" name="Group 48"/>
                <p:cNvGrpSpPr>
                  <a:grpSpLocks/>
                </p:cNvGrpSpPr>
                <p:nvPr/>
              </p:nvGrpSpPr>
              <p:grpSpPr bwMode="auto">
                <a:xfrm>
                  <a:off x="4437" y="5940"/>
                  <a:ext cx="3600" cy="1080"/>
                  <a:chOff x="4526" y="5940"/>
                  <a:chExt cx="3600" cy="1080"/>
                </a:xfrm>
              </p:grpSpPr>
              <p:sp>
                <p:nvSpPr>
                  <p:cNvPr id="24656" name="Text Box 49"/>
                  <p:cNvSpPr txBox="1">
                    <a:spLocks noChangeArrowheads="1"/>
                  </p:cNvSpPr>
                  <p:nvPr/>
                </p:nvSpPr>
                <p:spPr bwMode="auto">
                  <a:xfrm>
                    <a:off x="6244" y="6480"/>
                    <a:ext cx="720" cy="540"/>
                  </a:xfrm>
                  <a:prstGeom prst="rect">
                    <a:avLst/>
                  </a:prstGeom>
                  <a:noFill/>
                  <a:ln w="9525">
                    <a:noFill/>
                    <a:miter lim="800000"/>
                    <a:headEnd/>
                    <a:tailEnd/>
                  </a:ln>
                </p:spPr>
                <p:txBody>
                  <a:bodyPr/>
                  <a:lstStyle/>
                  <a:p>
                    <a:r>
                      <a:rPr lang="en-US" sz="1200">
                        <a:solidFill>
                          <a:srgbClr val="E614C8"/>
                        </a:solidFill>
                        <a:latin typeface="Times New Roman" pitchFamily="18" charset="0"/>
                      </a:rPr>
                      <a:t>DV</a:t>
                    </a:r>
                  </a:p>
                </p:txBody>
              </p:sp>
              <p:sp>
                <p:nvSpPr>
                  <p:cNvPr id="24657" name="Text Box 50"/>
                  <p:cNvSpPr txBox="1">
                    <a:spLocks noChangeArrowheads="1"/>
                  </p:cNvSpPr>
                  <p:nvPr/>
                </p:nvSpPr>
                <p:spPr bwMode="auto">
                  <a:xfrm>
                    <a:off x="5796" y="5940"/>
                    <a:ext cx="720" cy="540"/>
                  </a:xfrm>
                  <a:prstGeom prst="rect">
                    <a:avLst/>
                  </a:prstGeom>
                  <a:noFill/>
                  <a:ln w="9525">
                    <a:noFill/>
                    <a:miter lim="800000"/>
                    <a:headEnd/>
                    <a:tailEnd/>
                  </a:ln>
                </p:spPr>
                <p:txBody>
                  <a:bodyPr/>
                  <a:lstStyle/>
                  <a:p>
                    <a:r>
                      <a:rPr lang="en-US" sz="1200">
                        <a:solidFill>
                          <a:srgbClr val="0000FF"/>
                        </a:solidFill>
                        <a:latin typeface="Times New Roman" pitchFamily="18" charset="0"/>
                      </a:rPr>
                      <a:t>TV</a:t>
                    </a:r>
                  </a:p>
                </p:txBody>
              </p:sp>
              <p:sp>
                <p:nvSpPr>
                  <p:cNvPr id="24658" name="Line 51"/>
                  <p:cNvSpPr>
                    <a:spLocks noChangeShapeType="1"/>
                  </p:cNvSpPr>
                  <p:nvPr/>
                </p:nvSpPr>
                <p:spPr bwMode="auto">
                  <a:xfrm>
                    <a:off x="4526" y="6433"/>
                    <a:ext cx="3600" cy="0"/>
                  </a:xfrm>
                  <a:prstGeom prst="line">
                    <a:avLst/>
                  </a:prstGeom>
                  <a:noFill/>
                  <a:ln w="19050">
                    <a:solidFill>
                      <a:srgbClr val="FFFFFF"/>
                    </a:solidFill>
                    <a:prstDash val="dash"/>
                    <a:round/>
                    <a:headEnd/>
                    <a:tailEnd/>
                  </a:ln>
                </p:spPr>
                <p:txBody>
                  <a:bodyPr/>
                  <a:lstStyle/>
                  <a:p>
                    <a:endParaRPr lang="en-US"/>
                  </a:p>
                </p:txBody>
              </p:sp>
            </p:grpSp>
            <p:grpSp>
              <p:nvGrpSpPr>
                <p:cNvPr id="8" name="Group 52"/>
                <p:cNvGrpSpPr>
                  <a:grpSpLocks/>
                </p:cNvGrpSpPr>
                <p:nvPr/>
              </p:nvGrpSpPr>
              <p:grpSpPr bwMode="auto">
                <a:xfrm>
                  <a:off x="4590" y="5168"/>
                  <a:ext cx="3086" cy="2524"/>
                  <a:chOff x="4590" y="5168"/>
                  <a:chExt cx="3086" cy="2524"/>
                </a:xfrm>
              </p:grpSpPr>
              <p:sp>
                <p:nvSpPr>
                  <p:cNvPr id="24651" name="Text Box 53"/>
                  <p:cNvSpPr txBox="1">
                    <a:spLocks noChangeArrowheads="1"/>
                  </p:cNvSpPr>
                  <p:nvPr/>
                </p:nvSpPr>
                <p:spPr bwMode="auto">
                  <a:xfrm>
                    <a:off x="4590" y="5173"/>
                    <a:ext cx="720" cy="540"/>
                  </a:xfrm>
                  <a:prstGeom prst="rect">
                    <a:avLst/>
                  </a:prstGeom>
                  <a:noFill/>
                  <a:ln w="9525">
                    <a:noFill/>
                    <a:miter lim="800000"/>
                    <a:headEnd/>
                    <a:tailEnd/>
                  </a:ln>
                </p:spPr>
                <p:txBody>
                  <a:bodyPr/>
                  <a:lstStyle/>
                  <a:p>
                    <a:r>
                      <a:rPr lang="en-US" sz="1200">
                        <a:latin typeface="Times New Roman" pitchFamily="18" charset="0"/>
                      </a:rPr>
                      <a:t>IN</a:t>
                    </a:r>
                  </a:p>
                </p:txBody>
              </p:sp>
              <p:grpSp>
                <p:nvGrpSpPr>
                  <p:cNvPr id="9" name="Group 54"/>
                  <p:cNvGrpSpPr>
                    <a:grpSpLocks/>
                  </p:cNvGrpSpPr>
                  <p:nvPr/>
                </p:nvGrpSpPr>
                <p:grpSpPr bwMode="auto">
                  <a:xfrm>
                    <a:off x="4796" y="5168"/>
                    <a:ext cx="2880" cy="2524"/>
                    <a:chOff x="4796" y="5168"/>
                    <a:chExt cx="2880" cy="2524"/>
                  </a:xfrm>
                </p:grpSpPr>
                <p:sp>
                  <p:nvSpPr>
                    <p:cNvPr id="24653" name="Line 55"/>
                    <p:cNvSpPr>
                      <a:spLocks noChangeShapeType="1"/>
                    </p:cNvSpPr>
                    <p:nvPr/>
                  </p:nvSpPr>
                  <p:spPr bwMode="auto">
                    <a:xfrm flipV="1">
                      <a:off x="6671" y="5172"/>
                      <a:ext cx="1" cy="2520"/>
                    </a:xfrm>
                    <a:prstGeom prst="line">
                      <a:avLst/>
                    </a:prstGeom>
                    <a:noFill/>
                    <a:ln w="19050">
                      <a:solidFill>
                        <a:srgbClr val="E614C8"/>
                      </a:solidFill>
                      <a:round/>
                      <a:headEnd/>
                      <a:tailEnd type="triangle" w="med" len="med"/>
                    </a:ln>
                  </p:spPr>
                  <p:txBody>
                    <a:bodyPr/>
                    <a:lstStyle/>
                    <a:p>
                      <a:endParaRPr lang="en-US"/>
                    </a:p>
                  </p:txBody>
                </p:sp>
                <p:sp>
                  <p:nvSpPr>
                    <p:cNvPr id="24654" name="Line 56"/>
                    <p:cNvSpPr>
                      <a:spLocks noChangeShapeType="1"/>
                    </p:cNvSpPr>
                    <p:nvPr/>
                  </p:nvSpPr>
                  <p:spPr bwMode="auto">
                    <a:xfrm rot="10800000" flipV="1">
                      <a:off x="5821" y="5168"/>
                      <a:ext cx="1" cy="2520"/>
                    </a:xfrm>
                    <a:prstGeom prst="line">
                      <a:avLst/>
                    </a:prstGeom>
                    <a:noFill/>
                    <a:ln w="19050">
                      <a:solidFill>
                        <a:srgbClr val="0000FF"/>
                      </a:solidFill>
                      <a:round/>
                      <a:headEnd/>
                      <a:tailEnd type="triangle" w="med" len="med"/>
                    </a:ln>
                  </p:spPr>
                  <p:txBody>
                    <a:bodyPr/>
                    <a:lstStyle/>
                    <a:p>
                      <a:endParaRPr lang="en-US"/>
                    </a:p>
                  </p:txBody>
                </p:sp>
                <p:sp>
                  <p:nvSpPr>
                    <p:cNvPr id="24655" name="Rectangle 57"/>
                    <p:cNvSpPr>
                      <a:spLocks noChangeArrowheads="1"/>
                    </p:cNvSpPr>
                    <p:nvPr/>
                  </p:nvSpPr>
                  <p:spPr bwMode="auto">
                    <a:xfrm>
                      <a:off x="4796" y="5533"/>
                      <a:ext cx="2880" cy="1800"/>
                    </a:xfrm>
                    <a:prstGeom prst="rect">
                      <a:avLst/>
                    </a:prstGeom>
                    <a:noFill/>
                    <a:ln w="19050">
                      <a:solidFill>
                        <a:srgbClr val="FFFFFF"/>
                      </a:solidFill>
                      <a:prstDash val="dash"/>
                      <a:miter lim="800000"/>
                      <a:headEnd/>
                      <a:tailEnd/>
                    </a:ln>
                  </p:spPr>
                  <p:txBody>
                    <a:bodyPr/>
                    <a:lstStyle/>
                    <a:p>
                      <a:endParaRPr lang="en-US"/>
                    </a:p>
                  </p:txBody>
                </p:sp>
              </p:grpSp>
            </p:grpSp>
          </p:grpSp>
          <p:grpSp>
            <p:nvGrpSpPr>
              <p:cNvPr id="10" name="Group 58"/>
              <p:cNvGrpSpPr>
                <a:grpSpLocks/>
              </p:cNvGrpSpPr>
              <p:nvPr/>
            </p:nvGrpSpPr>
            <p:grpSpPr bwMode="auto">
              <a:xfrm>
                <a:off x="4500" y="11338"/>
                <a:ext cx="3629" cy="3962"/>
                <a:chOff x="4408" y="4453"/>
                <a:chExt cx="3629" cy="3962"/>
              </a:xfrm>
            </p:grpSpPr>
            <p:grpSp>
              <p:nvGrpSpPr>
                <p:cNvPr id="11" name="Group 59"/>
                <p:cNvGrpSpPr>
                  <a:grpSpLocks/>
                </p:cNvGrpSpPr>
                <p:nvPr/>
              </p:nvGrpSpPr>
              <p:grpSpPr bwMode="auto">
                <a:xfrm>
                  <a:off x="4437" y="4453"/>
                  <a:ext cx="3600" cy="3962"/>
                  <a:chOff x="4437" y="4453"/>
                  <a:chExt cx="3600" cy="3962"/>
                </a:xfrm>
              </p:grpSpPr>
              <p:sp>
                <p:nvSpPr>
                  <p:cNvPr id="24623" name="Rectangle 60"/>
                  <p:cNvSpPr>
                    <a:spLocks noChangeArrowheads="1"/>
                  </p:cNvSpPr>
                  <p:nvPr/>
                </p:nvSpPr>
                <p:spPr bwMode="auto">
                  <a:xfrm>
                    <a:off x="4437" y="4455"/>
                    <a:ext cx="3600" cy="3960"/>
                  </a:xfrm>
                  <a:prstGeom prst="rect">
                    <a:avLst/>
                  </a:prstGeom>
                  <a:solidFill>
                    <a:srgbClr val="339966">
                      <a:alpha val="50195"/>
                    </a:srgbClr>
                  </a:solidFill>
                  <a:ln w="9525">
                    <a:noFill/>
                    <a:miter lim="800000"/>
                    <a:headEnd/>
                    <a:tailEnd/>
                  </a:ln>
                </p:spPr>
                <p:txBody>
                  <a:bodyPr/>
                  <a:lstStyle/>
                  <a:p>
                    <a:endParaRPr lang="en-US"/>
                  </a:p>
                </p:txBody>
              </p:sp>
              <p:sp>
                <p:nvSpPr>
                  <p:cNvPr id="24624" name="Text Box 61"/>
                  <p:cNvSpPr txBox="1">
                    <a:spLocks noChangeArrowheads="1"/>
                  </p:cNvSpPr>
                  <p:nvPr/>
                </p:nvSpPr>
                <p:spPr bwMode="auto">
                  <a:xfrm>
                    <a:off x="49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PP</a:t>
                    </a:r>
                  </a:p>
                </p:txBody>
              </p:sp>
              <p:sp>
                <p:nvSpPr>
                  <p:cNvPr id="24625" name="Text Box 62"/>
                  <p:cNvSpPr txBox="1">
                    <a:spLocks noChangeArrowheads="1"/>
                  </p:cNvSpPr>
                  <p:nvPr/>
                </p:nvSpPr>
                <p:spPr bwMode="auto">
                  <a:xfrm>
                    <a:off x="49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PP</a:t>
                    </a:r>
                  </a:p>
                </p:txBody>
              </p:sp>
              <p:sp>
                <p:nvSpPr>
                  <p:cNvPr id="24626" name="Text Box 63"/>
                  <p:cNvSpPr txBox="1">
                    <a:spLocks noChangeArrowheads="1"/>
                  </p:cNvSpPr>
                  <p:nvPr/>
                </p:nvSpPr>
                <p:spPr bwMode="auto">
                  <a:xfrm>
                    <a:off x="6776" y="5713"/>
                    <a:ext cx="720" cy="540"/>
                  </a:xfrm>
                  <a:prstGeom prst="rect">
                    <a:avLst/>
                  </a:prstGeom>
                  <a:noFill/>
                  <a:ln w="19050">
                    <a:solidFill>
                      <a:srgbClr val="0000FF"/>
                    </a:solidFill>
                    <a:miter lim="800000"/>
                    <a:headEnd/>
                    <a:tailEnd/>
                  </a:ln>
                </p:spPr>
                <p:txBody>
                  <a:bodyPr/>
                  <a:lstStyle/>
                  <a:p>
                    <a:pPr algn="ctr"/>
                    <a:r>
                      <a:rPr lang="en-US" sz="1400">
                        <a:solidFill>
                          <a:srgbClr val="0000FF"/>
                        </a:solidFill>
                        <a:latin typeface="Times New Roman" pitchFamily="18" charset="0"/>
                      </a:rPr>
                      <a:t>D</a:t>
                    </a:r>
                  </a:p>
                </p:txBody>
              </p:sp>
              <p:sp>
                <p:nvSpPr>
                  <p:cNvPr id="24627" name="Text Box 64"/>
                  <p:cNvSpPr txBox="1">
                    <a:spLocks noChangeArrowheads="1"/>
                  </p:cNvSpPr>
                  <p:nvPr/>
                </p:nvSpPr>
                <p:spPr bwMode="auto">
                  <a:xfrm>
                    <a:off x="6776" y="6613"/>
                    <a:ext cx="720" cy="540"/>
                  </a:xfrm>
                  <a:prstGeom prst="rect">
                    <a:avLst/>
                  </a:prstGeom>
                  <a:noFill/>
                  <a:ln w="19050">
                    <a:solidFill>
                      <a:srgbClr val="E614C8"/>
                    </a:solidFill>
                    <a:miter lim="800000"/>
                    <a:headEnd/>
                    <a:tailEnd/>
                  </a:ln>
                </p:spPr>
                <p:txBody>
                  <a:bodyPr/>
                  <a:lstStyle/>
                  <a:p>
                    <a:pPr algn="ctr"/>
                    <a:r>
                      <a:rPr lang="en-US" sz="1400">
                        <a:solidFill>
                          <a:srgbClr val="E614C8"/>
                        </a:solidFill>
                        <a:latin typeface="Times New Roman" pitchFamily="18" charset="0"/>
                      </a:rPr>
                      <a:t>D</a:t>
                    </a:r>
                  </a:p>
                </p:txBody>
              </p:sp>
              <p:sp>
                <p:nvSpPr>
                  <p:cNvPr id="24628" name="Text Box 65"/>
                  <p:cNvSpPr txBox="1">
                    <a:spLocks noChangeArrowheads="1"/>
                  </p:cNvSpPr>
                  <p:nvPr/>
                </p:nvSpPr>
                <p:spPr bwMode="auto">
                  <a:xfrm>
                    <a:off x="5156" y="4453"/>
                    <a:ext cx="2160" cy="720"/>
                  </a:xfrm>
                  <a:prstGeom prst="rect">
                    <a:avLst/>
                  </a:prstGeom>
                  <a:noFill/>
                  <a:ln w="19050">
                    <a:solidFill>
                      <a:srgbClr val="0000FF"/>
                    </a:solidFill>
                    <a:miter lim="800000"/>
                    <a:headEnd/>
                    <a:tailEnd/>
                  </a:ln>
                </p:spPr>
                <p:txBody>
                  <a:bodyPr/>
                  <a:lstStyle/>
                  <a:p>
                    <a:pPr algn="ctr"/>
                    <a:r>
                      <a:rPr lang="en-US" sz="1200">
                        <a:solidFill>
                          <a:srgbClr val="0000FF"/>
                        </a:solidFill>
                        <a:latin typeface="Times New Roman" pitchFamily="18" charset="0"/>
                      </a:rPr>
                      <a:t>M/I</a:t>
                    </a:r>
                  </a:p>
                  <a:p>
                    <a:pPr algn="ctr"/>
                    <a:r>
                      <a:rPr lang="en-US" sz="1200">
                        <a:solidFill>
                          <a:srgbClr val="0000FF"/>
                        </a:solidFill>
                        <a:latin typeface="Times New Roman" pitchFamily="18" charset="0"/>
                      </a:rPr>
                      <a:t>PD</a:t>
                    </a:r>
                  </a:p>
                </p:txBody>
              </p:sp>
              <p:sp>
                <p:nvSpPr>
                  <p:cNvPr id="24629" name="Text Box 66"/>
                  <p:cNvSpPr txBox="1">
                    <a:spLocks noChangeArrowheads="1"/>
                  </p:cNvSpPr>
                  <p:nvPr/>
                </p:nvSpPr>
                <p:spPr bwMode="auto">
                  <a:xfrm>
                    <a:off x="5156" y="7693"/>
                    <a:ext cx="2160" cy="720"/>
                  </a:xfrm>
                  <a:prstGeom prst="rect">
                    <a:avLst/>
                  </a:prstGeom>
                  <a:noFill/>
                  <a:ln w="19050">
                    <a:solidFill>
                      <a:srgbClr val="E614C8"/>
                    </a:solidFill>
                    <a:miter lim="800000"/>
                    <a:headEnd/>
                    <a:tailEnd/>
                  </a:ln>
                </p:spPr>
                <p:txBody>
                  <a:bodyPr/>
                  <a:lstStyle/>
                  <a:p>
                    <a:pPr algn="ctr"/>
                    <a:r>
                      <a:rPr lang="en-US" sz="1200">
                        <a:solidFill>
                          <a:srgbClr val="E614C8"/>
                        </a:solidFill>
                        <a:latin typeface="Times New Roman" pitchFamily="18" charset="0"/>
                      </a:rPr>
                      <a:t>M</a:t>
                    </a:r>
                  </a:p>
                  <a:p>
                    <a:pPr algn="ctr"/>
                    <a:r>
                      <a:rPr lang="en-US" sz="1200">
                        <a:solidFill>
                          <a:srgbClr val="E614C8"/>
                        </a:solidFill>
                        <a:latin typeface="Times New Roman" pitchFamily="18" charset="0"/>
                      </a:rPr>
                      <a:t>C/E</a:t>
                    </a:r>
                  </a:p>
                </p:txBody>
              </p:sp>
              <p:grpSp>
                <p:nvGrpSpPr>
                  <p:cNvPr id="12" name="Group 67"/>
                  <p:cNvGrpSpPr>
                    <a:grpSpLocks/>
                  </p:cNvGrpSpPr>
                  <p:nvPr/>
                </p:nvGrpSpPr>
                <p:grpSpPr bwMode="auto">
                  <a:xfrm>
                    <a:off x="7044" y="7152"/>
                    <a:ext cx="181" cy="540"/>
                    <a:chOff x="7020" y="5760"/>
                    <a:chExt cx="181" cy="540"/>
                  </a:xfrm>
                </p:grpSpPr>
                <p:sp>
                  <p:nvSpPr>
                    <p:cNvPr id="24647" name="Line 68"/>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24648" name="Line 69"/>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3" name="Group 70"/>
                  <p:cNvGrpSpPr>
                    <a:grpSpLocks/>
                  </p:cNvGrpSpPr>
                  <p:nvPr/>
                </p:nvGrpSpPr>
                <p:grpSpPr bwMode="auto">
                  <a:xfrm>
                    <a:off x="5224" y="7135"/>
                    <a:ext cx="181" cy="540"/>
                    <a:chOff x="7020" y="5760"/>
                    <a:chExt cx="181" cy="540"/>
                  </a:xfrm>
                </p:grpSpPr>
                <p:sp>
                  <p:nvSpPr>
                    <p:cNvPr id="24645" name="Line 71"/>
                    <p:cNvSpPr>
                      <a:spLocks noChangeShapeType="1"/>
                    </p:cNvSpPr>
                    <p:nvPr/>
                  </p:nvSpPr>
                  <p:spPr bwMode="auto">
                    <a:xfrm flipV="1">
                      <a:off x="7200" y="5760"/>
                      <a:ext cx="1" cy="540"/>
                    </a:xfrm>
                    <a:prstGeom prst="line">
                      <a:avLst/>
                    </a:prstGeom>
                    <a:noFill/>
                    <a:ln w="19050">
                      <a:solidFill>
                        <a:srgbClr val="E614C8"/>
                      </a:solidFill>
                      <a:round/>
                      <a:headEnd/>
                      <a:tailEnd type="triangle" w="med" len="med"/>
                    </a:ln>
                  </p:spPr>
                  <p:txBody>
                    <a:bodyPr/>
                    <a:lstStyle/>
                    <a:p>
                      <a:endParaRPr lang="en-US"/>
                    </a:p>
                  </p:txBody>
                </p:sp>
                <p:sp>
                  <p:nvSpPr>
                    <p:cNvPr id="24646" name="Line 72"/>
                    <p:cNvSpPr>
                      <a:spLocks noChangeShapeType="1"/>
                    </p:cNvSpPr>
                    <p:nvPr/>
                  </p:nvSpPr>
                  <p:spPr bwMode="auto">
                    <a:xfrm rot="10800000" flipV="1">
                      <a:off x="7020" y="5760"/>
                      <a:ext cx="0" cy="540"/>
                    </a:xfrm>
                    <a:prstGeom prst="line">
                      <a:avLst/>
                    </a:prstGeom>
                    <a:noFill/>
                    <a:ln w="19050">
                      <a:solidFill>
                        <a:srgbClr val="E614C8"/>
                      </a:solidFill>
                      <a:round/>
                      <a:headEnd/>
                      <a:tailEnd type="triangle" w="med" len="med"/>
                    </a:ln>
                  </p:spPr>
                  <p:txBody>
                    <a:bodyPr/>
                    <a:lstStyle/>
                    <a:p>
                      <a:endParaRPr lang="en-US"/>
                    </a:p>
                  </p:txBody>
                </p:sp>
              </p:grpSp>
              <p:grpSp>
                <p:nvGrpSpPr>
                  <p:cNvPr id="14" name="Group 73"/>
                  <p:cNvGrpSpPr>
                    <a:grpSpLocks/>
                  </p:cNvGrpSpPr>
                  <p:nvPr/>
                </p:nvGrpSpPr>
                <p:grpSpPr bwMode="auto">
                  <a:xfrm>
                    <a:off x="5224" y="5156"/>
                    <a:ext cx="181" cy="540"/>
                    <a:chOff x="7020" y="5760"/>
                    <a:chExt cx="181" cy="540"/>
                  </a:xfrm>
                </p:grpSpPr>
                <p:sp>
                  <p:nvSpPr>
                    <p:cNvPr id="24643" name="Line 74"/>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24644" name="Line 75"/>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grpSp>
                <p:nvGrpSpPr>
                  <p:cNvPr id="15" name="Group 76"/>
                  <p:cNvGrpSpPr>
                    <a:grpSpLocks/>
                  </p:cNvGrpSpPr>
                  <p:nvPr/>
                </p:nvGrpSpPr>
                <p:grpSpPr bwMode="auto">
                  <a:xfrm>
                    <a:off x="7044" y="5179"/>
                    <a:ext cx="181" cy="540"/>
                    <a:chOff x="7020" y="5760"/>
                    <a:chExt cx="181" cy="540"/>
                  </a:xfrm>
                </p:grpSpPr>
                <p:sp>
                  <p:nvSpPr>
                    <p:cNvPr id="24641" name="Line 77"/>
                    <p:cNvSpPr>
                      <a:spLocks noChangeShapeType="1"/>
                    </p:cNvSpPr>
                    <p:nvPr/>
                  </p:nvSpPr>
                  <p:spPr bwMode="auto">
                    <a:xfrm flipV="1">
                      <a:off x="7200" y="5760"/>
                      <a:ext cx="1" cy="540"/>
                    </a:xfrm>
                    <a:prstGeom prst="line">
                      <a:avLst/>
                    </a:prstGeom>
                    <a:noFill/>
                    <a:ln w="19050">
                      <a:solidFill>
                        <a:srgbClr val="0000FF"/>
                      </a:solidFill>
                      <a:round/>
                      <a:headEnd/>
                      <a:tailEnd type="triangle" w="med" len="med"/>
                    </a:ln>
                  </p:spPr>
                  <p:txBody>
                    <a:bodyPr/>
                    <a:lstStyle/>
                    <a:p>
                      <a:endParaRPr lang="en-US"/>
                    </a:p>
                  </p:txBody>
                </p:sp>
                <p:sp>
                  <p:nvSpPr>
                    <p:cNvPr id="24642" name="Line 78"/>
                    <p:cNvSpPr>
                      <a:spLocks noChangeShapeType="1"/>
                    </p:cNvSpPr>
                    <p:nvPr/>
                  </p:nvSpPr>
                  <p:spPr bwMode="auto">
                    <a:xfrm rot="10800000" flipV="1">
                      <a:off x="7020" y="5760"/>
                      <a:ext cx="0" cy="540"/>
                    </a:xfrm>
                    <a:prstGeom prst="line">
                      <a:avLst/>
                    </a:prstGeom>
                    <a:noFill/>
                    <a:ln w="19050">
                      <a:solidFill>
                        <a:srgbClr val="0000FF"/>
                      </a:solidFill>
                      <a:round/>
                      <a:headEnd/>
                      <a:tailEnd type="triangle" w="med" len="med"/>
                    </a:ln>
                  </p:spPr>
                  <p:txBody>
                    <a:bodyPr/>
                    <a:lstStyle/>
                    <a:p>
                      <a:endParaRPr lang="en-US"/>
                    </a:p>
                  </p:txBody>
                </p:sp>
              </p:grpSp>
              <p:sp>
                <p:nvSpPr>
                  <p:cNvPr id="24634" name="AutoShape 79"/>
                  <p:cNvSpPr>
                    <a:spLocks noChangeArrowheads="1"/>
                  </p:cNvSpPr>
                  <p:nvPr/>
                </p:nvSpPr>
                <p:spPr bwMode="auto">
                  <a:xfrm>
                    <a:off x="6053" y="6793"/>
                    <a:ext cx="360" cy="900"/>
                  </a:xfrm>
                  <a:prstGeom prst="upArrow">
                    <a:avLst>
                      <a:gd name="adj1" fmla="val 50000"/>
                      <a:gd name="adj2" fmla="val 62500"/>
                    </a:avLst>
                  </a:prstGeom>
                  <a:solidFill>
                    <a:srgbClr val="E614C8"/>
                  </a:solidFill>
                  <a:ln w="19050">
                    <a:noFill/>
                    <a:miter lim="800000"/>
                    <a:headEnd/>
                    <a:tailEnd/>
                  </a:ln>
                </p:spPr>
                <p:txBody>
                  <a:bodyPr/>
                  <a:lstStyle/>
                  <a:p>
                    <a:endParaRPr lang="en-US"/>
                  </a:p>
                </p:txBody>
              </p:sp>
              <p:sp>
                <p:nvSpPr>
                  <p:cNvPr id="24635" name="AutoShape 80"/>
                  <p:cNvSpPr>
                    <a:spLocks noChangeArrowheads="1"/>
                  </p:cNvSpPr>
                  <p:nvPr/>
                </p:nvSpPr>
                <p:spPr bwMode="auto">
                  <a:xfrm rot="10800000">
                    <a:off x="6053" y="5173"/>
                    <a:ext cx="360" cy="900"/>
                  </a:xfrm>
                  <a:prstGeom prst="upArrow">
                    <a:avLst>
                      <a:gd name="adj1" fmla="val 50000"/>
                      <a:gd name="adj2" fmla="val 62500"/>
                    </a:avLst>
                  </a:prstGeom>
                  <a:solidFill>
                    <a:srgbClr val="0000FF"/>
                  </a:solidFill>
                  <a:ln w="19050">
                    <a:noFill/>
                    <a:miter lim="800000"/>
                    <a:headEnd/>
                    <a:tailEnd/>
                  </a:ln>
                </p:spPr>
                <p:txBody>
                  <a:bodyPr/>
                  <a:lstStyle/>
                  <a:p>
                    <a:endParaRPr lang="en-US"/>
                  </a:p>
                </p:txBody>
              </p:sp>
              <p:sp>
                <p:nvSpPr>
                  <p:cNvPr id="24636" name="Oval 81"/>
                  <p:cNvSpPr>
                    <a:spLocks noChangeArrowheads="1"/>
                  </p:cNvSpPr>
                  <p:nvPr/>
                </p:nvSpPr>
                <p:spPr bwMode="auto">
                  <a:xfrm>
                    <a:off x="5516" y="5713"/>
                    <a:ext cx="1440" cy="1440"/>
                  </a:xfrm>
                  <a:prstGeom prst="ellipse">
                    <a:avLst/>
                  </a:prstGeom>
                  <a:noFill/>
                  <a:ln w="19050">
                    <a:solidFill>
                      <a:srgbClr val="FFFFFF"/>
                    </a:solidFill>
                    <a:prstDash val="dash"/>
                    <a:round/>
                    <a:headEnd/>
                    <a:tailEnd/>
                  </a:ln>
                </p:spPr>
                <p:txBody>
                  <a:bodyPr/>
                  <a:lstStyle/>
                  <a:p>
                    <a:endParaRPr lang="en-US"/>
                  </a:p>
                </p:txBody>
              </p:sp>
              <p:sp>
                <p:nvSpPr>
                  <p:cNvPr id="24637" name="Line 82"/>
                  <p:cNvSpPr>
                    <a:spLocks noChangeShapeType="1"/>
                  </p:cNvSpPr>
                  <p:nvPr/>
                </p:nvSpPr>
                <p:spPr bwMode="auto">
                  <a:xfrm flipV="1">
                    <a:off x="7238" y="6241"/>
                    <a:ext cx="0" cy="360"/>
                  </a:xfrm>
                  <a:prstGeom prst="line">
                    <a:avLst/>
                  </a:prstGeom>
                  <a:noFill/>
                  <a:ln w="19050">
                    <a:solidFill>
                      <a:srgbClr val="0000FF"/>
                    </a:solidFill>
                    <a:round/>
                    <a:headEnd/>
                    <a:tailEnd type="triangle" w="med" len="med"/>
                  </a:ln>
                </p:spPr>
                <p:txBody>
                  <a:bodyPr/>
                  <a:lstStyle/>
                  <a:p>
                    <a:endParaRPr lang="en-US"/>
                  </a:p>
                </p:txBody>
              </p:sp>
              <p:sp>
                <p:nvSpPr>
                  <p:cNvPr id="24638" name="Line 83"/>
                  <p:cNvSpPr>
                    <a:spLocks noChangeShapeType="1"/>
                  </p:cNvSpPr>
                  <p:nvPr/>
                </p:nvSpPr>
                <p:spPr bwMode="auto">
                  <a:xfrm rot="10800000" flipV="1">
                    <a:off x="7068" y="6241"/>
                    <a:ext cx="0" cy="360"/>
                  </a:xfrm>
                  <a:prstGeom prst="line">
                    <a:avLst/>
                  </a:prstGeom>
                  <a:noFill/>
                  <a:ln w="19050">
                    <a:solidFill>
                      <a:srgbClr val="E614C8"/>
                    </a:solidFill>
                    <a:round/>
                    <a:headEnd/>
                    <a:tailEnd type="triangle" w="med" len="med"/>
                  </a:ln>
                </p:spPr>
                <p:txBody>
                  <a:bodyPr/>
                  <a:lstStyle/>
                  <a:p>
                    <a:endParaRPr lang="en-US"/>
                  </a:p>
                </p:txBody>
              </p:sp>
              <p:sp>
                <p:nvSpPr>
                  <p:cNvPr id="24639" name="Line 84"/>
                  <p:cNvSpPr>
                    <a:spLocks noChangeShapeType="1"/>
                  </p:cNvSpPr>
                  <p:nvPr/>
                </p:nvSpPr>
                <p:spPr bwMode="auto">
                  <a:xfrm flipV="1">
                    <a:off x="5395" y="6241"/>
                    <a:ext cx="0" cy="360"/>
                  </a:xfrm>
                  <a:prstGeom prst="line">
                    <a:avLst/>
                  </a:prstGeom>
                  <a:noFill/>
                  <a:ln w="19050">
                    <a:solidFill>
                      <a:srgbClr val="E614C8"/>
                    </a:solidFill>
                    <a:round/>
                    <a:headEnd/>
                    <a:tailEnd type="triangle" w="med" len="med"/>
                  </a:ln>
                </p:spPr>
                <p:txBody>
                  <a:bodyPr/>
                  <a:lstStyle/>
                  <a:p>
                    <a:endParaRPr lang="en-US"/>
                  </a:p>
                </p:txBody>
              </p:sp>
              <p:sp>
                <p:nvSpPr>
                  <p:cNvPr id="24640" name="Line 85"/>
                  <p:cNvSpPr>
                    <a:spLocks noChangeShapeType="1"/>
                  </p:cNvSpPr>
                  <p:nvPr/>
                </p:nvSpPr>
                <p:spPr bwMode="auto">
                  <a:xfrm rot="10800000" flipV="1">
                    <a:off x="5225" y="6241"/>
                    <a:ext cx="0" cy="360"/>
                  </a:xfrm>
                  <a:prstGeom prst="line">
                    <a:avLst/>
                  </a:prstGeom>
                  <a:noFill/>
                  <a:ln w="19050">
                    <a:solidFill>
                      <a:srgbClr val="0000FF"/>
                    </a:solidFill>
                    <a:round/>
                    <a:headEnd/>
                    <a:tailEnd type="triangle" w="med" len="med"/>
                  </a:ln>
                </p:spPr>
                <p:txBody>
                  <a:bodyPr/>
                  <a:lstStyle/>
                  <a:p>
                    <a:endParaRPr lang="en-US"/>
                  </a:p>
                </p:txBody>
              </p:sp>
            </p:grpSp>
            <p:sp>
              <p:nvSpPr>
                <p:cNvPr id="24621" name="Rectangle 86"/>
                <p:cNvSpPr>
                  <a:spLocks noChangeArrowheads="1"/>
                </p:cNvSpPr>
                <p:nvPr/>
              </p:nvSpPr>
              <p:spPr bwMode="auto">
                <a:xfrm>
                  <a:off x="4680" y="5504"/>
                  <a:ext cx="3060" cy="1800"/>
                </a:xfrm>
                <a:prstGeom prst="rect">
                  <a:avLst/>
                </a:prstGeom>
                <a:noFill/>
                <a:ln w="9525">
                  <a:solidFill>
                    <a:srgbClr val="FFFFFF"/>
                  </a:solidFill>
                  <a:prstDash val="dash"/>
                  <a:miter lim="800000"/>
                  <a:headEnd/>
                  <a:tailEnd/>
                </a:ln>
              </p:spPr>
              <p:txBody>
                <a:bodyPr/>
                <a:lstStyle/>
                <a:p>
                  <a:endParaRPr lang="en-US"/>
                </a:p>
              </p:txBody>
            </p:sp>
            <p:sp>
              <p:nvSpPr>
                <p:cNvPr id="24622" name="Line 87"/>
                <p:cNvSpPr>
                  <a:spLocks noChangeShapeType="1"/>
                </p:cNvSpPr>
                <p:nvPr/>
              </p:nvSpPr>
              <p:spPr bwMode="auto">
                <a:xfrm>
                  <a:off x="4408" y="6411"/>
                  <a:ext cx="3600" cy="0"/>
                </a:xfrm>
                <a:prstGeom prst="line">
                  <a:avLst/>
                </a:prstGeom>
                <a:noFill/>
                <a:ln w="9525">
                  <a:solidFill>
                    <a:srgbClr val="FFFFFF"/>
                  </a:solidFill>
                  <a:prstDash val="dash"/>
                  <a:round/>
                  <a:headEnd/>
                  <a:tailEnd/>
                </a:ln>
              </p:spPr>
              <p:txBody>
                <a:bodyPr/>
                <a:lstStyle/>
                <a:p>
                  <a:endParaRPr lang="en-US"/>
                </a:p>
              </p:txBody>
            </p:sp>
          </p:grpSp>
        </p:grpSp>
      </p:grpSp>
      <p:sp>
        <p:nvSpPr>
          <p:cNvPr id="24613" name="Line 88"/>
          <p:cNvSpPr>
            <a:spLocks noChangeShapeType="1"/>
          </p:cNvSpPr>
          <p:nvPr/>
        </p:nvSpPr>
        <p:spPr bwMode="auto">
          <a:xfrm>
            <a:off x="3962400" y="2552700"/>
            <a:ext cx="1371600" cy="0"/>
          </a:xfrm>
          <a:prstGeom prst="line">
            <a:avLst/>
          </a:prstGeom>
          <a:noFill/>
          <a:ln w="9525">
            <a:solidFill>
              <a:srgbClr val="0000FF"/>
            </a:solidFill>
            <a:prstDash val="dash"/>
            <a:round/>
            <a:headEnd/>
            <a:tailEnd/>
          </a:ln>
        </p:spPr>
        <p:txBody>
          <a:bodyPr/>
          <a:lstStyle/>
          <a:p>
            <a:endParaRPr lang="en-US"/>
          </a:p>
        </p:txBody>
      </p:sp>
      <p:sp>
        <p:nvSpPr>
          <p:cNvPr id="24614" name="Line 89"/>
          <p:cNvSpPr>
            <a:spLocks noChangeShapeType="1"/>
          </p:cNvSpPr>
          <p:nvPr/>
        </p:nvSpPr>
        <p:spPr bwMode="auto">
          <a:xfrm>
            <a:off x="3962400" y="4610100"/>
            <a:ext cx="1371600" cy="0"/>
          </a:xfrm>
          <a:prstGeom prst="line">
            <a:avLst/>
          </a:prstGeom>
          <a:noFill/>
          <a:ln w="9525">
            <a:solidFill>
              <a:srgbClr val="E614C8"/>
            </a:solidFill>
            <a:prstDash val="dash"/>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0" y="1143000"/>
            <a:ext cx="9144000" cy="1200329"/>
          </a:xfrm>
          <a:prstGeom prst="rect">
            <a:avLst/>
          </a:prstGeom>
          <a:noFill/>
        </p:spPr>
        <p:txBody>
          <a:bodyPr wrap="square" rtlCol="0">
            <a:spAutoFit/>
          </a:bodyPr>
          <a:lstStyle/>
          <a:p>
            <a:pPr lvl="1">
              <a:buFont typeface="Wingdings" pitchFamily="2" charset="2"/>
              <a:buChar char="Ø"/>
            </a:pPr>
            <a:r>
              <a:rPr lang="en-US" sz="2400" dirty="0" smtClean="0">
                <a:solidFill>
                  <a:srgbClr val="002060"/>
                </a:solidFill>
              </a:rPr>
              <a:t> to demonstrate that a new behavior, new attitudes and new way of thinking based on new type of intelligence are the future of the improved leadership and management ,too</a:t>
            </a:r>
            <a:endParaRPr lang="en-US" sz="2400" b="1" dirty="0">
              <a:solidFill>
                <a:srgbClr val="002060"/>
              </a:solidFill>
            </a:endParaRPr>
          </a:p>
        </p:txBody>
      </p:sp>
      <p:sp>
        <p:nvSpPr>
          <p:cNvPr id="6" name="TextBox 5"/>
          <p:cNvSpPr txBox="1"/>
          <p:nvPr/>
        </p:nvSpPr>
        <p:spPr>
          <a:xfrm>
            <a:off x="0" y="2590800"/>
            <a:ext cx="9144000" cy="830997"/>
          </a:xfrm>
          <a:prstGeom prst="rect">
            <a:avLst/>
          </a:prstGeom>
          <a:noFill/>
        </p:spPr>
        <p:txBody>
          <a:bodyPr wrap="square" rtlCol="0">
            <a:spAutoFit/>
          </a:bodyPr>
          <a:lstStyle/>
          <a:p>
            <a:pPr lvl="1">
              <a:buFont typeface="Wingdings" pitchFamily="2" charset="2"/>
              <a:buChar char="Ø"/>
            </a:pPr>
            <a:r>
              <a:rPr lang="en-US" sz="2400" dirty="0" smtClean="0">
                <a:solidFill>
                  <a:srgbClr val="002060"/>
                </a:solidFill>
              </a:rPr>
              <a:t> to show that a reform of public  and private services requires a new strategically leadership oriented to serve the public interest</a:t>
            </a:r>
            <a:endParaRPr lang="en-US" sz="2400" b="1" dirty="0">
              <a:solidFill>
                <a:srgbClr val="002060"/>
              </a:solidFill>
            </a:endParaRPr>
          </a:p>
        </p:txBody>
      </p:sp>
      <p:sp>
        <p:nvSpPr>
          <p:cNvPr id="7" name="TextBox 6"/>
          <p:cNvSpPr txBox="1"/>
          <p:nvPr/>
        </p:nvSpPr>
        <p:spPr>
          <a:xfrm>
            <a:off x="0" y="3810000"/>
            <a:ext cx="9144000" cy="830997"/>
          </a:xfrm>
          <a:prstGeom prst="rect">
            <a:avLst/>
          </a:prstGeom>
          <a:noFill/>
        </p:spPr>
        <p:txBody>
          <a:bodyPr wrap="square" rtlCol="0">
            <a:spAutoFit/>
          </a:bodyPr>
          <a:lstStyle/>
          <a:p>
            <a:pPr lvl="1">
              <a:buFont typeface="Wingdings" pitchFamily="2" charset="2"/>
              <a:buChar char="Ø"/>
            </a:pPr>
            <a:r>
              <a:rPr lang="en-US" sz="2400" dirty="0" smtClean="0">
                <a:solidFill>
                  <a:srgbClr val="002060"/>
                </a:solidFill>
              </a:rPr>
              <a:t> to emphasize that new spiritual intelligence management can become a </a:t>
            </a:r>
            <a:r>
              <a:rPr lang="en-US" sz="2400" b="1" dirty="0" smtClean="0">
                <a:solidFill>
                  <a:srgbClr val="002060"/>
                </a:solidFill>
              </a:rPr>
              <a:t>tool for telling the truth</a:t>
            </a:r>
            <a:r>
              <a:rPr lang="en-US" sz="2400" dirty="0" smtClean="0">
                <a:solidFill>
                  <a:srgbClr val="002060"/>
                </a:solidFill>
              </a:rPr>
              <a:t> and </a:t>
            </a:r>
            <a:r>
              <a:rPr lang="en-US" sz="2400" b="1" dirty="0" smtClean="0">
                <a:solidFill>
                  <a:srgbClr val="002060"/>
                </a:solidFill>
              </a:rPr>
              <a:t>not</a:t>
            </a:r>
            <a:r>
              <a:rPr lang="en-US" sz="2400" dirty="0" smtClean="0">
                <a:solidFill>
                  <a:srgbClr val="002060"/>
                </a:solidFill>
              </a:rPr>
              <a:t> for influencing the truth</a:t>
            </a:r>
            <a:endParaRPr lang="en-US" sz="2400" b="1" dirty="0">
              <a:solidFill>
                <a:srgbClr val="002060"/>
              </a:solidFill>
            </a:endParaRPr>
          </a:p>
        </p:txBody>
      </p:sp>
      <p:sp>
        <p:nvSpPr>
          <p:cNvPr id="8" name="TextBox 4"/>
          <p:cNvSpPr txBox="1">
            <a:spLocks noChangeArrowheads="1"/>
          </p:cNvSpPr>
          <p:nvPr/>
        </p:nvSpPr>
        <p:spPr bwMode="auto">
          <a:xfrm>
            <a:off x="457200" y="4953000"/>
            <a:ext cx="8664575" cy="1200329"/>
          </a:xfrm>
          <a:prstGeom prst="rect">
            <a:avLst/>
          </a:prstGeom>
          <a:noFill/>
          <a:ln w="9525">
            <a:noFill/>
            <a:miter lim="800000"/>
            <a:headEnd/>
            <a:tailEnd/>
          </a:ln>
        </p:spPr>
        <p:txBody>
          <a:bodyPr wrap="square">
            <a:spAutoFit/>
          </a:bodyPr>
          <a:lstStyle/>
          <a:p>
            <a:pPr>
              <a:buFont typeface="Wingdings" pitchFamily="2" charset="2"/>
              <a:buChar char="Ø"/>
            </a:pPr>
            <a:r>
              <a:rPr lang="en-US" sz="2400" dirty="0" smtClean="0">
                <a:solidFill>
                  <a:srgbClr val="002060"/>
                </a:solidFill>
              </a:rPr>
              <a:t> to conclude that a new trend in education is necessary, so that the new leadership will be based on new type of intelligence, which means a new type of thinking</a:t>
            </a:r>
            <a:endParaRPr lang="en-US" sz="2400" b="1" dirty="0">
              <a:solidFill>
                <a:srgbClr val="002060"/>
              </a:solidFill>
              <a:cs typeface="Times New Roman" pitchFamily="18" charset="0"/>
            </a:endParaRPr>
          </a:p>
        </p:txBody>
      </p:sp>
      <p:sp>
        <p:nvSpPr>
          <p:cNvPr id="9" name="TextBox 8"/>
          <p:cNvSpPr txBox="1"/>
          <p:nvPr/>
        </p:nvSpPr>
        <p:spPr>
          <a:xfrm>
            <a:off x="0" y="304800"/>
            <a:ext cx="3733800" cy="1200329"/>
          </a:xfrm>
          <a:prstGeom prst="rect">
            <a:avLst/>
          </a:prstGeom>
          <a:noFill/>
        </p:spPr>
        <p:txBody>
          <a:bodyPr wrap="square" rtlCol="0">
            <a:spAutoFit/>
          </a:bodyPr>
          <a:lstStyle/>
          <a:p>
            <a:r>
              <a:rPr lang="en-US" sz="3600" b="1" dirty="0" smtClean="0">
                <a:solidFill>
                  <a:schemeClr val="bg1"/>
                </a:solidFill>
                <a:latin typeface="+mj-lt"/>
              </a:rPr>
              <a:t>Objectives:</a:t>
            </a:r>
            <a:endParaRPr lang="en-US" sz="3600" dirty="0" smtClean="0">
              <a:solidFill>
                <a:schemeClr val="bg1"/>
              </a:solidFill>
              <a:latin typeface="+mj-lt"/>
            </a:endParaRPr>
          </a:p>
          <a:p>
            <a:endParaRPr lang="en-US" sz="3600" dirty="0">
              <a:solidFill>
                <a:schemeClr val="bg1"/>
              </a:solidFill>
              <a:latin typeface="+mj-lt"/>
            </a:endParaRPr>
          </a:p>
        </p:txBody>
      </p:sp>
      <p:sp>
        <p:nvSpPr>
          <p:cNvPr id="10" name="TextBox 9"/>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42875" y="0"/>
          <a:ext cx="8858250" cy="6858001"/>
        </p:xfrm>
        <a:graphic>
          <a:graphicData uri="http://schemas.openxmlformats.org/drawingml/2006/table">
            <a:tbl>
              <a:tblPr/>
              <a:tblGrid>
                <a:gridCol w="1909763"/>
                <a:gridCol w="2447925"/>
                <a:gridCol w="4500562"/>
              </a:tblGrid>
              <a:tr h="70957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2400" b="1" i="0" u="none" strike="noStrike" cap="none" normalizeH="0" baseline="0" dirty="0" smtClean="0">
                          <a:ln>
                            <a:noFill/>
                          </a:ln>
                          <a:solidFill>
                            <a:schemeClr val="bg1"/>
                          </a:solidFill>
                          <a:effectLst/>
                          <a:latin typeface="Calibri" pitchFamily="34" charset="0"/>
                          <a:cs typeface="Times New Roman" pitchFamily="18" charset="0"/>
                        </a:rPr>
                        <a:t>Criteri</a:t>
                      </a:r>
                      <a:r>
                        <a:rPr kumimoji="0" lang="en-US" sz="2400" b="1" i="0" u="none" strike="noStrike" cap="none" normalizeH="0" baseline="0" dirty="0" smtClean="0">
                          <a:ln>
                            <a:noFill/>
                          </a:ln>
                          <a:solidFill>
                            <a:schemeClr val="bg1"/>
                          </a:solidFill>
                          <a:effectLst/>
                          <a:latin typeface="Calibri" pitchFamily="34" charset="0"/>
                          <a:cs typeface="Times New Roman" pitchFamily="18" charset="0"/>
                        </a:rPr>
                        <a:t>a</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Calibri" pitchFamily="34" charset="0"/>
                          <a:cs typeface="Times New Roman" pitchFamily="18" charset="0"/>
                        </a:rPr>
                        <a:t>Types of truths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o-RO" sz="2400" b="1" i="0" u="none" strike="noStrike" cap="none" normalizeH="0" baseline="0" dirty="0" smtClean="0">
                          <a:ln>
                            <a:noFill/>
                          </a:ln>
                          <a:solidFill>
                            <a:schemeClr val="bg1"/>
                          </a:solidFill>
                          <a:effectLst/>
                          <a:latin typeface="Calibri" pitchFamily="34" charset="0"/>
                          <a:cs typeface="Times New Roman" pitchFamily="18" charset="0"/>
                        </a:rPr>
                        <a:t>C</a:t>
                      </a:r>
                      <a:r>
                        <a:rPr kumimoji="0" lang="en-US" sz="2400" b="1" i="0" u="none" strike="noStrike" cap="none" normalizeH="0" baseline="0" dirty="0" smtClean="0">
                          <a:ln>
                            <a:noFill/>
                          </a:ln>
                          <a:solidFill>
                            <a:schemeClr val="bg1"/>
                          </a:solidFill>
                          <a:effectLst/>
                          <a:latin typeface="Calibri" pitchFamily="34" charset="0"/>
                          <a:cs typeface="Times New Roman" pitchFamily="18" charset="0"/>
                        </a:rPr>
                        <a:t>h</a:t>
                      </a:r>
                      <a:r>
                        <a:rPr kumimoji="0" lang="ro-RO" sz="2400" b="1" i="0" u="none" strike="noStrike" cap="none" normalizeH="0" baseline="0" dirty="0" smtClean="0">
                          <a:ln>
                            <a:noFill/>
                          </a:ln>
                          <a:solidFill>
                            <a:schemeClr val="bg1"/>
                          </a:solidFill>
                          <a:effectLst/>
                          <a:latin typeface="Calibri" pitchFamily="34" charset="0"/>
                          <a:cs typeface="Times New Roman" pitchFamily="18" charset="0"/>
                        </a:rPr>
                        <a:t>aracteri</a:t>
                      </a:r>
                      <a:r>
                        <a:rPr kumimoji="0" lang="en-US" sz="2400" b="1" i="0" u="none" strike="noStrike" cap="none" normalizeH="0" baseline="0" dirty="0" err="1" smtClean="0">
                          <a:ln>
                            <a:noFill/>
                          </a:ln>
                          <a:solidFill>
                            <a:schemeClr val="bg1"/>
                          </a:solidFill>
                          <a:effectLst/>
                          <a:latin typeface="Calibri" pitchFamily="34" charset="0"/>
                          <a:cs typeface="Times New Roman" pitchFamily="18" charset="0"/>
                        </a:rPr>
                        <a:t>stics</a:t>
                      </a:r>
                      <a:endParaRPr kumimoji="0" lang="en-US" sz="2400" b="1" i="0" u="none" strike="noStrike" cap="none" normalizeH="0" baseline="0" dirty="0" smtClean="0">
                        <a:ln>
                          <a:noFill/>
                        </a:ln>
                        <a:solidFill>
                          <a:schemeClr val="bg1"/>
                        </a:solidFill>
                        <a:effectLst/>
                        <a:latin typeface="Calibri" pitchFamily="34" charset="0"/>
                        <a:cs typeface="Times New Roman" pitchFamily="18"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1428678">
                <a:tc>
                  <a:txBody>
                    <a:bodyPr/>
                    <a:lstStyle/>
                    <a:p>
                      <a:pPr>
                        <a:lnSpc>
                          <a:spcPct val="115000"/>
                        </a:lnSpc>
                        <a:spcAft>
                          <a:spcPts val="0"/>
                        </a:spcAft>
                      </a:pPr>
                      <a:r>
                        <a:rPr lang="ro-RO" sz="2000" b="1" dirty="0">
                          <a:solidFill>
                            <a:srgbClr val="002060"/>
                          </a:solidFill>
                          <a:latin typeface="Calibri" pitchFamily="34" charset="0"/>
                          <a:ea typeface="Times New Roman"/>
                          <a:cs typeface="Times New Roman"/>
                        </a:rPr>
                        <a:t>type of scientific branch or sub-branch</a:t>
                      </a:r>
                      <a:endParaRPr lang="en-US" sz="2000" b="1" dirty="0">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4F8"/>
                    </a:solidFill>
                  </a:tcPr>
                </a:tc>
                <a:tc>
                  <a:txBody>
                    <a:bodyPr/>
                    <a:lstStyle/>
                    <a:p>
                      <a:pPr>
                        <a:lnSpc>
                          <a:spcPct val="115000"/>
                        </a:lnSpc>
                        <a:spcAft>
                          <a:spcPts val="0"/>
                        </a:spcAft>
                      </a:pPr>
                      <a:r>
                        <a:rPr lang="ro-RO" sz="2000" b="1" dirty="0">
                          <a:solidFill>
                            <a:srgbClr val="002060"/>
                          </a:solidFill>
                          <a:latin typeface="Calibri" pitchFamily="34" charset="0"/>
                          <a:ea typeface="Times New Roman"/>
                          <a:cs typeface="Times New Roman"/>
                        </a:rPr>
                        <a:t>the intellectual partial truths</a:t>
                      </a:r>
                      <a:endParaRPr lang="en-US" sz="2000" b="1" dirty="0">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4F8"/>
                    </a:solidFill>
                  </a:tcPr>
                </a:tc>
                <a:tc>
                  <a:txBody>
                    <a:bodyPr/>
                    <a:lstStyle/>
                    <a:p>
                      <a:pPr>
                        <a:lnSpc>
                          <a:spcPct val="115000"/>
                        </a:lnSpc>
                        <a:spcAft>
                          <a:spcPts val="0"/>
                        </a:spcAft>
                      </a:pPr>
                      <a:r>
                        <a:rPr lang="ro-RO" sz="2000" b="1" dirty="0">
                          <a:solidFill>
                            <a:srgbClr val="002060"/>
                          </a:solidFill>
                          <a:latin typeface="Calibri" pitchFamily="34" charset="0"/>
                          <a:ea typeface="Times New Roman"/>
                          <a:cs typeface="Times New Roman"/>
                        </a:rPr>
                        <a:t>the truths separated by the mind of each specialists of a scientific branch or sub-branch (judicial, economical, medical, journalism etc.)</a:t>
                      </a:r>
                      <a:endParaRPr lang="en-US" sz="2000" b="1" dirty="0">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4F8"/>
                    </a:solidFill>
                  </a:tcPr>
                </a:tc>
              </a:tr>
              <a:tr h="749953">
                <a:tc rowSpan="2">
                  <a:txBody>
                    <a:bodyPr/>
                    <a:lstStyle/>
                    <a:p>
                      <a:pPr>
                        <a:lnSpc>
                          <a:spcPct val="115000"/>
                        </a:lnSpc>
                        <a:spcAft>
                          <a:spcPts val="0"/>
                        </a:spcAft>
                      </a:pPr>
                      <a:r>
                        <a:rPr lang="ro-RO" sz="2000" b="1" dirty="0">
                          <a:solidFill>
                            <a:srgbClr val="002060"/>
                          </a:solidFill>
                          <a:latin typeface="Calibri" pitchFamily="34" charset="0"/>
                          <a:ea typeface="Times New Roman"/>
                          <a:cs typeface="Times New Roman"/>
                        </a:rPr>
                        <a:t>adhesion community members</a:t>
                      </a:r>
                      <a:endParaRPr lang="en-US" sz="2000" b="1" dirty="0">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9FB"/>
                    </a:solidFill>
                  </a:tcPr>
                </a:tc>
                <a:tc>
                  <a:txBody>
                    <a:bodyPr/>
                    <a:lstStyle/>
                    <a:p>
                      <a:pPr>
                        <a:lnSpc>
                          <a:spcPct val="115000"/>
                        </a:lnSpc>
                        <a:spcAft>
                          <a:spcPts val="0"/>
                        </a:spcAft>
                      </a:pPr>
                      <a:r>
                        <a:rPr lang="ro-RO" sz="2000" b="1" dirty="0">
                          <a:solidFill>
                            <a:srgbClr val="002060"/>
                          </a:solidFill>
                          <a:latin typeface="Calibri" pitchFamily="34" charset="0"/>
                          <a:ea typeface="Times New Roman"/>
                          <a:cs typeface="Times New Roman"/>
                        </a:rPr>
                        <a:t>the consensual truth</a:t>
                      </a:r>
                      <a:endParaRPr lang="en-US" sz="2000" b="1" dirty="0">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9FB"/>
                    </a:solidFill>
                  </a:tcPr>
                </a:tc>
                <a:tc>
                  <a:txBody>
                    <a:bodyPr/>
                    <a:lstStyle/>
                    <a:p>
                      <a:pPr>
                        <a:lnSpc>
                          <a:spcPct val="115000"/>
                        </a:lnSpc>
                        <a:spcAft>
                          <a:spcPts val="0"/>
                        </a:spcAft>
                      </a:pPr>
                      <a:r>
                        <a:rPr lang="ro-RO" sz="2000" b="1" dirty="0">
                          <a:solidFill>
                            <a:srgbClr val="002060"/>
                          </a:solidFill>
                          <a:latin typeface="Calibri" pitchFamily="34" charset="0"/>
                          <a:ea typeface="Times New Roman"/>
                          <a:cs typeface="Times New Roman"/>
                        </a:rPr>
                        <a:t>the truth which gathers the majority of all the members of a human community</a:t>
                      </a:r>
                      <a:endParaRPr lang="en-US" sz="2000" b="1" dirty="0">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9FB"/>
                    </a:solidFill>
                  </a:tcPr>
                </a:tc>
              </a:tr>
              <a:tr h="749953">
                <a:tc vMerge="1">
                  <a:txBody>
                    <a:bodyPr/>
                    <a:lstStyle/>
                    <a:p>
                      <a:endParaRPr lang="en-US"/>
                    </a:p>
                  </a:txBody>
                  <a:tcPr/>
                </a:tc>
                <a:tc>
                  <a:txBody>
                    <a:bodyPr/>
                    <a:lstStyle/>
                    <a:p>
                      <a:pPr>
                        <a:lnSpc>
                          <a:spcPct val="115000"/>
                        </a:lnSpc>
                        <a:spcAft>
                          <a:spcPts val="0"/>
                        </a:spcAft>
                      </a:pPr>
                      <a:r>
                        <a:rPr lang="ro-RO" sz="2000" b="1">
                          <a:solidFill>
                            <a:srgbClr val="002060"/>
                          </a:solidFill>
                          <a:latin typeface="Calibri" pitchFamily="34" charset="0"/>
                          <a:ea typeface="Times New Roman"/>
                          <a:cs typeface="Times New Roman"/>
                        </a:rPr>
                        <a:t>the contextual truth</a:t>
                      </a:r>
                      <a:endParaRPr lang="en-US" sz="2000" b="1">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4F8"/>
                    </a:solidFill>
                  </a:tcPr>
                </a:tc>
                <a:tc>
                  <a:txBody>
                    <a:bodyPr/>
                    <a:lstStyle/>
                    <a:p>
                      <a:pPr>
                        <a:lnSpc>
                          <a:spcPct val="115000"/>
                        </a:lnSpc>
                        <a:spcAft>
                          <a:spcPts val="0"/>
                        </a:spcAft>
                      </a:pPr>
                      <a:r>
                        <a:rPr lang="ro-RO" sz="2000" b="1" dirty="0">
                          <a:solidFill>
                            <a:srgbClr val="002060"/>
                          </a:solidFill>
                          <a:latin typeface="Calibri" pitchFamily="34" charset="0"/>
                          <a:ea typeface="Times New Roman"/>
                          <a:cs typeface="Times New Roman"/>
                        </a:rPr>
                        <a:t>truth depends on contextual situation at a time</a:t>
                      </a:r>
                      <a:endParaRPr lang="en-US" sz="2000" b="1" dirty="0">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4F8"/>
                    </a:solidFill>
                  </a:tcPr>
                </a:tc>
              </a:tr>
              <a:tr h="1066189">
                <a:tc rowSpan="2">
                  <a:txBody>
                    <a:bodyPr/>
                    <a:lstStyle/>
                    <a:p>
                      <a:pPr>
                        <a:lnSpc>
                          <a:spcPct val="115000"/>
                        </a:lnSpc>
                        <a:spcAft>
                          <a:spcPts val="0"/>
                        </a:spcAft>
                      </a:pPr>
                      <a:r>
                        <a:rPr lang="ro-RO" sz="2000" b="1">
                          <a:solidFill>
                            <a:srgbClr val="002060"/>
                          </a:solidFill>
                          <a:latin typeface="Calibri" pitchFamily="34" charset="0"/>
                          <a:ea typeface="Times New Roman"/>
                          <a:cs typeface="Times New Roman"/>
                        </a:rPr>
                        <a:t>level of reality in which we operate</a:t>
                      </a:r>
                      <a:endParaRPr lang="en-US" sz="2000" b="1">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9FB"/>
                    </a:solidFill>
                  </a:tcPr>
                </a:tc>
                <a:tc>
                  <a:txBody>
                    <a:bodyPr/>
                    <a:lstStyle/>
                    <a:p>
                      <a:pPr>
                        <a:lnSpc>
                          <a:spcPct val="115000"/>
                        </a:lnSpc>
                        <a:spcAft>
                          <a:spcPts val="0"/>
                        </a:spcAft>
                      </a:pPr>
                      <a:r>
                        <a:rPr lang="ro-RO" sz="2000" b="1">
                          <a:solidFill>
                            <a:srgbClr val="002060"/>
                          </a:solidFill>
                          <a:latin typeface="Calibri" pitchFamily="34" charset="0"/>
                          <a:ea typeface="Times New Roman"/>
                          <a:cs typeface="Times New Roman"/>
                        </a:rPr>
                        <a:t>dual truth</a:t>
                      </a:r>
                      <a:endParaRPr lang="en-US" sz="2000" b="1">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9FB"/>
                    </a:solidFill>
                  </a:tcPr>
                </a:tc>
                <a:tc>
                  <a:txBody>
                    <a:bodyPr/>
                    <a:lstStyle/>
                    <a:p>
                      <a:pPr>
                        <a:lnSpc>
                          <a:spcPct val="115000"/>
                        </a:lnSpc>
                        <a:spcAft>
                          <a:spcPts val="0"/>
                        </a:spcAft>
                      </a:pPr>
                      <a:r>
                        <a:rPr lang="ro-RO" sz="2000" b="1" dirty="0">
                          <a:solidFill>
                            <a:srgbClr val="002060"/>
                          </a:solidFill>
                          <a:latin typeface="Calibri" pitchFamily="34" charset="0"/>
                          <a:ea typeface="Times New Roman"/>
                          <a:cs typeface="Times New Roman"/>
                        </a:rPr>
                        <a:t>truth recognized under the influence and at the disposition of  the Law of excluded middle</a:t>
                      </a:r>
                      <a:endParaRPr lang="en-US" sz="2000" b="1" dirty="0">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9FB"/>
                    </a:solidFill>
                  </a:tcPr>
                </a:tc>
              </a:tr>
              <a:tr h="2153655">
                <a:tc vMerge="1">
                  <a:txBody>
                    <a:bodyPr/>
                    <a:lstStyle/>
                    <a:p>
                      <a:endParaRPr lang="en-US"/>
                    </a:p>
                  </a:txBody>
                  <a:tcPr/>
                </a:tc>
                <a:tc>
                  <a:txBody>
                    <a:bodyPr/>
                    <a:lstStyle/>
                    <a:p>
                      <a:pPr>
                        <a:lnSpc>
                          <a:spcPct val="115000"/>
                        </a:lnSpc>
                        <a:spcAft>
                          <a:spcPts val="0"/>
                        </a:spcAft>
                      </a:pPr>
                      <a:r>
                        <a:rPr lang="ro-RO" sz="2000" b="1">
                          <a:solidFill>
                            <a:srgbClr val="002060"/>
                          </a:solidFill>
                          <a:latin typeface="Calibri" pitchFamily="34" charset="0"/>
                          <a:ea typeface="Times New Roman"/>
                          <a:cs typeface="Times New Roman"/>
                        </a:rPr>
                        <a:t>trinitarian truth</a:t>
                      </a:r>
                      <a:endParaRPr lang="en-US" sz="2000" b="1">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4F8"/>
                    </a:solidFill>
                  </a:tcPr>
                </a:tc>
                <a:tc>
                  <a:txBody>
                    <a:bodyPr/>
                    <a:lstStyle/>
                    <a:p>
                      <a:pPr>
                        <a:lnSpc>
                          <a:spcPct val="115000"/>
                        </a:lnSpc>
                        <a:spcAft>
                          <a:spcPts val="0"/>
                        </a:spcAft>
                      </a:pPr>
                      <a:r>
                        <a:rPr lang="ro-RO" sz="2000" b="1" dirty="0">
                          <a:solidFill>
                            <a:srgbClr val="002060"/>
                          </a:solidFill>
                          <a:latin typeface="Calibri" pitchFamily="34" charset="0"/>
                          <a:ea typeface="Times New Roman"/>
                          <a:cs typeface="Times New Roman"/>
                        </a:rPr>
                        <a:t>truth which operates under  the influence of Law of included middle (Stefan Lupasco) and which is  resulted through the transcendence of the dual truth from A’s reality: A is A and NON-A in the same time</a:t>
                      </a:r>
                      <a:endParaRPr lang="en-US" sz="2000" b="1" dirty="0">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4F8"/>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42875" y="65669"/>
          <a:ext cx="8858250" cy="6716131"/>
        </p:xfrm>
        <a:graphic>
          <a:graphicData uri="http://schemas.openxmlformats.org/drawingml/2006/table">
            <a:tbl>
              <a:tblPr/>
              <a:tblGrid>
                <a:gridCol w="1857375"/>
                <a:gridCol w="2357438"/>
                <a:gridCol w="4643437"/>
              </a:tblGrid>
              <a:tr h="757291">
                <a:tc rowSpan="4">
                  <a:txBody>
                    <a:bodyPr/>
                    <a:lstStyle/>
                    <a:p>
                      <a:pPr>
                        <a:lnSpc>
                          <a:spcPct val="115000"/>
                        </a:lnSpc>
                        <a:spcAft>
                          <a:spcPts val="0"/>
                        </a:spcAft>
                      </a:pPr>
                      <a:r>
                        <a:rPr lang="ro-RO" sz="2000" b="1" dirty="0">
                          <a:solidFill>
                            <a:srgbClr val="002060"/>
                          </a:solidFill>
                          <a:latin typeface="Calibri" pitchFamily="34" charset="0"/>
                          <a:ea typeface="Times New Roman"/>
                          <a:cs typeface="Times New Roman"/>
                        </a:rPr>
                        <a:t>the way of reporting to the reality of each discipline</a:t>
                      </a:r>
                      <a:endParaRPr lang="en-US" sz="2000" b="1" dirty="0">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4F8"/>
                    </a:solidFill>
                  </a:tcPr>
                </a:tc>
                <a:tc>
                  <a:txBody>
                    <a:bodyPr/>
                    <a:lstStyle/>
                    <a:p>
                      <a:pPr>
                        <a:lnSpc>
                          <a:spcPct val="115000"/>
                        </a:lnSpc>
                        <a:spcAft>
                          <a:spcPts val="0"/>
                        </a:spcAft>
                      </a:pPr>
                      <a:r>
                        <a:rPr lang="en-US" sz="2000" b="1">
                          <a:solidFill>
                            <a:srgbClr val="002060"/>
                          </a:solidFill>
                          <a:latin typeface="Calibri" pitchFamily="34" charset="0"/>
                          <a:ea typeface="Times New Roman"/>
                          <a:cs typeface="Times New Roman"/>
                        </a:rPr>
                        <a:t>intradisciplinary truth</a:t>
                      </a:r>
                      <a:endParaRPr lang="en-US" sz="2000" b="1">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4F8"/>
                    </a:solidFill>
                  </a:tcPr>
                </a:tc>
                <a:tc>
                  <a:txBody>
                    <a:bodyPr/>
                    <a:lstStyle/>
                    <a:p>
                      <a:pPr>
                        <a:lnSpc>
                          <a:spcPct val="115000"/>
                        </a:lnSpc>
                        <a:spcAft>
                          <a:spcPts val="0"/>
                        </a:spcAft>
                      </a:pPr>
                      <a:r>
                        <a:rPr lang="en-US" sz="2000" b="1" dirty="0">
                          <a:solidFill>
                            <a:srgbClr val="002060"/>
                          </a:solidFill>
                          <a:latin typeface="Calibri" pitchFamily="34" charset="0"/>
                          <a:ea typeface="Times New Roman"/>
                          <a:cs typeface="Times New Roman"/>
                        </a:rPr>
                        <a:t>the truth corresponding to one and the same discipline</a:t>
                      </a:r>
                      <a:endParaRPr lang="en-US" sz="2000" b="1" dirty="0">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4F8"/>
                    </a:solidFill>
                  </a:tcPr>
                </a:tc>
              </a:tr>
              <a:tr h="1219889">
                <a:tc vMerge="1">
                  <a:txBody>
                    <a:bodyPr/>
                    <a:lstStyle/>
                    <a:p>
                      <a:endParaRPr lang="en-US"/>
                    </a:p>
                  </a:txBody>
                  <a:tcPr/>
                </a:tc>
                <a:tc>
                  <a:txBody>
                    <a:bodyPr/>
                    <a:lstStyle/>
                    <a:p>
                      <a:pPr>
                        <a:lnSpc>
                          <a:spcPct val="115000"/>
                        </a:lnSpc>
                        <a:spcAft>
                          <a:spcPts val="0"/>
                        </a:spcAft>
                      </a:pPr>
                      <a:r>
                        <a:rPr lang="en-US" sz="2000" b="1">
                          <a:solidFill>
                            <a:srgbClr val="002060"/>
                          </a:solidFill>
                          <a:latin typeface="Calibri" pitchFamily="34" charset="0"/>
                          <a:ea typeface="Times New Roman"/>
                          <a:cs typeface="Times New Roman"/>
                        </a:rPr>
                        <a:t>interdisciplinary truth</a:t>
                      </a:r>
                      <a:endParaRPr lang="en-US" sz="2000" b="1">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9FB"/>
                    </a:solidFill>
                  </a:tcPr>
                </a:tc>
                <a:tc>
                  <a:txBody>
                    <a:bodyPr/>
                    <a:lstStyle/>
                    <a:p>
                      <a:pPr>
                        <a:lnSpc>
                          <a:spcPct val="115000"/>
                        </a:lnSpc>
                        <a:spcAft>
                          <a:spcPts val="0"/>
                        </a:spcAft>
                      </a:pPr>
                      <a:r>
                        <a:rPr lang="en-US" sz="2000" b="1">
                          <a:solidFill>
                            <a:srgbClr val="002060"/>
                          </a:solidFill>
                          <a:latin typeface="Calibri" pitchFamily="34" charset="0"/>
                          <a:ea typeface="Times New Roman"/>
                          <a:cs typeface="Times New Roman"/>
                        </a:rPr>
                        <a:t>the truth obtained through the usage of research methods specific to various disciplines and through the horizontal transfer of the results or information from a discipline to another</a:t>
                      </a:r>
                      <a:endParaRPr lang="en-US" sz="2000" b="1">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9FB"/>
                    </a:solidFill>
                  </a:tcPr>
                </a:tc>
              </a:tr>
              <a:tr h="728165">
                <a:tc vMerge="1">
                  <a:txBody>
                    <a:bodyPr/>
                    <a:lstStyle/>
                    <a:p>
                      <a:endParaRPr lang="en-US"/>
                    </a:p>
                  </a:txBody>
                  <a:tcPr/>
                </a:tc>
                <a:tc>
                  <a:txBody>
                    <a:bodyPr/>
                    <a:lstStyle/>
                    <a:p>
                      <a:pPr>
                        <a:lnSpc>
                          <a:spcPct val="115000"/>
                        </a:lnSpc>
                        <a:spcAft>
                          <a:spcPts val="0"/>
                        </a:spcAft>
                      </a:pPr>
                      <a:r>
                        <a:rPr lang="en-US" sz="2000" b="1">
                          <a:solidFill>
                            <a:srgbClr val="002060"/>
                          </a:solidFill>
                          <a:latin typeface="Calibri" pitchFamily="34" charset="0"/>
                          <a:ea typeface="Times New Roman"/>
                          <a:cs typeface="Times New Roman"/>
                        </a:rPr>
                        <a:t>pluridisciplinary or multidisciplinary truth</a:t>
                      </a:r>
                      <a:endParaRPr lang="en-US" sz="2000" b="1">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4F8"/>
                    </a:solidFill>
                  </a:tcPr>
                </a:tc>
                <a:tc>
                  <a:txBody>
                    <a:bodyPr/>
                    <a:lstStyle/>
                    <a:p>
                      <a:pPr>
                        <a:lnSpc>
                          <a:spcPct val="115000"/>
                        </a:lnSpc>
                        <a:spcAft>
                          <a:spcPts val="0"/>
                        </a:spcAft>
                      </a:pPr>
                      <a:r>
                        <a:rPr lang="en-US" sz="2000" b="1">
                          <a:solidFill>
                            <a:srgbClr val="002060"/>
                          </a:solidFill>
                          <a:latin typeface="Calibri" pitchFamily="34" charset="0"/>
                          <a:ea typeface="Times New Roman"/>
                          <a:cs typeface="Times New Roman"/>
                        </a:rPr>
                        <a:t>truth is reached through the analysis (study) of an object from the point of view of various disciplines</a:t>
                      </a:r>
                      <a:endParaRPr lang="en-US" sz="2000" b="1">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4F8"/>
                    </a:solidFill>
                  </a:tcPr>
                </a:tc>
              </a:tr>
              <a:tr h="2133093">
                <a:tc vMerge="1">
                  <a:txBody>
                    <a:bodyPr/>
                    <a:lstStyle/>
                    <a:p>
                      <a:endParaRPr lang="en-US"/>
                    </a:p>
                  </a:txBody>
                  <a:tcPr/>
                </a:tc>
                <a:tc>
                  <a:txBody>
                    <a:bodyPr/>
                    <a:lstStyle/>
                    <a:p>
                      <a:pPr>
                        <a:lnSpc>
                          <a:spcPct val="115000"/>
                        </a:lnSpc>
                        <a:spcAft>
                          <a:spcPts val="0"/>
                        </a:spcAft>
                      </a:pPr>
                      <a:r>
                        <a:rPr lang="en-US" sz="2000" b="1">
                          <a:solidFill>
                            <a:srgbClr val="002060"/>
                          </a:solidFill>
                          <a:latin typeface="Calibri" pitchFamily="34" charset="0"/>
                          <a:ea typeface="Times New Roman"/>
                          <a:cs typeface="Times New Roman"/>
                        </a:rPr>
                        <a:t>transdisciplinary truth</a:t>
                      </a:r>
                      <a:endParaRPr lang="en-US" sz="2000" b="1">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9FB"/>
                    </a:solidFill>
                  </a:tcPr>
                </a:tc>
                <a:tc>
                  <a:txBody>
                    <a:bodyPr/>
                    <a:lstStyle/>
                    <a:p>
                      <a:pPr>
                        <a:lnSpc>
                          <a:spcPct val="115000"/>
                        </a:lnSpc>
                        <a:spcAft>
                          <a:spcPts val="0"/>
                        </a:spcAft>
                      </a:pPr>
                      <a:r>
                        <a:rPr lang="en-US" sz="2000" b="1" dirty="0">
                          <a:solidFill>
                            <a:srgbClr val="002060"/>
                          </a:solidFill>
                          <a:latin typeface="Calibri" pitchFamily="34" charset="0"/>
                          <a:ea typeface="Times New Roman"/>
                          <a:cs typeface="Times New Roman"/>
                        </a:rPr>
                        <a:t>truth reached through transcendence or the leap into knowledge, applying the included middle and </a:t>
                      </a:r>
                      <a:r>
                        <a:rPr lang="en-US" sz="2000" b="1" dirty="0" err="1">
                          <a:solidFill>
                            <a:srgbClr val="002060"/>
                          </a:solidFill>
                          <a:latin typeface="Calibri" pitchFamily="34" charset="0"/>
                          <a:ea typeface="Times New Roman"/>
                          <a:cs typeface="Times New Roman"/>
                        </a:rPr>
                        <a:t>dinamically</a:t>
                      </a:r>
                      <a:r>
                        <a:rPr lang="en-US" sz="2000" b="1" dirty="0">
                          <a:solidFill>
                            <a:srgbClr val="002060"/>
                          </a:solidFill>
                          <a:latin typeface="Calibri" pitchFamily="34" charset="0"/>
                          <a:ea typeface="Times New Roman"/>
                          <a:cs typeface="Times New Roman"/>
                        </a:rPr>
                        <a:t> overlapping the interaction of the numerous levels of reality. It is the truth which is to be found also inside the disciplines, and outside them, and along them and also above them, more exactly in their exterior </a:t>
                      </a:r>
                      <a:r>
                        <a:rPr lang="ro-RO" sz="2000" b="1" dirty="0">
                          <a:solidFill>
                            <a:srgbClr val="002060"/>
                          </a:solidFill>
                          <a:latin typeface="Calibri" pitchFamily="34" charset="0"/>
                          <a:ea typeface="Times New Roman"/>
                          <a:cs typeface="Times New Roman"/>
                        </a:rPr>
                        <a:t>(vezi Basarab Nicolescu)</a:t>
                      </a:r>
                      <a:endParaRPr lang="en-US" sz="2000" b="1" dirty="0">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9FB"/>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1178560"/>
          <a:ext cx="8858250" cy="3850640"/>
        </p:xfrm>
        <a:graphic>
          <a:graphicData uri="http://schemas.openxmlformats.org/drawingml/2006/table">
            <a:tbl>
              <a:tblPr/>
              <a:tblGrid>
                <a:gridCol w="1857375"/>
                <a:gridCol w="2357438"/>
                <a:gridCol w="4643437"/>
              </a:tblGrid>
              <a:tr h="3850640">
                <a:tc>
                  <a:txBody>
                    <a:bodyPr/>
                    <a:lstStyle/>
                    <a:p>
                      <a:pPr>
                        <a:lnSpc>
                          <a:spcPct val="115000"/>
                        </a:lnSpc>
                        <a:spcAft>
                          <a:spcPts val="0"/>
                        </a:spcAft>
                      </a:pPr>
                      <a:endParaRPr lang="en-US" sz="2000" b="1" dirty="0" smtClean="0">
                        <a:solidFill>
                          <a:srgbClr val="002060"/>
                        </a:solidFill>
                        <a:latin typeface="Calibri" pitchFamily="34" charset="0"/>
                        <a:ea typeface="Times New Roman"/>
                        <a:cs typeface="Times New Roman"/>
                      </a:endParaRPr>
                    </a:p>
                    <a:p>
                      <a:pPr>
                        <a:lnSpc>
                          <a:spcPct val="115000"/>
                        </a:lnSpc>
                        <a:spcAft>
                          <a:spcPts val="0"/>
                        </a:spcAft>
                      </a:pPr>
                      <a:endParaRPr lang="en-US" sz="2000" b="1" dirty="0" smtClean="0">
                        <a:solidFill>
                          <a:srgbClr val="002060"/>
                        </a:solidFill>
                        <a:latin typeface="Calibri" pitchFamily="34" charset="0"/>
                        <a:ea typeface="Times New Roman"/>
                        <a:cs typeface="Times New Roman"/>
                      </a:endParaRPr>
                    </a:p>
                    <a:p>
                      <a:pPr>
                        <a:lnSpc>
                          <a:spcPct val="115000"/>
                        </a:lnSpc>
                        <a:spcAft>
                          <a:spcPts val="0"/>
                        </a:spcAft>
                      </a:pPr>
                      <a:endParaRPr lang="en-US" sz="2000" b="1" dirty="0" smtClean="0">
                        <a:solidFill>
                          <a:srgbClr val="002060"/>
                        </a:solidFill>
                        <a:latin typeface="Calibri" pitchFamily="34" charset="0"/>
                        <a:ea typeface="Times New Roman"/>
                        <a:cs typeface="Times New Roman"/>
                      </a:endParaRPr>
                    </a:p>
                    <a:p>
                      <a:pPr>
                        <a:lnSpc>
                          <a:spcPct val="115000"/>
                        </a:lnSpc>
                        <a:spcAft>
                          <a:spcPts val="0"/>
                        </a:spcAft>
                      </a:pPr>
                      <a:r>
                        <a:rPr lang="ro-RO" sz="2000" b="1" dirty="0" smtClean="0">
                          <a:solidFill>
                            <a:srgbClr val="002060"/>
                          </a:solidFill>
                          <a:latin typeface="Calibri" pitchFamily="34" charset="0"/>
                          <a:ea typeface="Times New Roman"/>
                          <a:cs typeface="Times New Roman"/>
                        </a:rPr>
                        <a:t>the transcend</a:t>
                      </a:r>
                      <a:r>
                        <a:rPr lang="en-US" sz="2000" b="1" dirty="0" err="1" smtClean="0">
                          <a:solidFill>
                            <a:srgbClr val="002060"/>
                          </a:solidFill>
                          <a:latin typeface="Calibri" pitchFamily="34" charset="0"/>
                          <a:ea typeface="Times New Roman"/>
                          <a:cs typeface="Times New Roman"/>
                        </a:rPr>
                        <a:t>ence</a:t>
                      </a:r>
                      <a:r>
                        <a:rPr lang="ro-RO" sz="2000" b="1" dirty="0" smtClean="0">
                          <a:solidFill>
                            <a:srgbClr val="002060"/>
                          </a:solidFill>
                          <a:latin typeface="Calibri" pitchFamily="34" charset="0"/>
                          <a:ea typeface="Times New Roman"/>
                          <a:cs typeface="Times New Roman"/>
                        </a:rPr>
                        <a:t> </a:t>
                      </a:r>
                      <a:r>
                        <a:rPr lang="ro-RO" sz="2000" b="1" dirty="0">
                          <a:solidFill>
                            <a:srgbClr val="002060"/>
                          </a:solidFill>
                          <a:latin typeface="Calibri" pitchFamily="34" charset="0"/>
                          <a:ea typeface="Times New Roman"/>
                          <a:cs typeface="Times New Roman"/>
                        </a:rPr>
                        <a:t>of partial truths</a:t>
                      </a:r>
                      <a:endParaRPr lang="en-US" sz="2000" b="1" dirty="0">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4F8"/>
                    </a:solidFill>
                  </a:tcPr>
                </a:tc>
                <a:tc>
                  <a:txBody>
                    <a:bodyPr/>
                    <a:lstStyle/>
                    <a:p>
                      <a:pPr>
                        <a:lnSpc>
                          <a:spcPct val="115000"/>
                        </a:lnSpc>
                        <a:spcAft>
                          <a:spcPts val="0"/>
                        </a:spcAft>
                      </a:pPr>
                      <a:endParaRPr lang="en-US" sz="2000" b="1" dirty="0" smtClean="0">
                        <a:solidFill>
                          <a:srgbClr val="002060"/>
                        </a:solidFill>
                        <a:latin typeface="Calibri" pitchFamily="34" charset="0"/>
                        <a:ea typeface="Times New Roman"/>
                        <a:cs typeface="Times New Roman"/>
                      </a:endParaRPr>
                    </a:p>
                    <a:p>
                      <a:pPr>
                        <a:lnSpc>
                          <a:spcPct val="115000"/>
                        </a:lnSpc>
                        <a:spcAft>
                          <a:spcPts val="0"/>
                        </a:spcAft>
                      </a:pPr>
                      <a:endParaRPr lang="en-US" sz="2000" b="1" dirty="0" smtClean="0">
                        <a:solidFill>
                          <a:srgbClr val="002060"/>
                        </a:solidFill>
                        <a:latin typeface="Calibri" pitchFamily="34" charset="0"/>
                        <a:ea typeface="Times New Roman"/>
                        <a:cs typeface="Times New Roman"/>
                      </a:endParaRPr>
                    </a:p>
                    <a:p>
                      <a:pPr>
                        <a:lnSpc>
                          <a:spcPct val="115000"/>
                        </a:lnSpc>
                        <a:spcAft>
                          <a:spcPts val="0"/>
                        </a:spcAft>
                      </a:pPr>
                      <a:endParaRPr lang="en-US" sz="2000" b="1" dirty="0" smtClean="0">
                        <a:solidFill>
                          <a:srgbClr val="002060"/>
                        </a:solidFill>
                        <a:latin typeface="Calibri" pitchFamily="34" charset="0"/>
                        <a:ea typeface="Times New Roman"/>
                        <a:cs typeface="Times New Roman"/>
                      </a:endParaRPr>
                    </a:p>
                    <a:p>
                      <a:pPr>
                        <a:lnSpc>
                          <a:spcPct val="115000"/>
                        </a:lnSpc>
                        <a:spcAft>
                          <a:spcPts val="0"/>
                        </a:spcAft>
                      </a:pPr>
                      <a:endParaRPr lang="en-US" sz="2000" b="1" dirty="0" smtClean="0">
                        <a:solidFill>
                          <a:srgbClr val="002060"/>
                        </a:solidFill>
                        <a:latin typeface="Calibri" pitchFamily="34" charset="0"/>
                        <a:ea typeface="Times New Roman"/>
                        <a:cs typeface="Times New Roman"/>
                      </a:endParaRPr>
                    </a:p>
                    <a:p>
                      <a:pPr>
                        <a:lnSpc>
                          <a:spcPct val="115000"/>
                        </a:lnSpc>
                        <a:spcAft>
                          <a:spcPts val="0"/>
                        </a:spcAft>
                      </a:pPr>
                      <a:r>
                        <a:rPr lang="ro-RO" sz="2000" b="1" dirty="0" smtClean="0">
                          <a:solidFill>
                            <a:srgbClr val="002060"/>
                          </a:solidFill>
                          <a:latin typeface="Calibri" pitchFamily="34" charset="0"/>
                          <a:ea typeface="Times New Roman"/>
                          <a:cs typeface="Times New Roman"/>
                        </a:rPr>
                        <a:t>Unique </a:t>
                      </a:r>
                      <a:r>
                        <a:rPr lang="ro-RO" sz="2000" b="1" dirty="0">
                          <a:solidFill>
                            <a:srgbClr val="002060"/>
                          </a:solidFill>
                          <a:latin typeface="Calibri" pitchFamily="34" charset="0"/>
                          <a:ea typeface="Times New Roman"/>
                          <a:cs typeface="Times New Roman"/>
                        </a:rPr>
                        <a:t>Truth</a:t>
                      </a:r>
                      <a:endParaRPr lang="en-US" sz="2000" b="1" dirty="0">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4F8"/>
                    </a:solidFill>
                  </a:tcPr>
                </a:tc>
                <a:tc>
                  <a:txBody>
                    <a:bodyPr/>
                    <a:lstStyle/>
                    <a:p>
                      <a:pPr>
                        <a:lnSpc>
                          <a:spcPct val="115000"/>
                        </a:lnSpc>
                        <a:spcAft>
                          <a:spcPts val="0"/>
                        </a:spcAft>
                      </a:pPr>
                      <a:endParaRPr lang="en-US" sz="2000" b="1" dirty="0" smtClean="0">
                        <a:solidFill>
                          <a:srgbClr val="002060"/>
                        </a:solidFill>
                        <a:latin typeface="Calibri" pitchFamily="34" charset="0"/>
                        <a:ea typeface="Times New Roman"/>
                        <a:cs typeface="Times New Roman"/>
                      </a:endParaRPr>
                    </a:p>
                    <a:p>
                      <a:pPr>
                        <a:lnSpc>
                          <a:spcPct val="115000"/>
                        </a:lnSpc>
                        <a:spcAft>
                          <a:spcPts val="0"/>
                        </a:spcAft>
                      </a:pPr>
                      <a:r>
                        <a:rPr lang="ro-RO" sz="2000" b="1" dirty="0" smtClean="0">
                          <a:solidFill>
                            <a:srgbClr val="002060"/>
                          </a:solidFill>
                          <a:latin typeface="Calibri" pitchFamily="34" charset="0"/>
                          <a:ea typeface="Times New Roman"/>
                          <a:cs typeface="Times New Roman"/>
                        </a:rPr>
                        <a:t>the </a:t>
                      </a:r>
                      <a:r>
                        <a:rPr lang="ro-RO" sz="2000" b="1" dirty="0">
                          <a:solidFill>
                            <a:srgbClr val="002060"/>
                          </a:solidFill>
                          <a:latin typeface="Calibri" pitchFamily="34" charset="0"/>
                          <a:ea typeface="Times New Roman"/>
                          <a:cs typeface="Times New Roman"/>
                        </a:rPr>
                        <a:t>truth obtained through the </a:t>
                      </a:r>
                      <a:r>
                        <a:rPr lang="ro-RO" sz="2000" b="1" dirty="0" smtClean="0">
                          <a:solidFill>
                            <a:srgbClr val="002060"/>
                          </a:solidFill>
                          <a:latin typeface="Calibri" pitchFamily="34" charset="0"/>
                          <a:ea typeface="Times New Roman"/>
                          <a:cs typeface="Times New Roman"/>
                        </a:rPr>
                        <a:t>transcend</a:t>
                      </a:r>
                      <a:r>
                        <a:rPr lang="en-US" sz="2000" b="1" dirty="0" err="1" smtClean="0">
                          <a:solidFill>
                            <a:srgbClr val="002060"/>
                          </a:solidFill>
                          <a:latin typeface="Calibri" pitchFamily="34" charset="0"/>
                          <a:ea typeface="Times New Roman"/>
                          <a:cs typeface="Times New Roman"/>
                        </a:rPr>
                        <a:t>ence</a:t>
                      </a:r>
                      <a:r>
                        <a:rPr lang="ro-RO" sz="2000" b="1" dirty="0" smtClean="0">
                          <a:solidFill>
                            <a:srgbClr val="002060"/>
                          </a:solidFill>
                          <a:latin typeface="Calibri" pitchFamily="34" charset="0"/>
                          <a:ea typeface="Times New Roman"/>
                          <a:cs typeface="Times New Roman"/>
                        </a:rPr>
                        <a:t> </a:t>
                      </a:r>
                      <a:r>
                        <a:rPr lang="ro-RO" sz="2000" b="1" dirty="0">
                          <a:solidFill>
                            <a:srgbClr val="002060"/>
                          </a:solidFill>
                          <a:latin typeface="Calibri" pitchFamily="34" charset="0"/>
                          <a:ea typeface="Times New Roman"/>
                          <a:cs typeface="Times New Roman"/>
                        </a:rPr>
                        <a:t>of truths perceived as being partial, which is clearly to be found in the Unique Reality, but also in other levels of reality and we even find the Ultimate Knowledge (Absolute Knowledge)</a:t>
                      </a:r>
                      <a:endParaRPr lang="en-US" sz="2000" b="1" dirty="0">
                        <a:solidFill>
                          <a:srgbClr val="002060"/>
                        </a:solidFill>
                        <a:latin typeface="Calibri" pitchFamily="34" charset="0"/>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4F8"/>
                    </a:solid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Oval 1"/>
          <p:cNvSpPr>
            <a:spLocks noChangeArrowheads="1"/>
          </p:cNvSpPr>
          <p:nvPr/>
        </p:nvSpPr>
        <p:spPr bwMode="auto">
          <a:xfrm>
            <a:off x="2142000" y="1143000"/>
            <a:ext cx="4860000" cy="4860000"/>
          </a:xfrm>
          <a:prstGeom prst="ellipse">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400" b="1" i="0" u="none" strike="noStrike" cap="none" normalizeH="0" baseline="0" dirty="0" smtClean="0">
                <a:ln>
                  <a:noFill/>
                </a:ln>
                <a:solidFill>
                  <a:srgbClr val="FFFFFF"/>
                </a:solidFill>
                <a:effectLst/>
                <a:latin typeface="Arial" pitchFamily="34" charset="0"/>
                <a:cs typeface="Arial" pitchFamily="34" charset="0"/>
              </a:rPr>
              <a:t>Non senzorial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400" b="1" i="0" u="none" strike="noStrike" cap="none" normalizeH="0" baseline="0" dirty="0" smtClean="0">
                <a:ln>
                  <a:noFill/>
                </a:ln>
                <a:solidFill>
                  <a:srgbClr val="FFFFFF"/>
                </a:solidFill>
                <a:effectLst/>
                <a:latin typeface="Arial" pitchFamily="34" charset="0"/>
                <a:cs typeface="Arial" pitchFamily="34" charset="0"/>
              </a:rPr>
              <a:t>human reality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2"/>
          <p:cNvSpPr>
            <a:spLocks noChangeArrowheads="1"/>
          </p:cNvSpPr>
          <p:nvPr/>
        </p:nvSpPr>
        <p:spPr bwMode="auto">
          <a:xfrm>
            <a:off x="3492000" y="3162300"/>
            <a:ext cx="2160000" cy="2160000"/>
          </a:xfrm>
          <a:prstGeom prst="ellipse">
            <a:avLst/>
          </a:prstGeom>
          <a:ln w="9525">
            <a:solidFill>
              <a:srgbClr val="000000"/>
            </a:solidFill>
            <a:round/>
            <a:headEnd/>
            <a:tailEnd/>
          </a:ln>
        </p:spPr>
        <p:style>
          <a:lnRef idx="0">
            <a:scrgbClr r="0" g="0" b="0"/>
          </a:lnRef>
          <a:fillRef idx="1003">
            <a:schemeClr val="lt2"/>
          </a:fillRef>
          <a:effectRef idx="0">
            <a:scrgbClr r="0" g="0" b="0"/>
          </a:effectRef>
          <a:fontRef idx="major"/>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it-IT"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000" b="1" i="0" u="none" strike="noStrike" cap="none" normalizeH="0" baseline="0" dirty="0" smtClean="0">
                <a:ln>
                  <a:noFill/>
                </a:ln>
                <a:solidFill>
                  <a:schemeClr val="tx1"/>
                </a:solidFill>
                <a:effectLst/>
                <a:latin typeface="Arial" pitchFamily="34" charset="0"/>
                <a:cs typeface="Arial" pitchFamily="34" charset="0"/>
              </a:rPr>
              <a:t>Senzorial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2000" b="1" i="0" u="none" strike="noStrike" cap="none" normalizeH="0" baseline="0" dirty="0" smtClean="0">
                <a:ln>
                  <a:noFill/>
                </a:ln>
                <a:solidFill>
                  <a:schemeClr val="tx1"/>
                </a:solidFill>
                <a:effectLst/>
                <a:latin typeface="Arial" pitchFamily="34" charset="0"/>
                <a:cs typeface="Arial" pitchFamily="34" charset="0"/>
              </a:rPr>
              <a:t>human reality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0" y="6019800"/>
            <a:ext cx="9144000" cy="677108"/>
          </a:xfrm>
          <a:prstGeom prst="rect">
            <a:avLst/>
          </a:prstGeom>
          <a:noFill/>
        </p:spPr>
        <p:txBody>
          <a:bodyPr wrap="square" rtlCol="0">
            <a:spAutoFit/>
          </a:bodyPr>
          <a:lstStyle/>
          <a:p>
            <a:pPr algn="ctr"/>
            <a:r>
              <a:rPr lang="it-IT" sz="2000" b="1" dirty="0" smtClean="0">
                <a:solidFill>
                  <a:srgbClr val="002060"/>
                </a:solidFill>
              </a:rPr>
              <a:t>Fig. no. 3 – Senzorial reality and Non senzorial human reality</a:t>
            </a:r>
            <a:endParaRPr lang="en-US" sz="2000" dirty="0" smtClean="0">
              <a:solidFill>
                <a:srgbClr val="002060"/>
              </a:solidFill>
            </a:endParaRPr>
          </a:p>
          <a:p>
            <a:pPr algn="ctr"/>
            <a:endParaRPr lang="en-US" dirty="0">
              <a:solidFill>
                <a:srgbClr val="002060"/>
              </a:solidFill>
            </a:endParaRPr>
          </a:p>
        </p:txBody>
      </p:sp>
      <p:sp>
        <p:nvSpPr>
          <p:cNvPr id="9" name="TextBox 8"/>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
        <p:nvSpPr>
          <p:cNvPr id="10" name="Rectangle 9"/>
          <p:cNvSpPr/>
          <p:nvPr/>
        </p:nvSpPr>
        <p:spPr>
          <a:xfrm>
            <a:off x="0" y="-22086"/>
            <a:ext cx="9144000" cy="830997"/>
          </a:xfrm>
          <a:prstGeom prst="rect">
            <a:avLst/>
          </a:prstGeom>
        </p:spPr>
        <p:txBody>
          <a:bodyPr wrap="square">
            <a:spAutoFit/>
          </a:bodyPr>
          <a:lstStyle/>
          <a:p>
            <a:pPr algn="ctr"/>
            <a:r>
              <a:rPr lang="ro-RO" sz="2400" dirty="0" smtClean="0">
                <a:solidFill>
                  <a:srgbClr val="002060"/>
                </a:solidFill>
              </a:rPr>
              <a:t> 3. </a:t>
            </a:r>
            <a:r>
              <a:rPr lang="it-IT" sz="2400" dirty="0" smtClean="0">
                <a:solidFill>
                  <a:srgbClr val="002060"/>
                </a:solidFill>
              </a:rPr>
              <a:t>THE NEW MIND LOOKING FOR </a:t>
            </a:r>
            <a:r>
              <a:rPr lang="it-IT" sz="2400" i="1" dirty="0" smtClean="0">
                <a:solidFill>
                  <a:srgbClr val="002060"/>
                </a:solidFill>
              </a:rPr>
              <a:t>THE THIRD PARTY </a:t>
            </a:r>
            <a:r>
              <a:rPr lang="it-IT" sz="2400" dirty="0" smtClean="0">
                <a:solidFill>
                  <a:srgbClr val="002060"/>
                </a:solidFill>
              </a:rPr>
              <a:t>AND FOCUSED ON THREE NEW ABILITIES IHSC</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3">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aphicFrame>
        <p:nvGraphicFramePr>
          <p:cNvPr id="65538" name="Object 2"/>
          <p:cNvGraphicFramePr>
            <a:graphicFrameLocks noChangeAspect="1"/>
          </p:cNvGraphicFramePr>
          <p:nvPr/>
        </p:nvGraphicFramePr>
        <p:xfrm>
          <a:off x="0" y="1143000"/>
          <a:ext cx="9144000" cy="5029200"/>
        </p:xfrm>
        <a:graphic>
          <a:graphicData uri="http://schemas.openxmlformats.org/presentationml/2006/ole">
            <mc:AlternateContent xmlns:mc="http://schemas.openxmlformats.org/markup-compatibility/2006">
              <mc:Choice xmlns:v="urn:schemas-microsoft-com:vml" Requires="v">
                <p:oleObj spid="_x0000_s65539" name="Slide" r:id="rId5" imgW="4484974" imgH="3361775" progId="PowerPoint.Slide.12">
                  <p:embed/>
                </p:oleObj>
              </mc:Choice>
              <mc:Fallback>
                <p:oleObj name="Slide" r:id="rId5" imgW="4484974" imgH="3361775" progId="PowerPoint.Slide.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143000"/>
                        <a:ext cx="9144000" cy="502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0" y="6172200"/>
            <a:ext cx="9144000" cy="400110"/>
          </a:xfrm>
          <a:prstGeom prst="rect">
            <a:avLst/>
          </a:prstGeom>
          <a:noFill/>
        </p:spPr>
        <p:txBody>
          <a:bodyPr wrap="square" rtlCol="0">
            <a:spAutoFit/>
          </a:bodyPr>
          <a:lstStyle/>
          <a:p>
            <a:pPr algn="ctr"/>
            <a:r>
              <a:rPr lang="en-US" sz="2000" b="1" dirty="0" smtClean="0">
                <a:solidFill>
                  <a:srgbClr val="002060"/>
                </a:solidFill>
              </a:rPr>
              <a:t>Fig. no. 4 – Block diagram of a receiver or transmitter analyzer</a:t>
            </a:r>
            <a:endParaRPr lang="en-US" sz="2000" b="1" dirty="0">
              <a:solidFill>
                <a:srgbClr val="002060"/>
              </a:solidFill>
            </a:endParaRPr>
          </a:p>
        </p:txBody>
      </p:sp>
      <p:sp>
        <p:nvSpPr>
          <p:cNvPr id="5" name="TextBox 4"/>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
        <p:nvSpPr>
          <p:cNvPr id="6" name="Rectangle 5"/>
          <p:cNvSpPr/>
          <p:nvPr/>
        </p:nvSpPr>
        <p:spPr>
          <a:xfrm>
            <a:off x="0" y="-22086"/>
            <a:ext cx="9144000" cy="830997"/>
          </a:xfrm>
          <a:prstGeom prst="rect">
            <a:avLst/>
          </a:prstGeom>
        </p:spPr>
        <p:txBody>
          <a:bodyPr wrap="square">
            <a:spAutoFit/>
          </a:bodyPr>
          <a:lstStyle/>
          <a:p>
            <a:pPr algn="ctr"/>
            <a:r>
              <a:rPr lang="ro-RO" sz="2400" dirty="0" smtClean="0">
                <a:solidFill>
                  <a:srgbClr val="002060"/>
                </a:solidFill>
              </a:rPr>
              <a:t> 3. </a:t>
            </a:r>
            <a:r>
              <a:rPr lang="it-IT" sz="2400" dirty="0" smtClean="0">
                <a:solidFill>
                  <a:srgbClr val="002060"/>
                </a:solidFill>
              </a:rPr>
              <a:t>THE NEW MIND LOOKING FOR </a:t>
            </a:r>
            <a:r>
              <a:rPr lang="it-IT" sz="2400" i="1" dirty="0" smtClean="0">
                <a:solidFill>
                  <a:srgbClr val="002060"/>
                </a:solidFill>
              </a:rPr>
              <a:t>THE THIRD PARTY </a:t>
            </a:r>
            <a:r>
              <a:rPr lang="it-IT" sz="2400" dirty="0" smtClean="0">
                <a:solidFill>
                  <a:srgbClr val="002060"/>
                </a:solidFill>
              </a:rPr>
              <a:t>AND FOCUSED ON THREE NEW ABILITIES IHSC</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 to="" calcmode="lin" valueType="num">
                                      <p:cBhvr>
                                        <p:cTn id="7" dur="1" fill="hold"/>
                                        <p:tgtEl>
                                          <p:spTgt spid="6553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3009900" y="990600"/>
            <a:ext cx="3124200" cy="584775"/>
          </a:xfrm>
          <a:prstGeom prst="rect">
            <a:avLst/>
          </a:prstGeom>
          <a:noFill/>
        </p:spPr>
        <p:txBody>
          <a:bodyPr wrap="square" rtlCol="0">
            <a:spAutoFit/>
          </a:bodyPr>
          <a:lstStyle/>
          <a:p>
            <a:pPr algn="ctr"/>
            <a:r>
              <a:rPr lang="en-US" sz="3200" dirty="0" smtClean="0">
                <a:solidFill>
                  <a:srgbClr val="C00000"/>
                </a:solidFill>
              </a:rPr>
              <a:t>UNIQUE REALITY</a:t>
            </a:r>
            <a:endParaRPr lang="en-US" sz="3200" dirty="0">
              <a:solidFill>
                <a:srgbClr val="C00000"/>
              </a:solidFill>
            </a:endParaRPr>
          </a:p>
        </p:txBody>
      </p:sp>
      <p:sp>
        <p:nvSpPr>
          <p:cNvPr id="6" name="TextBox 5"/>
          <p:cNvSpPr txBox="1"/>
          <p:nvPr/>
        </p:nvSpPr>
        <p:spPr>
          <a:xfrm>
            <a:off x="457200" y="1600200"/>
            <a:ext cx="8229600" cy="1938992"/>
          </a:xfrm>
          <a:prstGeom prst="rect">
            <a:avLst/>
          </a:prstGeom>
          <a:noFill/>
        </p:spPr>
        <p:txBody>
          <a:bodyPr wrap="square" rtlCol="0">
            <a:spAutoFit/>
          </a:bodyPr>
          <a:lstStyle/>
          <a:p>
            <a:r>
              <a:rPr lang="nl-NL" sz="2400" dirty="0" smtClean="0">
                <a:solidFill>
                  <a:srgbClr val="002060"/>
                </a:solidFill>
              </a:rPr>
              <a:t>	By reuniting the realities defined as lots of senzorial levels of reality for human, dog, bird, in which they operate with their own senses, that have a frequency and energetic correspondent through their analyzers, with their own nonlevels of realities we obtain </a:t>
            </a:r>
            <a:r>
              <a:rPr lang="nl-NL" sz="2400" b="1" dirty="0" smtClean="0">
                <a:solidFill>
                  <a:srgbClr val="002060"/>
                </a:solidFill>
              </a:rPr>
              <a:t>the</a:t>
            </a:r>
            <a:r>
              <a:rPr lang="nl-NL" sz="2400" dirty="0" smtClean="0">
                <a:solidFill>
                  <a:srgbClr val="002060"/>
                </a:solidFill>
              </a:rPr>
              <a:t> </a:t>
            </a:r>
            <a:r>
              <a:rPr lang="nl-NL" sz="2400" b="1" dirty="0" smtClean="0">
                <a:solidFill>
                  <a:srgbClr val="002060"/>
                </a:solidFill>
              </a:rPr>
              <a:t>Unique Reality</a:t>
            </a:r>
            <a:r>
              <a:rPr lang="nl-NL" sz="2400" dirty="0" smtClean="0">
                <a:solidFill>
                  <a:srgbClr val="002060"/>
                </a:solidFill>
              </a:rPr>
              <a:t>:</a:t>
            </a:r>
            <a:endParaRPr lang="en-US" sz="2400" dirty="0">
              <a:solidFill>
                <a:srgbClr val="002060"/>
              </a:solidFill>
            </a:endParaRPr>
          </a:p>
        </p:txBody>
      </p:sp>
      <p:sp>
        <p:nvSpPr>
          <p:cNvPr id="7" name="TextBox 3"/>
          <p:cNvSpPr txBox="1">
            <a:spLocks noChangeArrowheads="1"/>
          </p:cNvSpPr>
          <p:nvPr/>
        </p:nvSpPr>
        <p:spPr bwMode="auto">
          <a:xfrm>
            <a:off x="685800" y="3429000"/>
            <a:ext cx="7848601" cy="3539430"/>
          </a:xfrm>
          <a:prstGeom prst="rect">
            <a:avLst/>
          </a:prstGeom>
          <a:noFill/>
          <a:ln w="9525">
            <a:noFill/>
            <a:miter lim="800000"/>
            <a:headEnd/>
            <a:tailEnd/>
          </a:ln>
        </p:spPr>
        <p:txBody>
          <a:bodyPr wrap="square">
            <a:spAutoFit/>
          </a:bodyPr>
          <a:lstStyle/>
          <a:p>
            <a:pPr algn="just">
              <a:lnSpc>
                <a:spcPct val="150000"/>
              </a:lnSpc>
            </a:pPr>
            <a:r>
              <a:rPr lang="nl-NL" sz="3200" b="1" dirty="0">
                <a:cs typeface="Times New Roman" pitchFamily="18" charset="0"/>
              </a:rPr>
              <a:t>RU</a:t>
            </a:r>
            <a:r>
              <a:rPr lang="nl-NL" sz="3200" b="1" dirty="0">
                <a:solidFill>
                  <a:srgbClr val="002060"/>
                </a:solidFill>
                <a:cs typeface="Times New Roman" pitchFamily="18" charset="0"/>
              </a:rPr>
              <a:t> </a:t>
            </a:r>
            <a:r>
              <a:rPr lang="nl-NL" sz="3200" b="1" dirty="0">
                <a:cs typeface="Times New Roman" pitchFamily="18" charset="0"/>
              </a:rPr>
              <a:t>= </a:t>
            </a:r>
            <a:r>
              <a:rPr lang="nl-NL" sz="3200" b="1" dirty="0" smtClean="0">
                <a:solidFill>
                  <a:schemeClr val="accent2"/>
                </a:solidFill>
                <a:cs typeface="Times New Roman" pitchFamily="18" charset="0"/>
              </a:rPr>
              <a:t>(HSRJ</a:t>
            </a:r>
            <a:r>
              <a:rPr lang="nl-NL" sz="3200" b="1" dirty="0">
                <a:solidFill>
                  <a:schemeClr val="accent2"/>
                </a:solidFill>
                <a:cs typeface="Times New Roman" pitchFamily="18" charset="0"/>
              </a:rPr>
              <a:t>₁) U (</a:t>
            </a:r>
            <a:r>
              <a:rPr lang="nl-NL" sz="3200" b="1" dirty="0" smtClean="0">
                <a:solidFill>
                  <a:schemeClr val="accent2"/>
                </a:solidFill>
                <a:cs typeface="Times New Roman" pitchFamily="18" charset="0"/>
              </a:rPr>
              <a:t>NHSRJ</a:t>
            </a:r>
            <a:r>
              <a:rPr lang="nl-NL" sz="3200" b="1" dirty="0">
                <a:solidFill>
                  <a:schemeClr val="accent2"/>
                </a:solidFill>
                <a:cs typeface="Times New Roman" pitchFamily="18" charset="0"/>
              </a:rPr>
              <a:t>₁)</a:t>
            </a:r>
            <a:r>
              <a:rPr lang="nl-NL" sz="3200" b="1" dirty="0">
                <a:solidFill>
                  <a:srgbClr val="FF0000"/>
                </a:solidFill>
                <a:cs typeface="Times New Roman" pitchFamily="18" charset="0"/>
              </a:rPr>
              <a:t> </a:t>
            </a:r>
            <a:r>
              <a:rPr lang="nl-NL" sz="3200" b="1" dirty="0">
                <a:cs typeface="Times New Roman" pitchFamily="18" charset="0"/>
              </a:rPr>
              <a:t>=</a:t>
            </a:r>
            <a:r>
              <a:rPr lang="nl-NL" sz="3200" b="1" dirty="0">
                <a:solidFill>
                  <a:srgbClr val="FF0000"/>
                </a:solidFill>
                <a:cs typeface="Times New Roman" pitchFamily="18" charset="0"/>
              </a:rPr>
              <a:t> </a:t>
            </a:r>
            <a:r>
              <a:rPr lang="nl-NL" sz="3200" b="1" dirty="0" smtClean="0">
                <a:solidFill>
                  <a:schemeClr val="tx2">
                    <a:lumMod val="75000"/>
                  </a:schemeClr>
                </a:solidFill>
                <a:cs typeface="Times New Roman" pitchFamily="18" charset="0"/>
              </a:rPr>
              <a:t>(DSRE</a:t>
            </a:r>
            <a:r>
              <a:rPr lang="nl-NL" sz="3200" b="1" dirty="0">
                <a:solidFill>
                  <a:schemeClr val="tx2">
                    <a:lumMod val="75000"/>
                  </a:schemeClr>
                </a:solidFill>
                <a:cs typeface="Times New Roman" pitchFamily="18" charset="0"/>
              </a:rPr>
              <a:t>₁) U </a:t>
            </a:r>
            <a:r>
              <a:rPr lang="nl-NL" sz="3200" b="1" dirty="0" smtClean="0">
                <a:solidFill>
                  <a:schemeClr val="tx2">
                    <a:lumMod val="75000"/>
                  </a:schemeClr>
                </a:solidFill>
                <a:cs typeface="Times New Roman" pitchFamily="18" charset="0"/>
              </a:rPr>
              <a:t>(DSNRE₁</a:t>
            </a:r>
            <a:r>
              <a:rPr lang="nl-NL" sz="3200" b="1" dirty="0">
                <a:solidFill>
                  <a:schemeClr val="tx2">
                    <a:lumMod val="75000"/>
                  </a:schemeClr>
                </a:solidFill>
                <a:cs typeface="Times New Roman" pitchFamily="18" charset="0"/>
              </a:rPr>
              <a:t>)</a:t>
            </a:r>
            <a:r>
              <a:rPr lang="nl-NL" sz="3200" b="1" dirty="0">
                <a:solidFill>
                  <a:schemeClr val="accent2">
                    <a:lumMod val="75000"/>
                  </a:schemeClr>
                </a:solidFill>
                <a:cs typeface="Times New Roman" pitchFamily="18" charset="0"/>
              </a:rPr>
              <a:t> = </a:t>
            </a:r>
            <a:r>
              <a:rPr lang="nl-NL" sz="3200" b="1" dirty="0" smtClean="0">
                <a:solidFill>
                  <a:schemeClr val="accent6">
                    <a:lumMod val="75000"/>
                  </a:schemeClr>
                </a:solidFill>
                <a:cs typeface="Times New Roman" pitchFamily="18" charset="0"/>
              </a:rPr>
              <a:t>(BSR₂</a:t>
            </a:r>
            <a:r>
              <a:rPr lang="nl-NL" sz="3200" b="1" dirty="0">
                <a:solidFill>
                  <a:schemeClr val="accent6">
                    <a:lumMod val="75000"/>
                  </a:schemeClr>
                </a:solidFill>
                <a:cs typeface="Times New Roman" pitchFamily="18" charset="0"/>
              </a:rPr>
              <a:t>) U </a:t>
            </a:r>
            <a:r>
              <a:rPr lang="nl-NL" sz="3200" b="1" dirty="0" smtClean="0">
                <a:solidFill>
                  <a:schemeClr val="accent6">
                    <a:lumMod val="75000"/>
                  </a:schemeClr>
                </a:solidFill>
                <a:cs typeface="Times New Roman" pitchFamily="18" charset="0"/>
              </a:rPr>
              <a:t>(BSNR₂</a:t>
            </a:r>
            <a:r>
              <a:rPr lang="nl-NL" sz="3200" b="1" dirty="0">
                <a:solidFill>
                  <a:schemeClr val="accent6">
                    <a:lumMod val="75000"/>
                  </a:schemeClr>
                </a:solidFill>
                <a:cs typeface="Times New Roman" pitchFamily="18" charset="0"/>
              </a:rPr>
              <a:t>) </a:t>
            </a:r>
            <a:r>
              <a:rPr lang="nl-NL" sz="3200" b="1" dirty="0">
                <a:cs typeface="Times New Roman" pitchFamily="18" charset="0"/>
              </a:rPr>
              <a:t>= </a:t>
            </a:r>
            <a:r>
              <a:rPr lang="nl-NL" sz="3200" b="1" dirty="0" smtClean="0">
                <a:solidFill>
                  <a:srgbClr val="FF0000"/>
                </a:solidFill>
                <a:cs typeface="Times New Roman" pitchFamily="18" charset="0"/>
              </a:rPr>
              <a:t>(RMF₁) U (NRMF₁) </a:t>
            </a:r>
            <a:r>
              <a:rPr lang="nl-NL" sz="3200" b="1" dirty="0" smtClean="0">
                <a:solidFill>
                  <a:schemeClr val="bg2">
                    <a:lumMod val="25000"/>
                  </a:schemeClr>
                </a:solidFill>
                <a:cs typeface="Times New Roman" pitchFamily="18" charset="0"/>
              </a:rPr>
              <a:t>=</a:t>
            </a:r>
            <a:endParaRPr lang="en-US" sz="3200" b="1" dirty="0">
              <a:solidFill>
                <a:schemeClr val="bg2">
                  <a:lumMod val="25000"/>
                </a:schemeClr>
              </a:solidFill>
              <a:cs typeface="Times New Roman" pitchFamily="18" charset="0"/>
            </a:endParaRPr>
          </a:p>
          <a:p>
            <a:pPr algn="just">
              <a:lnSpc>
                <a:spcPct val="150000"/>
              </a:lnSpc>
            </a:pPr>
            <a:r>
              <a:rPr lang="ro-RO" sz="3200" b="1" dirty="0">
                <a:solidFill>
                  <a:srgbClr val="7030A0"/>
                </a:solidFill>
                <a:cs typeface="Times New Roman" pitchFamily="18" charset="0"/>
              </a:rPr>
              <a:t>        </a:t>
            </a:r>
            <a:r>
              <a:rPr lang="en-US" sz="3200" b="1" dirty="0" smtClean="0">
                <a:cs typeface="Times New Roman" pitchFamily="18" charset="0"/>
              </a:rPr>
              <a:t>=</a:t>
            </a:r>
            <a:r>
              <a:rPr lang="ro-RO" sz="3200" b="1" dirty="0" smtClean="0">
                <a:solidFill>
                  <a:srgbClr val="7030A0"/>
                </a:solidFill>
                <a:cs typeface="Times New Roman" pitchFamily="18" charset="0"/>
              </a:rPr>
              <a:t>  </a:t>
            </a:r>
            <a:r>
              <a:rPr lang="nl-NL" sz="3200" b="1" dirty="0" smtClean="0">
                <a:solidFill>
                  <a:srgbClr val="7030A0"/>
                </a:solidFill>
                <a:cs typeface="Times New Roman" pitchFamily="18" charset="0"/>
              </a:rPr>
              <a:t>(PAR</a:t>
            </a:r>
            <a:r>
              <a:rPr lang="nl-NL" sz="3200" b="1" baseline="-25000" dirty="0" smtClean="0">
                <a:solidFill>
                  <a:srgbClr val="7030A0"/>
                </a:solidFill>
                <a:cs typeface="Times New Roman" pitchFamily="18" charset="0"/>
              </a:rPr>
              <a:t>1</a:t>
            </a:r>
            <a:r>
              <a:rPr lang="nl-NL" sz="3200" b="1" dirty="0">
                <a:solidFill>
                  <a:srgbClr val="7030A0"/>
                </a:solidFill>
                <a:cs typeface="Times New Roman" pitchFamily="18" charset="0"/>
              </a:rPr>
              <a:t>) U </a:t>
            </a:r>
            <a:r>
              <a:rPr lang="nl-NL" sz="3200" b="1" dirty="0" smtClean="0">
                <a:solidFill>
                  <a:srgbClr val="7030A0"/>
                </a:solidFill>
                <a:cs typeface="Times New Roman" pitchFamily="18" charset="0"/>
              </a:rPr>
              <a:t>(PANR</a:t>
            </a:r>
            <a:r>
              <a:rPr lang="nl-NL" sz="3200" b="1" baseline="-25000" dirty="0" smtClean="0">
                <a:solidFill>
                  <a:srgbClr val="7030A0"/>
                </a:solidFill>
                <a:cs typeface="Times New Roman" pitchFamily="18" charset="0"/>
              </a:rPr>
              <a:t>1</a:t>
            </a:r>
            <a:r>
              <a:rPr lang="nl-NL" sz="3200" b="1" dirty="0">
                <a:solidFill>
                  <a:srgbClr val="7030A0"/>
                </a:solidFill>
                <a:cs typeface="Times New Roman" pitchFamily="18" charset="0"/>
              </a:rPr>
              <a:t>) ş.a.m.d. </a:t>
            </a:r>
            <a:endParaRPr lang="ro-RO" sz="3200" b="1" dirty="0">
              <a:solidFill>
                <a:srgbClr val="7030A0"/>
              </a:solidFill>
              <a:cs typeface="Times New Roman" pitchFamily="18" charset="0"/>
            </a:endParaRPr>
          </a:p>
          <a:p>
            <a:pPr algn="just">
              <a:lnSpc>
                <a:spcPct val="150000"/>
              </a:lnSpc>
            </a:pPr>
            <a:r>
              <a:rPr lang="ro-RO" sz="3200" b="1" dirty="0">
                <a:solidFill>
                  <a:srgbClr val="002060"/>
                </a:solidFill>
                <a:cs typeface="Times New Roman" pitchFamily="18" charset="0"/>
              </a:rPr>
              <a:t>       </a:t>
            </a:r>
            <a:endParaRPr lang="en-US" sz="3200" b="1" dirty="0">
              <a:solidFill>
                <a:srgbClr val="FF0000"/>
              </a:solidFill>
              <a:cs typeface="Times New Roman" pitchFamily="18" charset="0"/>
            </a:endParaRPr>
          </a:p>
          <a:p>
            <a:pPr algn="just"/>
            <a:endParaRPr lang="en-US" sz="3200" dirty="0">
              <a:solidFill>
                <a:srgbClr val="FF0000"/>
              </a:solidFill>
              <a:latin typeface="Times New Roman" pitchFamily="18" charset="0"/>
              <a:cs typeface="Times New Roman" pitchFamily="18" charset="0"/>
            </a:endParaRPr>
          </a:p>
        </p:txBody>
      </p:sp>
      <p:sp>
        <p:nvSpPr>
          <p:cNvPr id="8" name="TextBox 7"/>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
        <p:nvSpPr>
          <p:cNvPr id="9" name="Rectangle 8"/>
          <p:cNvSpPr/>
          <p:nvPr/>
        </p:nvSpPr>
        <p:spPr>
          <a:xfrm>
            <a:off x="0" y="-22086"/>
            <a:ext cx="9144000" cy="830997"/>
          </a:xfrm>
          <a:prstGeom prst="rect">
            <a:avLst/>
          </a:prstGeom>
        </p:spPr>
        <p:txBody>
          <a:bodyPr wrap="square">
            <a:spAutoFit/>
          </a:bodyPr>
          <a:lstStyle/>
          <a:p>
            <a:pPr algn="ctr"/>
            <a:r>
              <a:rPr lang="ro-RO" sz="2400" dirty="0" smtClean="0">
                <a:solidFill>
                  <a:srgbClr val="002060"/>
                </a:solidFill>
              </a:rPr>
              <a:t> 3. </a:t>
            </a:r>
            <a:r>
              <a:rPr lang="it-IT" sz="2400" dirty="0" smtClean="0">
                <a:solidFill>
                  <a:srgbClr val="002060"/>
                </a:solidFill>
              </a:rPr>
              <a:t>THE NEW MIND LOOKING FOR </a:t>
            </a:r>
            <a:r>
              <a:rPr lang="it-IT" sz="2400" i="1" dirty="0" smtClean="0">
                <a:solidFill>
                  <a:srgbClr val="002060"/>
                </a:solidFill>
              </a:rPr>
              <a:t>THE THIRD PARTY </a:t>
            </a:r>
            <a:r>
              <a:rPr lang="it-IT" sz="2400" dirty="0" smtClean="0">
                <a:solidFill>
                  <a:srgbClr val="002060"/>
                </a:solidFill>
              </a:rPr>
              <a:t>AND FOCUSED ON THREE NEW ABILITIES IHSC</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8" name="Group 7"/>
          <p:cNvGrpSpPr>
            <a:grpSpLocks noChangeAspect="1"/>
          </p:cNvGrpSpPr>
          <p:nvPr/>
        </p:nvGrpSpPr>
        <p:grpSpPr bwMode="auto">
          <a:xfrm>
            <a:off x="1447800" y="573405"/>
            <a:ext cx="6228080" cy="4608195"/>
            <a:chOff x="876" y="1448"/>
            <a:chExt cx="9808" cy="7257"/>
          </a:xfrm>
        </p:grpSpPr>
        <p:sp>
          <p:nvSpPr>
            <p:cNvPr id="9" name="AutoShape 21"/>
            <p:cNvSpPr>
              <a:spLocks noChangeAspect="1" noChangeArrowheads="1" noTextEdit="1"/>
            </p:cNvSpPr>
            <p:nvPr/>
          </p:nvSpPr>
          <p:spPr bwMode="auto">
            <a:xfrm>
              <a:off x="1448" y="1448"/>
              <a:ext cx="9180" cy="702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Oval 20"/>
            <p:cNvSpPr>
              <a:spLocks noChangeArrowheads="1"/>
            </p:cNvSpPr>
            <p:nvPr/>
          </p:nvSpPr>
          <p:spPr bwMode="auto">
            <a:xfrm>
              <a:off x="876" y="1448"/>
              <a:ext cx="9808" cy="7257"/>
            </a:xfrm>
            <a:prstGeom prst="ellipse">
              <a:avLst/>
            </a:prstGeom>
            <a:solidFill>
              <a:schemeClr val="accent6">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19"/>
            <p:cNvSpPr>
              <a:spLocks noChangeArrowheads="1"/>
            </p:cNvSpPr>
            <p:nvPr/>
          </p:nvSpPr>
          <p:spPr bwMode="auto">
            <a:xfrm>
              <a:off x="3788" y="2348"/>
              <a:ext cx="1260" cy="1080"/>
            </a:xfrm>
            <a:prstGeom prst="ellipse">
              <a:avLst/>
            </a:prstGeom>
            <a:solidFill>
              <a:srgbClr val="F2DB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400" dirty="0" smtClean="0">
                  <a:latin typeface="Calibri" pitchFamily="34" charset="0"/>
                  <a:ea typeface="Times New Roman" pitchFamily="18" charset="0"/>
                  <a:cs typeface="Times New Roman" pitchFamily="18" charset="0"/>
                </a:rPr>
                <a:t>HSR </a:t>
              </a:r>
              <a:r>
                <a:rPr kumimoji="0" lang="ro-RO"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₁</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Oval 18"/>
            <p:cNvSpPr>
              <a:spLocks noChangeArrowheads="1"/>
            </p:cNvSpPr>
            <p:nvPr/>
          </p:nvSpPr>
          <p:spPr bwMode="auto">
            <a:xfrm>
              <a:off x="3968" y="3788"/>
              <a:ext cx="1260" cy="1080"/>
            </a:xfrm>
            <a:prstGeom prst="ellipse">
              <a:avLst/>
            </a:prstGeom>
            <a:solidFill>
              <a:srgbClr val="F2DB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400" dirty="0" smtClean="0">
                  <a:latin typeface="Calibri" pitchFamily="34" charset="0"/>
                  <a:ea typeface="Times New Roman" pitchFamily="18" charset="0"/>
                  <a:cs typeface="Times New Roman" pitchFamily="18" charset="0"/>
                </a:rPr>
                <a:t>HSR</a:t>
              </a:r>
              <a:r>
                <a:rPr kumimoji="0" lang="ro-RO"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₄</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Oval 17"/>
            <p:cNvSpPr>
              <a:spLocks noChangeArrowheads="1"/>
            </p:cNvSpPr>
            <p:nvPr/>
          </p:nvSpPr>
          <p:spPr bwMode="auto">
            <a:xfrm>
              <a:off x="7028" y="4508"/>
              <a:ext cx="1260" cy="1079"/>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400" dirty="0" smtClean="0">
                  <a:latin typeface="Calibri" pitchFamily="34" charset="0"/>
                  <a:ea typeface="Times New Roman" pitchFamily="18" charset="0"/>
                  <a:cs typeface="Times New Roman" pitchFamily="18" charset="0"/>
                </a:rPr>
                <a:t>BSR </a:t>
              </a:r>
              <a:r>
                <a:rPr kumimoji="0" lang="ro-RO"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j</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Oval 16"/>
            <p:cNvSpPr>
              <a:spLocks noChangeArrowheads="1"/>
            </p:cNvSpPr>
            <p:nvPr/>
          </p:nvSpPr>
          <p:spPr bwMode="auto">
            <a:xfrm>
              <a:off x="3608" y="6308"/>
              <a:ext cx="1260" cy="1080"/>
            </a:xfrm>
            <a:prstGeom prst="ellipse">
              <a:avLst/>
            </a:prstGeom>
            <a:solidFill>
              <a:srgbClr val="F2DB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HSR</a:t>
              </a:r>
              <a:r>
                <a:rPr kumimoji="0" lang="ro-RO"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Oval 15"/>
            <p:cNvSpPr>
              <a:spLocks noChangeArrowheads="1"/>
            </p:cNvSpPr>
            <p:nvPr/>
          </p:nvSpPr>
          <p:spPr bwMode="auto">
            <a:xfrm>
              <a:off x="6488" y="2168"/>
              <a:ext cx="1260" cy="1080"/>
            </a:xfrm>
            <a:prstGeom prst="ellipse">
              <a:avLst/>
            </a:prstGeom>
            <a:solidFill>
              <a:srgbClr val="F2DB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400" dirty="0" smtClean="0">
                  <a:latin typeface="Calibri" pitchFamily="34" charset="0"/>
                  <a:ea typeface="Times New Roman" pitchFamily="18" charset="0"/>
                  <a:cs typeface="Times New Roman" pitchFamily="18" charset="0"/>
                </a:rPr>
                <a:t>HSR</a:t>
              </a:r>
              <a:r>
                <a:rPr kumimoji="0" lang="ro-RO"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₂</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Oval 14"/>
            <p:cNvSpPr>
              <a:spLocks noChangeArrowheads="1"/>
            </p:cNvSpPr>
            <p:nvPr/>
          </p:nvSpPr>
          <p:spPr bwMode="auto">
            <a:xfrm>
              <a:off x="6308" y="6847"/>
              <a:ext cx="1440" cy="1081"/>
            </a:xfrm>
            <a:prstGeom prst="ellipse">
              <a:avLst/>
            </a:prstGeom>
            <a:solidFill>
              <a:srgbClr val="F2DB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400" dirty="0" smtClean="0">
                  <a:latin typeface="Calibri" pitchFamily="34" charset="0"/>
                  <a:ea typeface="Times New Roman" pitchFamily="18" charset="0"/>
                  <a:cs typeface="Times New Roman" pitchFamily="18" charset="0"/>
                </a:rPr>
                <a:t>HSR</a:t>
              </a:r>
              <a:r>
                <a:rPr kumimoji="0" lang="ro-RO"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m</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Oval 13"/>
            <p:cNvSpPr>
              <a:spLocks noChangeArrowheads="1"/>
            </p:cNvSpPr>
            <p:nvPr/>
          </p:nvSpPr>
          <p:spPr bwMode="auto">
            <a:xfrm>
              <a:off x="2348" y="4868"/>
              <a:ext cx="1260" cy="1174"/>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BSR</a:t>
              </a:r>
              <a:r>
                <a:rPr kumimoji="0" lang="ro-RO"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₃</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Oval 12"/>
            <p:cNvSpPr>
              <a:spLocks noChangeArrowheads="1"/>
            </p:cNvSpPr>
            <p:nvPr/>
          </p:nvSpPr>
          <p:spPr bwMode="auto">
            <a:xfrm>
              <a:off x="9008" y="5228"/>
              <a:ext cx="1260" cy="1079"/>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400" dirty="0" smtClean="0">
                  <a:latin typeface="Calibri" pitchFamily="34" charset="0"/>
                  <a:ea typeface="Times New Roman" pitchFamily="18" charset="0"/>
                  <a:cs typeface="Times New Roman" pitchFamily="18" charset="0"/>
                </a:rPr>
                <a:t>BSR </a:t>
              </a:r>
              <a:r>
                <a:rPr kumimoji="0" lang="ro-RO"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₂</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Oval 11"/>
            <p:cNvSpPr>
              <a:spLocks noChangeArrowheads="1"/>
            </p:cNvSpPr>
            <p:nvPr/>
          </p:nvSpPr>
          <p:spPr bwMode="auto">
            <a:xfrm>
              <a:off x="8108" y="2778"/>
              <a:ext cx="1260" cy="1081"/>
            </a:xfrm>
            <a:prstGeom prst="ellipse">
              <a:avLst/>
            </a:prstGeom>
            <a:solidFill>
              <a:srgbClr val="F2DBDB"/>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400" dirty="0" smtClean="0">
                  <a:latin typeface="Calibri" pitchFamily="34" charset="0"/>
                  <a:ea typeface="Times New Roman" pitchFamily="18" charset="0"/>
                  <a:cs typeface="Times New Roman" pitchFamily="18" charset="0"/>
                </a:rPr>
                <a:t>HSR</a:t>
              </a:r>
              <a:r>
                <a:rPr kumimoji="0" lang="ro-RO"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₃</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Oval 10"/>
            <p:cNvSpPr>
              <a:spLocks noChangeArrowheads="1"/>
            </p:cNvSpPr>
            <p:nvPr/>
          </p:nvSpPr>
          <p:spPr bwMode="auto">
            <a:xfrm>
              <a:off x="3788" y="5048"/>
              <a:ext cx="1260" cy="1080"/>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400" dirty="0" smtClean="0">
                  <a:latin typeface="Calibri" pitchFamily="34" charset="0"/>
                  <a:ea typeface="Times New Roman" pitchFamily="18" charset="0"/>
                  <a:cs typeface="Times New Roman" pitchFamily="18" charset="0"/>
                </a:rPr>
                <a:t>BSR </a:t>
              </a:r>
              <a:r>
                <a:rPr kumimoji="0" lang="ro-RO"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₁</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Oval 9"/>
            <p:cNvSpPr>
              <a:spLocks noChangeArrowheads="1"/>
            </p:cNvSpPr>
            <p:nvPr/>
          </p:nvSpPr>
          <p:spPr bwMode="auto">
            <a:xfrm>
              <a:off x="5130" y="4483"/>
              <a:ext cx="1260" cy="1079"/>
            </a:xfrm>
            <a:prstGeom prst="ellipse">
              <a:avLst/>
            </a:prstGeom>
            <a:solidFill>
              <a:srgbClr val="92CDD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400" dirty="0" smtClean="0">
                  <a:latin typeface="Calibri" pitchFamily="34" charset="0"/>
                  <a:ea typeface="Times New Roman" pitchFamily="18" charset="0"/>
                  <a:cs typeface="Times New Roman" pitchFamily="18" charset="0"/>
                </a:rPr>
                <a:t>DSR</a:t>
              </a:r>
              <a:r>
                <a:rPr kumimoji="0" lang="ro-RO"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₄</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Oval 8"/>
            <p:cNvSpPr>
              <a:spLocks noChangeArrowheads="1"/>
            </p:cNvSpPr>
            <p:nvPr/>
          </p:nvSpPr>
          <p:spPr bwMode="auto">
            <a:xfrm>
              <a:off x="6128" y="5408"/>
              <a:ext cx="1260" cy="1079"/>
            </a:xfrm>
            <a:prstGeom prst="ellipse">
              <a:avLst/>
            </a:prstGeom>
            <a:solidFill>
              <a:srgbClr val="92CDD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400" dirty="0" smtClean="0">
                  <a:latin typeface="Calibri" pitchFamily="34" charset="0"/>
                  <a:ea typeface="Times New Roman" pitchFamily="18" charset="0"/>
                  <a:cs typeface="Times New Roman" pitchFamily="18" charset="0"/>
                </a:rPr>
                <a:t>DSR</a:t>
              </a:r>
              <a:r>
                <a:rPr kumimoji="0" lang="ro-RO"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k</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Oval 7"/>
            <p:cNvSpPr>
              <a:spLocks noChangeArrowheads="1"/>
            </p:cNvSpPr>
            <p:nvPr/>
          </p:nvSpPr>
          <p:spPr bwMode="auto">
            <a:xfrm>
              <a:off x="5948" y="3428"/>
              <a:ext cx="1260" cy="1079"/>
            </a:xfrm>
            <a:prstGeom prst="ellipse">
              <a:avLst/>
            </a:prstGeom>
            <a:solidFill>
              <a:srgbClr val="92CDD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400" dirty="0" smtClean="0">
                  <a:latin typeface="Calibri" pitchFamily="34" charset="0"/>
                  <a:ea typeface="Times New Roman" pitchFamily="18" charset="0"/>
                  <a:cs typeface="Times New Roman" pitchFamily="18" charset="0"/>
                </a:rPr>
                <a:t>DSR</a:t>
              </a:r>
              <a:r>
                <a:rPr kumimoji="0" lang="ro-RO"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₃</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4" name="Oval 6"/>
            <p:cNvSpPr>
              <a:spLocks noChangeArrowheads="1"/>
            </p:cNvSpPr>
            <p:nvPr/>
          </p:nvSpPr>
          <p:spPr bwMode="auto">
            <a:xfrm>
              <a:off x="2168" y="3248"/>
              <a:ext cx="1260" cy="1081"/>
            </a:xfrm>
            <a:prstGeom prst="ellipse">
              <a:avLst/>
            </a:prstGeom>
            <a:solidFill>
              <a:srgbClr val="92CDD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400" dirty="0" smtClean="0">
                  <a:latin typeface="Calibri" pitchFamily="34" charset="0"/>
                  <a:ea typeface="Times New Roman" pitchFamily="18" charset="0"/>
                  <a:cs typeface="Times New Roman" pitchFamily="18" charset="0"/>
                </a:rPr>
                <a:t>DSR</a:t>
              </a:r>
              <a:r>
                <a:rPr kumimoji="0" lang="ro-RO"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₂</a:t>
              </a:r>
              <a:endParaRPr kumimoji="0" lang="ro-RO"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5" name="Oval 5"/>
            <p:cNvSpPr>
              <a:spLocks noChangeArrowheads="1"/>
            </p:cNvSpPr>
            <p:nvPr/>
          </p:nvSpPr>
          <p:spPr bwMode="auto">
            <a:xfrm>
              <a:off x="4868" y="6668"/>
              <a:ext cx="1260" cy="1079"/>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400" dirty="0" smtClean="0">
                  <a:latin typeface="Calibri" pitchFamily="34" charset="0"/>
                  <a:ea typeface="Times New Roman" pitchFamily="18" charset="0"/>
                  <a:cs typeface="Times New Roman" pitchFamily="18" charset="0"/>
                </a:rPr>
                <a:t>BSR</a:t>
              </a:r>
              <a:r>
                <a:rPr kumimoji="0" lang="ro-RO"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Oval 4"/>
            <p:cNvSpPr>
              <a:spLocks noChangeArrowheads="1"/>
            </p:cNvSpPr>
            <p:nvPr/>
          </p:nvSpPr>
          <p:spPr bwMode="auto">
            <a:xfrm>
              <a:off x="7928" y="6128"/>
              <a:ext cx="1260" cy="1079"/>
            </a:xfrm>
            <a:prstGeom prst="ellipse">
              <a:avLst/>
            </a:prstGeom>
            <a:solidFill>
              <a:srgbClr val="92CDD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400" dirty="0" smtClean="0">
                  <a:latin typeface="Calibri" pitchFamily="34" charset="0"/>
                  <a:ea typeface="Times New Roman" pitchFamily="18" charset="0"/>
                  <a:cs typeface="Times New Roman" pitchFamily="18" charset="0"/>
                </a:rPr>
                <a:t>DSR</a:t>
              </a:r>
              <a:r>
                <a:rPr kumimoji="0" lang="ro-RO"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n</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Oval 3"/>
            <p:cNvSpPr>
              <a:spLocks noChangeArrowheads="1"/>
            </p:cNvSpPr>
            <p:nvPr/>
          </p:nvSpPr>
          <p:spPr bwMode="auto">
            <a:xfrm>
              <a:off x="5048" y="1988"/>
              <a:ext cx="1260" cy="1078"/>
            </a:xfrm>
            <a:prstGeom prst="ellipse">
              <a:avLst/>
            </a:prstGeom>
            <a:solidFill>
              <a:srgbClr val="92CDDC"/>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DSR</a:t>
              </a:r>
              <a:r>
                <a:rPr kumimoji="0" lang="ro-RO"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₁</a:t>
              </a: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Oval 2"/>
            <p:cNvSpPr>
              <a:spLocks noChangeArrowheads="1"/>
            </p:cNvSpPr>
            <p:nvPr/>
          </p:nvSpPr>
          <p:spPr bwMode="auto">
            <a:xfrm>
              <a:off x="8428" y="4008"/>
              <a:ext cx="1260" cy="1081"/>
            </a:xfrm>
            <a:prstGeom prst="ellipse">
              <a:avLst/>
            </a:pr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sz="1400" b="0" i="0" u="none"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RMF</a:t>
              </a:r>
              <a:endParaRPr kumimoji="0" lang="ro-RO" sz="14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9" name="TextBox 28"/>
          <p:cNvSpPr txBox="1"/>
          <p:nvPr/>
        </p:nvSpPr>
        <p:spPr>
          <a:xfrm>
            <a:off x="0" y="5105400"/>
            <a:ext cx="9144000" cy="1015663"/>
          </a:xfrm>
          <a:prstGeom prst="rect">
            <a:avLst/>
          </a:prstGeom>
          <a:noFill/>
        </p:spPr>
        <p:txBody>
          <a:bodyPr wrap="square" rtlCol="0">
            <a:spAutoFit/>
          </a:bodyPr>
          <a:lstStyle/>
          <a:p>
            <a:pPr algn="ctr"/>
            <a:r>
              <a:rPr lang="en-GB" sz="2000" b="1" dirty="0" smtClean="0">
                <a:solidFill>
                  <a:srgbClr val="002060"/>
                </a:solidFill>
              </a:rPr>
              <a:t>Fig. no. 5 – Dual and integrating representation of Unique Reality</a:t>
            </a:r>
            <a:endParaRPr lang="en-US" sz="2000" dirty="0" smtClean="0">
              <a:solidFill>
                <a:srgbClr val="002060"/>
              </a:solidFill>
            </a:endParaRPr>
          </a:p>
          <a:p>
            <a:pPr algn="ctr"/>
            <a:endParaRPr lang="en-US" sz="2000" dirty="0" smtClean="0">
              <a:solidFill>
                <a:srgbClr val="002060"/>
              </a:solidFill>
            </a:endParaRPr>
          </a:p>
          <a:p>
            <a:pPr algn="ctr"/>
            <a:endParaRPr lang="en-US" sz="2000" dirty="0">
              <a:solidFill>
                <a:srgbClr val="002060"/>
              </a:solidFill>
            </a:endParaRPr>
          </a:p>
        </p:txBody>
      </p:sp>
      <p:sp>
        <p:nvSpPr>
          <p:cNvPr id="30" name="TextBox 29"/>
          <p:cNvSpPr txBox="1"/>
          <p:nvPr/>
        </p:nvSpPr>
        <p:spPr>
          <a:xfrm>
            <a:off x="0" y="5410200"/>
            <a:ext cx="9144000" cy="1477328"/>
          </a:xfrm>
          <a:prstGeom prst="rect">
            <a:avLst/>
          </a:prstGeom>
          <a:noFill/>
        </p:spPr>
        <p:txBody>
          <a:bodyPr wrap="square" rtlCol="0">
            <a:spAutoFit/>
          </a:bodyPr>
          <a:lstStyle/>
          <a:p>
            <a:pPr algn="ctr"/>
            <a:r>
              <a:rPr lang="en-GB" dirty="0" smtClean="0">
                <a:solidFill>
                  <a:srgbClr val="002060"/>
                </a:solidFill>
              </a:rPr>
              <a:t>HSR - human sensorial reality; HSNR - human sensorial non- reality; </a:t>
            </a:r>
            <a:endParaRPr lang="en-US" dirty="0" smtClean="0">
              <a:solidFill>
                <a:srgbClr val="002060"/>
              </a:solidFill>
            </a:endParaRPr>
          </a:p>
          <a:p>
            <a:pPr algn="ctr"/>
            <a:r>
              <a:rPr lang="en-GB" dirty="0" smtClean="0">
                <a:solidFill>
                  <a:srgbClr val="002060"/>
                </a:solidFill>
              </a:rPr>
              <a:t>DSR - dogs’ sensorial reality; DSNR - dogs’ sensorial non-reality; </a:t>
            </a:r>
            <a:endParaRPr lang="en-US" dirty="0" smtClean="0">
              <a:solidFill>
                <a:srgbClr val="002060"/>
              </a:solidFill>
            </a:endParaRPr>
          </a:p>
          <a:p>
            <a:pPr algn="ctr"/>
            <a:r>
              <a:rPr lang="en-GB" dirty="0" smtClean="0">
                <a:solidFill>
                  <a:srgbClr val="002060"/>
                </a:solidFill>
              </a:rPr>
              <a:t>BSR - birds’ sensorial reality; BSNR - birds’ sensorial non-reality; </a:t>
            </a:r>
            <a:endParaRPr lang="en-US" dirty="0" smtClean="0">
              <a:solidFill>
                <a:srgbClr val="002060"/>
              </a:solidFill>
            </a:endParaRPr>
          </a:p>
          <a:p>
            <a:pPr algn="ctr"/>
            <a:r>
              <a:rPr lang="en-GB" dirty="0" smtClean="0">
                <a:solidFill>
                  <a:srgbClr val="002060"/>
                </a:solidFill>
              </a:rPr>
              <a:t>RMF - reality manifested with the help of forms; </a:t>
            </a:r>
            <a:endParaRPr lang="en-US" dirty="0" smtClean="0">
              <a:solidFill>
                <a:srgbClr val="002060"/>
              </a:solidFill>
            </a:endParaRPr>
          </a:p>
          <a:p>
            <a:pPr algn="ctr"/>
            <a:r>
              <a:rPr lang="en-GB" dirty="0" smtClean="0">
                <a:solidFill>
                  <a:srgbClr val="002060"/>
                </a:solidFill>
              </a:rPr>
              <a:t>NRMF - non-reality manifested with the help of forms</a:t>
            </a:r>
            <a:endParaRPr lang="en-US" dirty="0">
              <a:solidFill>
                <a:srgbClr val="002060"/>
              </a:solidFill>
            </a:endParaRPr>
          </a:p>
        </p:txBody>
      </p:sp>
      <p:sp>
        <p:nvSpPr>
          <p:cNvPr id="31" name="TextBox 30"/>
          <p:cNvSpPr txBox="1"/>
          <p:nvPr/>
        </p:nvSpPr>
        <p:spPr>
          <a:xfrm>
            <a:off x="3009900" y="24825"/>
            <a:ext cx="3124200" cy="584775"/>
          </a:xfrm>
          <a:prstGeom prst="rect">
            <a:avLst/>
          </a:prstGeom>
          <a:noFill/>
        </p:spPr>
        <p:txBody>
          <a:bodyPr wrap="square" rtlCol="0">
            <a:spAutoFit/>
          </a:bodyPr>
          <a:lstStyle/>
          <a:p>
            <a:pPr algn="ctr"/>
            <a:r>
              <a:rPr lang="en-US" sz="3200" dirty="0" smtClean="0">
                <a:solidFill>
                  <a:srgbClr val="C00000"/>
                </a:solidFill>
              </a:rPr>
              <a:t>UNIQUE REALITY</a:t>
            </a:r>
            <a:endParaRPr lang="en-US"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aphicFrame>
        <p:nvGraphicFramePr>
          <p:cNvPr id="31" name="Table 30"/>
          <p:cNvGraphicFramePr>
            <a:graphicFrameLocks noGrp="1"/>
          </p:cNvGraphicFramePr>
          <p:nvPr/>
        </p:nvGraphicFramePr>
        <p:xfrm>
          <a:off x="-2" y="1447800"/>
          <a:ext cx="9144001" cy="4732020"/>
        </p:xfrm>
        <a:graphic>
          <a:graphicData uri="http://schemas.openxmlformats.org/drawingml/2006/table">
            <a:tbl>
              <a:tblPr>
                <a:tableStyleId>{35758FB7-9AC5-4552-8A53-C91805E547FA}</a:tableStyleId>
              </a:tblPr>
              <a:tblGrid>
                <a:gridCol w="1371602"/>
                <a:gridCol w="1524000"/>
                <a:gridCol w="1219200"/>
                <a:gridCol w="1371600"/>
                <a:gridCol w="2312359"/>
                <a:gridCol w="1345240"/>
              </a:tblGrid>
              <a:tr h="562707">
                <a:tc>
                  <a:txBody>
                    <a:bodyPr/>
                    <a:lstStyle/>
                    <a:p>
                      <a:pPr algn="ctr">
                        <a:lnSpc>
                          <a:spcPct val="115000"/>
                        </a:lnSpc>
                        <a:spcAft>
                          <a:spcPts val="0"/>
                        </a:spcAft>
                      </a:pPr>
                      <a:r>
                        <a:rPr lang="en-US" sz="1800" b="1" spc="-40" dirty="0">
                          <a:solidFill>
                            <a:srgbClr val="002060"/>
                          </a:solidFill>
                        </a:rPr>
                        <a:t>Intelligence type</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a:solidFill>
                            <a:srgbClr val="002060"/>
                          </a:solidFill>
                        </a:rPr>
                        <a:t>Management style</a:t>
                      </a:r>
                      <a:endParaRPr lang="en-US" sz="1800" b="1">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a:solidFill>
                            <a:srgbClr val="002060"/>
                          </a:solidFill>
                        </a:rPr>
                        <a:t>Types of leader</a:t>
                      </a:r>
                      <a:endParaRPr lang="en-US" sz="1800" b="1">
                        <a:solidFill>
                          <a:srgbClr val="002060"/>
                        </a:solidFill>
                        <a:latin typeface="Calibri"/>
                        <a:ea typeface="Times New Roman"/>
                        <a:cs typeface="Times New Roman"/>
                      </a:endParaRPr>
                    </a:p>
                  </a:txBody>
                  <a:tcPr marL="62128" marR="62128" marT="0" marB="0">
                    <a:solidFill>
                      <a:schemeClr val="bg1"/>
                    </a:solidFill>
                  </a:tcPr>
                </a:tc>
                <a:tc>
                  <a:txBody>
                    <a:bodyPr/>
                    <a:lstStyle/>
                    <a:p>
                      <a:pPr algn="ctr">
                        <a:lnSpc>
                          <a:spcPct val="115000"/>
                        </a:lnSpc>
                        <a:spcAft>
                          <a:spcPts val="0"/>
                        </a:spcAft>
                      </a:pPr>
                      <a:r>
                        <a:rPr lang="en-US" sz="1800" b="1" spc="-40" dirty="0">
                          <a:solidFill>
                            <a:srgbClr val="002060"/>
                          </a:solidFill>
                        </a:rPr>
                        <a:t>Dominant competency</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dirty="0">
                          <a:solidFill>
                            <a:srgbClr val="002060"/>
                          </a:solidFill>
                        </a:rPr>
                        <a:t>General </a:t>
                      </a:r>
                      <a:endParaRPr lang="en-US" sz="1800" b="1" spc="-40" dirty="0" smtClean="0">
                        <a:solidFill>
                          <a:srgbClr val="002060"/>
                        </a:solidFill>
                      </a:endParaRPr>
                    </a:p>
                    <a:p>
                      <a:pPr algn="ctr">
                        <a:lnSpc>
                          <a:spcPct val="115000"/>
                        </a:lnSpc>
                        <a:spcAft>
                          <a:spcPts val="0"/>
                        </a:spcAft>
                      </a:pPr>
                      <a:r>
                        <a:rPr lang="en-US" sz="1800" b="1" spc="-40" dirty="0" smtClean="0">
                          <a:solidFill>
                            <a:srgbClr val="002060"/>
                          </a:solidFill>
                        </a:rPr>
                        <a:t>competencies</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dirty="0">
                          <a:solidFill>
                            <a:srgbClr val="002060"/>
                          </a:solidFill>
                        </a:rPr>
                        <a:t>Authors</a:t>
                      </a:r>
                      <a:endParaRPr lang="en-US" sz="1800" b="1" dirty="0">
                        <a:solidFill>
                          <a:srgbClr val="002060"/>
                        </a:solidFill>
                      </a:endParaRPr>
                    </a:p>
                    <a:p>
                      <a:pPr algn="ctr">
                        <a:lnSpc>
                          <a:spcPct val="115000"/>
                        </a:lnSpc>
                        <a:spcAft>
                          <a:spcPts val="0"/>
                        </a:spcAft>
                      </a:pPr>
                      <a:r>
                        <a:rPr lang="en-US" sz="1800" b="1" spc="-40" dirty="0">
                          <a:solidFill>
                            <a:srgbClr val="002060"/>
                          </a:solidFill>
                        </a:rPr>
                        <a:t>year/period</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r>
              <a:tr h="3094893">
                <a:tc>
                  <a:txBody>
                    <a:bodyPr/>
                    <a:lstStyle/>
                    <a:p>
                      <a:pPr algn="just">
                        <a:lnSpc>
                          <a:spcPct val="115000"/>
                        </a:lnSpc>
                        <a:spcAft>
                          <a:spcPts val="0"/>
                        </a:spcAft>
                      </a:pPr>
                      <a:r>
                        <a:rPr lang="en-US" sz="1800" b="1" spc="-40" dirty="0" smtClean="0">
                          <a:solidFill>
                            <a:schemeClr val="bg1"/>
                          </a:solidFill>
                        </a:rPr>
                        <a:t>   Physical</a:t>
                      </a:r>
                      <a:endParaRPr lang="en-US" sz="1800" b="1" dirty="0">
                        <a:solidFill>
                          <a:schemeClr val="bg1"/>
                        </a:solidFill>
                        <a:latin typeface="Calibri"/>
                        <a:ea typeface="Times New Roman"/>
                        <a:cs typeface="Times New Roman"/>
                      </a:endParaRPr>
                    </a:p>
                  </a:txBody>
                  <a:tcPr marL="62128" marR="62128" marT="0" marB="0" anchor="ctr">
                    <a:solidFill>
                      <a:srgbClr val="002060"/>
                    </a:solidFill>
                  </a:tcPr>
                </a:tc>
                <a:tc>
                  <a:txBody>
                    <a:bodyPr/>
                    <a:lstStyle/>
                    <a:p>
                      <a:pPr algn="just">
                        <a:lnSpc>
                          <a:spcPct val="115000"/>
                        </a:lnSpc>
                        <a:spcAft>
                          <a:spcPts val="0"/>
                        </a:spcAft>
                      </a:pPr>
                      <a:r>
                        <a:rPr lang="en-US" sz="1800" b="1" spc="-40" dirty="0" err="1">
                          <a:solidFill>
                            <a:schemeClr val="bg1"/>
                          </a:solidFill>
                        </a:rPr>
                        <a:t>Autoritarian</a:t>
                      </a:r>
                      <a:endParaRPr lang="en-US" sz="1800" b="1" dirty="0">
                        <a:solidFill>
                          <a:schemeClr val="bg1"/>
                        </a:solidFill>
                      </a:endParaRPr>
                    </a:p>
                    <a:p>
                      <a:pPr algn="just">
                        <a:lnSpc>
                          <a:spcPct val="115000"/>
                        </a:lnSpc>
                        <a:spcAft>
                          <a:spcPts val="0"/>
                        </a:spcAft>
                      </a:pPr>
                      <a:r>
                        <a:rPr lang="en-US" sz="1800" b="1" spc="-40" dirty="0">
                          <a:solidFill>
                            <a:schemeClr val="bg1"/>
                          </a:solidFill>
                        </a:rPr>
                        <a:t> - objective</a:t>
                      </a:r>
                      <a:endParaRPr lang="en-US" sz="1800" b="1" dirty="0">
                        <a:solidFill>
                          <a:schemeClr val="bg1"/>
                        </a:solidFill>
                        <a:latin typeface="Calibri"/>
                        <a:ea typeface="Times New Roman"/>
                        <a:cs typeface="Times New Roman"/>
                      </a:endParaRPr>
                    </a:p>
                  </a:txBody>
                  <a:tcPr marL="62128" marR="62128" marT="0" marB="0" anchor="ctr">
                    <a:solidFill>
                      <a:srgbClr val="002060"/>
                    </a:solidFill>
                  </a:tcPr>
                </a:tc>
                <a:tc>
                  <a:txBody>
                    <a:bodyPr/>
                    <a:lstStyle/>
                    <a:p>
                      <a:pPr algn="just">
                        <a:lnSpc>
                          <a:spcPct val="115000"/>
                        </a:lnSpc>
                        <a:spcAft>
                          <a:spcPts val="0"/>
                        </a:spcAft>
                      </a:pPr>
                      <a:endParaRPr lang="en-US" sz="1800" b="0" dirty="0" smtClean="0">
                        <a:solidFill>
                          <a:schemeClr val="bg1"/>
                        </a:solidFill>
                      </a:endParaRPr>
                    </a:p>
                    <a:p>
                      <a:pPr algn="just">
                        <a:lnSpc>
                          <a:spcPct val="115000"/>
                        </a:lnSpc>
                        <a:spcAft>
                          <a:spcPts val="0"/>
                        </a:spcAft>
                      </a:pPr>
                      <a:endParaRPr lang="en-US" sz="1800" b="0" dirty="0" smtClean="0">
                        <a:solidFill>
                          <a:schemeClr val="bg1"/>
                        </a:solidFill>
                      </a:endParaRPr>
                    </a:p>
                    <a:p>
                      <a:pPr algn="just">
                        <a:lnSpc>
                          <a:spcPct val="115000"/>
                        </a:lnSpc>
                        <a:spcAft>
                          <a:spcPts val="0"/>
                        </a:spcAft>
                      </a:pPr>
                      <a:endParaRPr lang="en-US" sz="1800" b="0" dirty="0" smtClean="0">
                        <a:solidFill>
                          <a:schemeClr val="bg1"/>
                        </a:solidFill>
                      </a:endParaRPr>
                    </a:p>
                    <a:p>
                      <a:pPr algn="just">
                        <a:lnSpc>
                          <a:spcPct val="115000"/>
                        </a:lnSpc>
                        <a:spcAft>
                          <a:spcPts val="0"/>
                        </a:spcAft>
                      </a:pPr>
                      <a:endParaRPr lang="en-US" sz="1800" b="0" dirty="0" smtClean="0">
                        <a:solidFill>
                          <a:schemeClr val="bg1"/>
                        </a:solidFill>
                      </a:endParaRPr>
                    </a:p>
                    <a:p>
                      <a:pPr algn="just">
                        <a:lnSpc>
                          <a:spcPct val="115000"/>
                        </a:lnSpc>
                        <a:spcAft>
                          <a:spcPts val="0"/>
                        </a:spcAft>
                      </a:pPr>
                      <a:r>
                        <a:rPr lang="en-US" sz="1800" b="0" dirty="0" smtClean="0">
                          <a:solidFill>
                            <a:schemeClr val="bg1"/>
                          </a:solidFill>
                        </a:rPr>
                        <a:t>The </a:t>
                      </a:r>
                      <a:r>
                        <a:rPr lang="en-US" sz="1800" b="0" dirty="0">
                          <a:solidFill>
                            <a:schemeClr val="bg1"/>
                          </a:solidFill>
                        </a:rPr>
                        <a:t>leader that has a high level of physical intelligence</a:t>
                      </a:r>
                      <a:endParaRPr lang="en-US" sz="1800" b="0" dirty="0">
                        <a:solidFill>
                          <a:schemeClr val="bg1"/>
                        </a:solidFill>
                        <a:latin typeface="Calibri"/>
                        <a:ea typeface="Times New Roman"/>
                        <a:cs typeface="Times New Roman"/>
                      </a:endParaRPr>
                    </a:p>
                  </a:txBody>
                  <a:tcPr marL="62128" marR="62128" marT="0" marB="0">
                    <a:solidFill>
                      <a:srgbClr val="002060"/>
                    </a:solidFill>
                  </a:tcPr>
                </a:tc>
                <a:tc>
                  <a:txBody>
                    <a:bodyPr/>
                    <a:lstStyle/>
                    <a:p>
                      <a:pPr algn="just">
                        <a:lnSpc>
                          <a:spcPct val="115000"/>
                        </a:lnSpc>
                        <a:spcAft>
                          <a:spcPts val="0"/>
                        </a:spcAft>
                      </a:pPr>
                      <a:r>
                        <a:rPr lang="en-US" sz="1800" b="0" spc="-40" dirty="0">
                          <a:solidFill>
                            <a:schemeClr val="bg1"/>
                          </a:solidFill>
                        </a:rPr>
                        <a:t>Professional competency</a:t>
                      </a:r>
                      <a:endParaRPr lang="en-US" sz="1800" b="0" dirty="0">
                        <a:solidFill>
                          <a:schemeClr val="bg1"/>
                        </a:solidFill>
                      </a:endParaRPr>
                    </a:p>
                    <a:p>
                      <a:pPr algn="just">
                        <a:lnSpc>
                          <a:spcPct val="115000"/>
                        </a:lnSpc>
                        <a:spcAft>
                          <a:spcPts val="0"/>
                        </a:spcAft>
                      </a:pPr>
                      <a:r>
                        <a:rPr lang="en-US" sz="1800" b="0" spc="-40" dirty="0">
                          <a:solidFill>
                            <a:schemeClr val="bg1"/>
                          </a:solidFill>
                        </a:rPr>
                        <a:t>(to do)</a:t>
                      </a:r>
                      <a:endParaRPr lang="en-US" sz="1800" b="0" dirty="0">
                        <a:solidFill>
                          <a:schemeClr val="bg1"/>
                        </a:solidFill>
                        <a:latin typeface="Calibri"/>
                        <a:ea typeface="Times New Roman"/>
                        <a:cs typeface="Times New Roman"/>
                      </a:endParaRPr>
                    </a:p>
                  </a:txBody>
                  <a:tcPr marL="62128" marR="62128" marT="0" marB="0" anchor="ctr">
                    <a:solidFill>
                      <a:srgbClr val="002060"/>
                    </a:solidFill>
                  </a:tcPr>
                </a:tc>
                <a:tc>
                  <a:txBody>
                    <a:bodyPr/>
                    <a:lstStyle/>
                    <a:p>
                      <a:pPr algn="l">
                        <a:lnSpc>
                          <a:spcPct val="115000"/>
                        </a:lnSpc>
                        <a:spcAft>
                          <a:spcPts val="0"/>
                        </a:spcAft>
                        <a:buFont typeface="Wingdings" pitchFamily="2" charset="2"/>
                        <a:buChar char="ü"/>
                      </a:pPr>
                      <a:r>
                        <a:rPr lang="en-US" sz="1800" b="0" spc="-40" dirty="0" smtClean="0">
                          <a:solidFill>
                            <a:schemeClr val="bg1"/>
                          </a:solidFill>
                        </a:rPr>
                        <a:t>Orientation </a:t>
                      </a:r>
                      <a:r>
                        <a:rPr lang="en-US" sz="1800" b="0" spc="-40" dirty="0">
                          <a:solidFill>
                            <a:schemeClr val="bg1"/>
                          </a:solidFill>
                        </a:rPr>
                        <a:t>towards achieving tasks and </a:t>
                      </a:r>
                      <a:r>
                        <a:rPr lang="en-US" sz="1800" b="0" spc="-40" dirty="0" smtClean="0">
                          <a:solidFill>
                            <a:schemeClr val="bg1"/>
                          </a:solidFill>
                        </a:rPr>
                        <a:t>objectives</a:t>
                      </a:r>
                      <a:endParaRPr lang="en-US" sz="1800" b="0" dirty="0">
                        <a:solidFill>
                          <a:schemeClr val="bg1"/>
                        </a:solidFill>
                      </a:endParaRPr>
                    </a:p>
                    <a:p>
                      <a:pPr algn="l">
                        <a:lnSpc>
                          <a:spcPct val="115000"/>
                        </a:lnSpc>
                        <a:spcAft>
                          <a:spcPts val="0"/>
                        </a:spcAft>
                        <a:buFont typeface="Wingdings" pitchFamily="2" charset="2"/>
                        <a:buChar char="ü"/>
                      </a:pPr>
                      <a:r>
                        <a:rPr lang="en-US" sz="1800" b="0" spc="-40" dirty="0" smtClean="0">
                          <a:solidFill>
                            <a:schemeClr val="bg1"/>
                          </a:solidFill>
                        </a:rPr>
                        <a:t>Maximum </a:t>
                      </a:r>
                      <a:r>
                        <a:rPr lang="en-US" sz="1800" b="0" spc="-40" dirty="0">
                          <a:solidFill>
                            <a:schemeClr val="bg1"/>
                          </a:solidFill>
                        </a:rPr>
                        <a:t>use of his physical </a:t>
                      </a:r>
                      <a:r>
                        <a:rPr lang="en-US" sz="1800" b="0" spc="-40" dirty="0" smtClean="0">
                          <a:solidFill>
                            <a:schemeClr val="bg1"/>
                          </a:solidFill>
                        </a:rPr>
                        <a:t>resources</a:t>
                      </a:r>
                      <a:endParaRPr lang="en-US" sz="1800" b="0" dirty="0">
                        <a:solidFill>
                          <a:schemeClr val="bg1"/>
                        </a:solidFill>
                      </a:endParaRPr>
                    </a:p>
                    <a:p>
                      <a:pPr algn="l">
                        <a:lnSpc>
                          <a:spcPct val="115000"/>
                        </a:lnSpc>
                        <a:spcAft>
                          <a:spcPts val="0"/>
                        </a:spcAft>
                        <a:buFont typeface="Wingdings" pitchFamily="2" charset="2"/>
                        <a:buChar char="ü"/>
                      </a:pPr>
                      <a:r>
                        <a:rPr lang="en-US" sz="1800" b="0" spc="-40" dirty="0" err="1" smtClean="0">
                          <a:solidFill>
                            <a:schemeClr val="bg1"/>
                          </a:solidFill>
                        </a:rPr>
                        <a:t>Devotated</a:t>
                      </a:r>
                      <a:r>
                        <a:rPr lang="en-US" sz="1800" b="0" spc="-40" dirty="0">
                          <a:solidFill>
                            <a:schemeClr val="bg1"/>
                          </a:solidFill>
                        </a:rPr>
                        <a:t>, capable of stimulating others through the power of </a:t>
                      </a:r>
                      <a:r>
                        <a:rPr lang="en-US" sz="1800" b="0" spc="-40" dirty="0" smtClean="0">
                          <a:solidFill>
                            <a:schemeClr val="bg1"/>
                          </a:solidFill>
                        </a:rPr>
                        <a:t>example</a:t>
                      </a:r>
                      <a:endParaRPr lang="en-US" sz="1800" b="0" dirty="0">
                        <a:solidFill>
                          <a:schemeClr val="bg1"/>
                        </a:solidFill>
                      </a:endParaRPr>
                    </a:p>
                    <a:p>
                      <a:pPr algn="l">
                        <a:lnSpc>
                          <a:spcPct val="115000"/>
                        </a:lnSpc>
                        <a:spcAft>
                          <a:spcPts val="0"/>
                        </a:spcAft>
                        <a:buFont typeface="Wingdings" pitchFamily="2" charset="2"/>
                        <a:buChar char="ü"/>
                      </a:pPr>
                      <a:r>
                        <a:rPr lang="en-US" sz="1800" b="0" spc="-40" dirty="0" smtClean="0">
                          <a:solidFill>
                            <a:schemeClr val="bg1"/>
                          </a:solidFill>
                        </a:rPr>
                        <a:t>Benevolent </a:t>
                      </a:r>
                      <a:r>
                        <a:rPr lang="en-US" sz="1800" b="0" spc="-40" dirty="0">
                          <a:solidFill>
                            <a:schemeClr val="bg1"/>
                          </a:solidFill>
                        </a:rPr>
                        <a:t>and helpful at any </a:t>
                      </a:r>
                      <a:r>
                        <a:rPr lang="en-US" sz="1800" b="0" spc="-40" dirty="0" smtClean="0">
                          <a:solidFill>
                            <a:schemeClr val="bg1"/>
                          </a:solidFill>
                        </a:rPr>
                        <a:t>level</a:t>
                      </a:r>
                      <a:endParaRPr lang="en-US" sz="1800" b="0" dirty="0">
                        <a:solidFill>
                          <a:schemeClr val="bg1"/>
                        </a:solidFill>
                      </a:endParaRPr>
                    </a:p>
                    <a:p>
                      <a:pPr algn="l">
                        <a:lnSpc>
                          <a:spcPct val="115000"/>
                        </a:lnSpc>
                        <a:spcAft>
                          <a:spcPts val="0"/>
                        </a:spcAft>
                        <a:buFont typeface="Wingdings" pitchFamily="2" charset="2"/>
                        <a:buChar char="ü"/>
                      </a:pPr>
                      <a:r>
                        <a:rPr lang="en-US" sz="1800" b="0" spc="-40" dirty="0" smtClean="0">
                          <a:solidFill>
                            <a:schemeClr val="bg1"/>
                          </a:solidFill>
                        </a:rPr>
                        <a:t>Model </a:t>
                      </a:r>
                      <a:r>
                        <a:rPr lang="en-US" sz="1800" b="0" spc="-40" dirty="0">
                          <a:solidFill>
                            <a:schemeClr val="bg1"/>
                          </a:solidFill>
                        </a:rPr>
                        <a:t>through his tasks execution </a:t>
                      </a:r>
                      <a:r>
                        <a:rPr lang="en-US" sz="1800" b="0" spc="-40" dirty="0" smtClean="0">
                          <a:solidFill>
                            <a:schemeClr val="bg1"/>
                          </a:solidFill>
                        </a:rPr>
                        <a:t>mode</a:t>
                      </a:r>
                      <a:endParaRPr lang="en-US" sz="1800" b="0" dirty="0">
                        <a:solidFill>
                          <a:schemeClr val="bg1"/>
                        </a:solidFill>
                        <a:latin typeface="Calibri"/>
                        <a:ea typeface="Times New Roman"/>
                        <a:cs typeface="Times New Roman"/>
                      </a:endParaRPr>
                    </a:p>
                  </a:txBody>
                  <a:tcPr marL="62128" marR="62128" marT="0" marB="0" anchor="ctr">
                    <a:solidFill>
                      <a:srgbClr val="002060"/>
                    </a:solidFill>
                  </a:tcPr>
                </a:tc>
                <a:tc>
                  <a:txBody>
                    <a:bodyPr/>
                    <a:lstStyle/>
                    <a:p>
                      <a:pPr algn="just">
                        <a:lnSpc>
                          <a:spcPct val="115000"/>
                        </a:lnSpc>
                        <a:spcAft>
                          <a:spcPts val="0"/>
                        </a:spcAft>
                      </a:pPr>
                      <a:r>
                        <a:rPr lang="en-US" sz="1800" b="0" spc="-40" dirty="0">
                          <a:solidFill>
                            <a:schemeClr val="bg1"/>
                          </a:solidFill>
                        </a:rPr>
                        <a:t>R. </a:t>
                      </a:r>
                      <a:r>
                        <a:rPr lang="en-US" sz="1800" b="0" spc="-40" dirty="0" err="1">
                          <a:solidFill>
                            <a:schemeClr val="bg1"/>
                          </a:solidFill>
                        </a:rPr>
                        <a:t>Lippit</a:t>
                      </a:r>
                      <a:r>
                        <a:rPr lang="en-US" sz="1800" b="0" spc="-40" dirty="0">
                          <a:solidFill>
                            <a:schemeClr val="bg1"/>
                          </a:solidFill>
                        </a:rPr>
                        <a:t>, </a:t>
                      </a:r>
                      <a:endParaRPr lang="en-US" sz="1800" b="0" dirty="0">
                        <a:solidFill>
                          <a:schemeClr val="bg1"/>
                        </a:solidFill>
                      </a:endParaRPr>
                    </a:p>
                    <a:p>
                      <a:pPr algn="just">
                        <a:lnSpc>
                          <a:spcPct val="115000"/>
                        </a:lnSpc>
                        <a:spcAft>
                          <a:spcPts val="0"/>
                        </a:spcAft>
                      </a:pPr>
                      <a:r>
                        <a:rPr lang="en-US" sz="1800" b="0" spc="-40" dirty="0" err="1">
                          <a:solidFill>
                            <a:schemeClr val="bg1"/>
                          </a:solidFill>
                        </a:rPr>
                        <a:t>R.K.White</a:t>
                      </a:r>
                      <a:r>
                        <a:rPr lang="en-US" sz="1800" b="0" spc="-40" dirty="0">
                          <a:solidFill>
                            <a:schemeClr val="bg1"/>
                          </a:solidFill>
                        </a:rPr>
                        <a:t>, 1939</a:t>
                      </a:r>
                      <a:endParaRPr lang="en-US" sz="1800" b="0" dirty="0">
                        <a:solidFill>
                          <a:schemeClr val="bg1"/>
                        </a:solidFill>
                      </a:endParaRPr>
                    </a:p>
                    <a:p>
                      <a:pPr algn="just">
                        <a:lnSpc>
                          <a:spcPct val="115000"/>
                        </a:lnSpc>
                        <a:spcAft>
                          <a:spcPts val="0"/>
                        </a:spcAft>
                      </a:pPr>
                      <a:r>
                        <a:rPr lang="en-US" sz="1800" b="0" spc="-40" dirty="0" err="1">
                          <a:solidFill>
                            <a:schemeClr val="bg1"/>
                          </a:solidFill>
                        </a:rPr>
                        <a:t>Rensis</a:t>
                      </a:r>
                      <a:r>
                        <a:rPr lang="en-US" sz="1800" b="0" spc="-40" dirty="0">
                          <a:solidFill>
                            <a:schemeClr val="bg1"/>
                          </a:solidFill>
                        </a:rPr>
                        <a:t> </a:t>
                      </a:r>
                      <a:r>
                        <a:rPr lang="en-US" sz="1800" b="0" spc="-40" dirty="0" err="1">
                          <a:solidFill>
                            <a:schemeClr val="bg1"/>
                          </a:solidFill>
                        </a:rPr>
                        <a:t>Likert</a:t>
                      </a:r>
                      <a:r>
                        <a:rPr lang="en-US" sz="1800" b="0" spc="-40" dirty="0">
                          <a:solidFill>
                            <a:schemeClr val="bg1"/>
                          </a:solidFill>
                        </a:rPr>
                        <a:t>, 1961</a:t>
                      </a:r>
                      <a:endParaRPr lang="en-US" sz="1800" b="0" dirty="0">
                        <a:solidFill>
                          <a:schemeClr val="bg1"/>
                        </a:solidFill>
                        <a:latin typeface="Calibri"/>
                        <a:ea typeface="Times New Roman"/>
                        <a:cs typeface="Times New Roman"/>
                      </a:endParaRPr>
                    </a:p>
                  </a:txBody>
                  <a:tcPr marL="62128" marR="62128" marT="0" marB="0" anchor="ctr">
                    <a:solidFill>
                      <a:srgbClr val="002060"/>
                    </a:solidFill>
                  </a:tcPr>
                </a:tc>
              </a:tr>
            </a:tbl>
          </a:graphicData>
        </a:graphic>
      </p:graphicFrame>
      <p:sp>
        <p:nvSpPr>
          <p:cNvPr id="5" name="TextBox 4"/>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
        <p:nvSpPr>
          <p:cNvPr id="8" name="TextBox 7"/>
          <p:cNvSpPr txBox="1"/>
          <p:nvPr/>
        </p:nvSpPr>
        <p:spPr>
          <a:xfrm>
            <a:off x="0" y="528935"/>
            <a:ext cx="9144000" cy="461665"/>
          </a:xfrm>
          <a:prstGeom prst="rect">
            <a:avLst/>
          </a:prstGeom>
          <a:noFill/>
        </p:spPr>
        <p:txBody>
          <a:bodyPr wrap="square" rtlCol="0">
            <a:spAutoFit/>
          </a:bodyPr>
          <a:lstStyle/>
          <a:p>
            <a:pPr algn="ctr"/>
            <a:r>
              <a:rPr lang="en-US" sz="2400" dirty="0" smtClean="0">
                <a:solidFill>
                  <a:srgbClr val="002060"/>
                </a:solidFill>
              </a:rPr>
              <a:t>4. TYPES OF INTELLIGENCE AND THE NEW INTELLIGENCE</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aphicFrame>
        <p:nvGraphicFramePr>
          <p:cNvPr id="5" name="Table 4"/>
          <p:cNvGraphicFramePr>
            <a:graphicFrameLocks noGrp="1"/>
          </p:cNvGraphicFramePr>
          <p:nvPr/>
        </p:nvGraphicFramePr>
        <p:xfrm>
          <a:off x="-2" y="-76200"/>
          <a:ext cx="9144001" cy="6934200"/>
        </p:xfrm>
        <a:graphic>
          <a:graphicData uri="http://schemas.openxmlformats.org/drawingml/2006/table">
            <a:tbl>
              <a:tblPr>
                <a:tableStyleId>{35758FB7-9AC5-4552-8A53-C91805E547FA}</a:tableStyleId>
              </a:tblPr>
              <a:tblGrid>
                <a:gridCol w="1371602"/>
                <a:gridCol w="1447800"/>
                <a:gridCol w="1371600"/>
                <a:gridCol w="1295400"/>
                <a:gridCol w="2312359"/>
                <a:gridCol w="1345240"/>
              </a:tblGrid>
              <a:tr h="562707">
                <a:tc>
                  <a:txBody>
                    <a:bodyPr/>
                    <a:lstStyle/>
                    <a:p>
                      <a:pPr algn="ctr">
                        <a:lnSpc>
                          <a:spcPct val="115000"/>
                        </a:lnSpc>
                        <a:spcAft>
                          <a:spcPts val="0"/>
                        </a:spcAft>
                      </a:pPr>
                      <a:r>
                        <a:rPr lang="en-US" sz="1800" b="1" spc="-40" dirty="0">
                          <a:solidFill>
                            <a:srgbClr val="002060"/>
                          </a:solidFill>
                        </a:rPr>
                        <a:t>Intelligence type</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a:solidFill>
                            <a:srgbClr val="002060"/>
                          </a:solidFill>
                        </a:rPr>
                        <a:t>Management style</a:t>
                      </a:r>
                      <a:endParaRPr lang="en-US" sz="1800" b="1">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a:solidFill>
                            <a:srgbClr val="002060"/>
                          </a:solidFill>
                        </a:rPr>
                        <a:t>Types of leader</a:t>
                      </a:r>
                      <a:endParaRPr lang="en-US" sz="1800" b="1">
                        <a:solidFill>
                          <a:srgbClr val="002060"/>
                        </a:solidFill>
                        <a:latin typeface="Calibri"/>
                        <a:ea typeface="Times New Roman"/>
                        <a:cs typeface="Times New Roman"/>
                      </a:endParaRPr>
                    </a:p>
                  </a:txBody>
                  <a:tcPr marL="62128" marR="62128" marT="0" marB="0">
                    <a:solidFill>
                      <a:schemeClr val="bg1"/>
                    </a:solidFill>
                  </a:tcPr>
                </a:tc>
                <a:tc>
                  <a:txBody>
                    <a:bodyPr/>
                    <a:lstStyle/>
                    <a:p>
                      <a:pPr algn="ctr">
                        <a:lnSpc>
                          <a:spcPct val="115000"/>
                        </a:lnSpc>
                        <a:spcAft>
                          <a:spcPts val="0"/>
                        </a:spcAft>
                      </a:pPr>
                      <a:r>
                        <a:rPr lang="en-US" sz="1800" b="1" spc="-40" dirty="0">
                          <a:solidFill>
                            <a:srgbClr val="002060"/>
                          </a:solidFill>
                        </a:rPr>
                        <a:t>Dominant competency</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dirty="0">
                          <a:solidFill>
                            <a:srgbClr val="002060"/>
                          </a:solidFill>
                        </a:rPr>
                        <a:t>General </a:t>
                      </a:r>
                      <a:endParaRPr lang="en-US" sz="1800" b="1" spc="-40" dirty="0" smtClean="0">
                        <a:solidFill>
                          <a:srgbClr val="002060"/>
                        </a:solidFill>
                      </a:endParaRPr>
                    </a:p>
                    <a:p>
                      <a:pPr algn="ctr">
                        <a:lnSpc>
                          <a:spcPct val="115000"/>
                        </a:lnSpc>
                        <a:spcAft>
                          <a:spcPts val="0"/>
                        </a:spcAft>
                      </a:pPr>
                      <a:r>
                        <a:rPr lang="en-US" sz="1800" b="1" spc="-40" dirty="0" smtClean="0">
                          <a:solidFill>
                            <a:srgbClr val="002060"/>
                          </a:solidFill>
                        </a:rPr>
                        <a:t>competencies</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dirty="0">
                          <a:solidFill>
                            <a:srgbClr val="002060"/>
                          </a:solidFill>
                        </a:rPr>
                        <a:t>Authors</a:t>
                      </a:r>
                      <a:endParaRPr lang="en-US" sz="1800" b="1" dirty="0">
                        <a:solidFill>
                          <a:srgbClr val="002060"/>
                        </a:solidFill>
                      </a:endParaRPr>
                    </a:p>
                    <a:p>
                      <a:pPr algn="ctr">
                        <a:lnSpc>
                          <a:spcPct val="115000"/>
                        </a:lnSpc>
                        <a:spcAft>
                          <a:spcPts val="0"/>
                        </a:spcAft>
                      </a:pPr>
                      <a:r>
                        <a:rPr lang="en-US" sz="1800" b="1" spc="-40" dirty="0">
                          <a:solidFill>
                            <a:srgbClr val="002060"/>
                          </a:solidFill>
                        </a:rPr>
                        <a:t>year/period</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r>
              <a:tr h="6303264">
                <a:tc>
                  <a:txBody>
                    <a:bodyPr/>
                    <a:lstStyle/>
                    <a:p>
                      <a:pPr algn="just">
                        <a:lnSpc>
                          <a:spcPct val="115000"/>
                        </a:lnSpc>
                        <a:spcAft>
                          <a:spcPts val="0"/>
                        </a:spcAft>
                      </a:pPr>
                      <a:r>
                        <a:rPr lang="en-US" sz="1600" b="1" spc="-40" dirty="0">
                          <a:solidFill>
                            <a:schemeClr val="bg1"/>
                          </a:solidFill>
                          <a:latin typeface="Arial"/>
                          <a:ea typeface="Times New Roman"/>
                          <a:cs typeface="Times New Roman"/>
                        </a:rPr>
                        <a:t>Intellectual</a:t>
                      </a:r>
                      <a:endParaRPr lang="en-US" sz="1600" dirty="0">
                        <a:solidFill>
                          <a:schemeClr val="bg1"/>
                        </a:solidFill>
                        <a:latin typeface="Calibri"/>
                        <a:ea typeface="Times New Roman"/>
                        <a:cs typeface="Times New Roman"/>
                      </a:endParaRPr>
                    </a:p>
                  </a:txBody>
                  <a:tcPr marL="68580" marR="68580" marT="0" marB="0" anchor="ctr">
                    <a:solidFill>
                      <a:srgbClr val="002060"/>
                    </a:solidFill>
                  </a:tcPr>
                </a:tc>
                <a:tc>
                  <a:txBody>
                    <a:bodyPr/>
                    <a:lstStyle/>
                    <a:p>
                      <a:pPr algn="just">
                        <a:lnSpc>
                          <a:spcPct val="115000"/>
                        </a:lnSpc>
                        <a:spcAft>
                          <a:spcPts val="0"/>
                        </a:spcAft>
                      </a:pPr>
                      <a:r>
                        <a:rPr lang="en-US" sz="1600" b="1" spc="-40" dirty="0" err="1">
                          <a:solidFill>
                            <a:schemeClr val="bg1"/>
                          </a:solidFill>
                          <a:latin typeface="Arial"/>
                          <a:ea typeface="Times New Roman"/>
                          <a:cs typeface="Times New Roman"/>
                        </a:rPr>
                        <a:t>Autoritarian</a:t>
                      </a:r>
                      <a:endParaRPr lang="en-US" sz="1600" dirty="0">
                        <a:solidFill>
                          <a:schemeClr val="bg1"/>
                        </a:solidFill>
                        <a:latin typeface="Calibri"/>
                        <a:ea typeface="Times New Roman"/>
                        <a:cs typeface="Times New Roman"/>
                      </a:endParaRPr>
                    </a:p>
                  </a:txBody>
                  <a:tcPr marL="68580" marR="68580" marT="0" marB="0" anchor="ctr">
                    <a:solidFill>
                      <a:srgbClr val="002060"/>
                    </a:solidFill>
                  </a:tcPr>
                </a:tc>
                <a:tc>
                  <a:txBody>
                    <a:bodyPr/>
                    <a:lstStyle/>
                    <a:p>
                      <a:pPr algn="just">
                        <a:lnSpc>
                          <a:spcPct val="115000"/>
                        </a:lnSpc>
                        <a:spcAft>
                          <a:spcPts val="0"/>
                        </a:spcAft>
                      </a:pPr>
                      <a:endParaRPr lang="en-US" sz="1600" b="0" dirty="0" smtClean="0">
                        <a:solidFill>
                          <a:schemeClr val="bg1"/>
                        </a:solidFill>
                        <a:latin typeface="Arial"/>
                        <a:ea typeface="Times New Roman"/>
                        <a:cs typeface="Times New Roman"/>
                      </a:endParaRPr>
                    </a:p>
                    <a:p>
                      <a:pPr algn="just">
                        <a:lnSpc>
                          <a:spcPct val="115000"/>
                        </a:lnSpc>
                        <a:spcAft>
                          <a:spcPts val="0"/>
                        </a:spcAft>
                      </a:pPr>
                      <a:endParaRPr lang="en-US" sz="1600" b="0" dirty="0" smtClean="0">
                        <a:solidFill>
                          <a:schemeClr val="bg1"/>
                        </a:solidFill>
                        <a:latin typeface="Arial"/>
                        <a:ea typeface="Times New Roman"/>
                        <a:cs typeface="Times New Roman"/>
                      </a:endParaRPr>
                    </a:p>
                    <a:p>
                      <a:pPr algn="just">
                        <a:lnSpc>
                          <a:spcPct val="115000"/>
                        </a:lnSpc>
                        <a:spcAft>
                          <a:spcPts val="0"/>
                        </a:spcAft>
                      </a:pPr>
                      <a:endParaRPr lang="en-US" sz="1600" b="0" dirty="0" smtClean="0">
                        <a:solidFill>
                          <a:schemeClr val="bg1"/>
                        </a:solidFill>
                        <a:latin typeface="Arial"/>
                        <a:ea typeface="Times New Roman"/>
                        <a:cs typeface="Times New Roman"/>
                      </a:endParaRPr>
                    </a:p>
                    <a:p>
                      <a:pPr algn="just">
                        <a:lnSpc>
                          <a:spcPct val="115000"/>
                        </a:lnSpc>
                        <a:spcAft>
                          <a:spcPts val="0"/>
                        </a:spcAft>
                      </a:pPr>
                      <a:endParaRPr lang="en-US" sz="1600" b="0" dirty="0" smtClean="0">
                        <a:solidFill>
                          <a:schemeClr val="bg1"/>
                        </a:solidFill>
                        <a:latin typeface="Arial"/>
                        <a:ea typeface="Times New Roman"/>
                        <a:cs typeface="Times New Roman"/>
                      </a:endParaRPr>
                    </a:p>
                    <a:p>
                      <a:pPr algn="just">
                        <a:lnSpc>
                          <a:spcPct val="115000"/>
                        </a:lnSpc>
                        <a:spcAft>
                          <a:spcPts val="0"/>
                        </a:spcAft>
                      </a:pPr>
                      <a:r>
                        <a:rPr lang="en-US" sz="1600" b="0" dirty="0" smtClean="0">
                          <a:solidFill>
                            <a:schemeClr val="bg1"/>
                          </a:solidFill>
                          <a:latin typeface="Arial"/>
                          <a:ea typeface="Times New Roman"/>
                          <a:cs typeface="Times New Roman"/>
                        </a:rPr>
                        <a:t>The </a:t>
                      </a:r>
                      <a:r>
                        <a:rPr lang="en-US" sz="1600" b="0" dirty="0">
                          <a:solidFill>
                            <a:schemeClr val="bg1"/>
                          </a:solidFill>
                          <a:latin typeface="Arial"/>
                          <a:ea typeface="Times New Roman"/>
                          <a:cs typeface="Times New Roman"/>
                        </a:rPr>
                        <a:t>leader that has a high level of </a:t>
                      </a:r>
                      <a:r>
                        <a:rPr lang="en-US" sz="1600" b="0" dirty="0" smtClean="0">
                          <a:solidFill>
                            <a:schemeClr val="bg1"/>
                          </a:solidFill>
                          <a:latin typeface="Arial"/>
                          <a:ea typeface="Times New Roman"/>
                          <a:cs typeface="Times New Roman"/>
                        </a:rPr>
                        <a:t>logical-mathematical </a:t>
                      </a:r>
                      <a:r>
                        <a:rPr lang="en-US" sz="1600" b="0" dirty="0">
                          <a:solidFill>
                            <a:schemeClr val="bg1"/>
                          </a:solidFill>
                          <a:latin typeface="Arial"/>
                          <a:ea typeface="Times New Roman"/>
                          <a:cs typeface="Times New Roman"/>
                        </a:rPr>
                        <a:t>intelligence</a:t>
                      </a:r>
                      <a:endParaRPr lang="en-US" sz="1600" b="0" dirty="0">
                        <a:solidFill>
                          <a:schemeClr val="bg1"/>
                        </a:solidFill>
                        <a:latin typeface="Calibri"/>
                        <a:ea typeface="Times New Roman"/>
                        <a:cs typeface="Times New Roman"/>
                      </a:endParaRPr>
                    </a:p>
                    <a:p>
                      <a:pPr algn="just">
                        <a:lnSpc>
                          <a:spcPct val="115000"/>
                        </a:lnSpc>
                        <a:spcAft>
                          <a:spcPts val="0"/>
                        </a:spcAft>
                      </a:pPr>
                      <a:r>
                        <a:rPr lang="en-US" sz="1600" b="0" spc="-40" dirty="0">
                          <a:solidFill>
                            <a:schemeClr val="bg1"/>
                          </a:solidFill>
                          <a:latin typeface="Arial"/>
                          <a:ea typeface="Times New Roman"/>
                          <a:cs typeface="Times New Roman"/>
                        </a:rPr>
                        <a:t>(Vladimir Putin, </a:t>
                      </a:r>
                      <a:r>
                        <a:rPr lang="en-US" sz="1600" b="0" spc="-40" dirty="0" err="1">
                          <a:solidFill>
                            <a:schemeClr val="bg1"/>
                          </a:solidFill>
                          <a:latin typeface="Arial"/>
                          <a:ea typeface="Times New Roman"/>
                          <a:cs typeface="Times New Roman"/>
                        </a:rPr>
                        <a:t>Nicolae</a:t>
                      </a:r>
                      <a:r>
                        <a:rPr lang="en-US" sz="1600" b="0" spc="-40" dirty="0">
                          <a:solidFill>
                            <a:schemeClr val="bg1"/>
                          </a:solidFill>
                          <a:latin typeface="Arial"/>
                          <a:ea typeface="Times New Roman"/>
                          <a:cs typeface="Times New Roman"/>
                        </a:rPr>
                        <a:t> </a:t>
                      </a:r>
                      <a:r>
                        <a:rPr lang="en-US" sz="1600" b="0" spc="-40" dirty="0" err="1">
                          <a:solidFill>
                            <a:schemeClr val="bg1"/>
                          </a:solidFill>
                          <a:latin typeface="Arial"/>
                          <a:ea typeface="Times New Roman"/>
                          <a:cs typeface="Times New Roman"/>
                        </a:rPr>
                        <a:t>Ceauşescu</a:t>
                      </a:r>
                      <a:r>
                        <a:rPr lang="en-US" sz="1600" b="0" spc="-40" dirty="0">
                          <a:solidFill>
                            <a:schemeClr val="bg1"/>
                          </a:solidFill>
                          <a:latin typeface="Arial"/>
                          <a:ea typeface="Times New Roman"/>
                          <a:cs typeface="Times New Roman"/>
                        </a:rPr>
                        <a:t>, Muammar Gaddafi, Vladimir </a:t>
                      </a:r>
                      <a:r>
                        <a:rPr lang="en-US" sz="1600" b="0" spc="-40" dirty="0" err="1">
                          <a:solidFill>
                            <a:schemeClr val="bg1"/>
                          </a:solidFill>
                          <a:latin typeface="Arial"/>
                          <a:ea typeface="Times New Roman"/>
                          <a:cs typeface="Times New Roman"/>
                        </a:rPr>
                        <a:t>Voronin</a:t>
                      </a:r>
                      <a:r>
                        <a:rPr lang="en-US" sz="1600" b="0" spc="-40" dirty="0">
                          <a:solidFill>
                            <a:schemeClr val="bg1"/>
                          </a:solidFill>
                          <a:latin typeface="Arial"/>
                          <a:ea typeface="Times New Roman"/>
                          <a:cs typeface="Times New Roman"/>
                        </a:rPr>
                        <a:t>)</a:t>
                      </a:r>
                      <a:endParaRPr lang="en-US" sz="1600" b="0" dirty="0">
                        <a:solidFill>
                          <a:schemeClr val="bg1"/>
                        </a:solidFill>
                        <a:latin typeface="Calibri"/>
                        <a:ea typeface="Times New Roman"/>
                        <a:cs typeface="Times New Roman"/>
                      </a:endParaRPr>
                    </a:p>
                  </a:txBody>
                  <a:tcPr marL="68580" marR="68580" marT="0" marB="0">
                    <a:solidFill>
                      <a:srgbClr val="002060"/>
                    </a:solidFill>
                  </a:tcPr>
                </a:tc>
                <a:tc>
                  <a:txBody>
                    <a:bodyPr/>
                    <a:lstStyle/>
                    <a:p>
                      <a:pPr>
                        <a:lnSpc>
                          <a:spcPct val="115000"/>
                        </a:lnSpc>
                        <a:spcAft>
                          <a:spcPts val="0"/>
                        </a:spcAft>
                      </a:pPr>
                      <a:r>
                        <a:rPr lang="en-US" sz="1600" b="0" spc="-40" dirty="0">
                          <a:solidFill>
                            <a:schemeClr val="bg1"/>
                          </a:solidFill>
                          <a:latin typeface="Arial"/>
                          <a:ea typeface="Times New Roman"/>
                          <a:cs typeface="Times New Roman"/>
                        </a:rPr>
                        <a:t>Competence of learning and thinking</a:t>
                      </a:r>
                      <a:endParaRPr lang="en-US" sz="1600" b="0" dirty="0">
                        <a:solidFill>
                          <a:schemeClr val="bg1"/>
                        </a:solidFill>
                        <a:latin typeface="Calibri"/>
                        <a:ea typeface="Times New Roman"/>
                        <a:cs typeface="Times New Roman"/>
                      </a:endParaRPr>
                    </a:p>
                  </a:txBody>
                  <a:tcPr marL="68580" marR="68580" marT="0" marB="0" anchor="ctr">
                    <a:solidFill>
                      <a:srgbClr val="002060"/>
                    </a:solidFill>
                  </a:tcPr>
                </a:tc>
                <a:tc>
                  <a:txBody>
                    <a:bodyPr/>
                    <a:lstStyle/>
                    <a:p>
                      <a:pPr algn="l">
                        <a:lnSpc>
                          <a:spcPct val="115000"/>
                        </a:lnSpc>
                        <a:spcAft>
                          <a:spcPts val="0"/>
                        </a:spcAft>
                        <a:buFont typeface="Wingdings" pitchFamily="2" charset="2"/>
                        <a:buChar char="ü"/>
                      </a:pPr>
                      <a:r>
                        <a:rPr lang="en-US" sz="1600" b="0" spc="-40" dirty="0" smtClean="0">
                          <a:solidFill>
                            <a:schemeClr val="bg1"/>
                          </a:solidFill>
                          <a:latin typeface="Arial"/>
                          <a:ea typeface="Times New Roman"/>
                          <a:cs typeface="Times New Roman"/>
                        </a:rPr>
                        <a:t>High </a:t>
                      </a:r>
                      <a:r>
                        <a:rPr lang="en-US" sz="1600" b="0" spc="-40" dirty="0">
                          <a:solidFill>
                            <a:schemeClr val="bg1"/>
                          </a:solidFill>
                          <a:latin typeface="Arial"/>
                          <a:ea typeface="Times New Roman"/>
                          <a:cs typeface="Times New Roman"/>
                        </a:rPr>
                        <a:t>level of </a:t>
                      </a:r>
                      <a:r>
                        <a:rPr lang="en-US" sz="1600" b="0" spc="-40" dirty="0" smtClean="0">
                          <a:solidFill>
                            <a:schemeClr val="bg1"/>
                          </a:solidFill>
                          <a:latin typeface="Arial"/>
                          <a:ea typeface="Times New Roman"/>
                          <a:cs typeface="Times New Roman"/>
                        </a:rPr>
                        <a:t>IQ</a:t>
                      </a:r>
                      <a:endParaRPr lang="en-US" sz="1600" b="0" dirty="0">
                        <a:solidFill>
                          <a:schemeClr val="bg1"/>
                        </a:solidFill>
                        <a:latin typeface="Calibri"/>
                        <a:ea typeface="Times New Roman"/>
                        <a:cs typeface="Times New Roman"/>
                      </a:endParaRPr>
                    </a:p>
                    <a:p>
                      <a:pPr algn="l">
                        <a:lnSpc>
                          <a:spcPct val="115000"/>
                        </a:lnSpc>
                        <a:spcAft>
                          <a:spcPts val="0"/>
                        </a:spcAft>
                        <a:buFont typeface="Wingdings" pitchFamily="2" charset="2"/>
                        <a:buChar char="ü"/>
                      </a:pPr>
                      <a:r>
                        <a:rPr lang="en-US" sz="1600" b="0" spc="-40" dirty="0" smtClean="0">
                          <a:solidFill>
                            <a:schemeClr val="bg1"/>
                          </a:solidFill>
                          <a:latin typeface="Arial"/>
                          <a:ea typeface="Times New Roman"/>
                          <a:cs typeface="Times New Roman"/>
                        </a:rPr>
                        <a:t>Planning </a:t>
                      </a:r>
                      <a:r>
                        <a:rPr lang="en-US" sz="1600" b="0" spc="-40" dirty="0">
                          <a:solidFill>
                            <a:schemeClr val="bg1"/>
                          </a:solidFill>
                          <a:latin typeface="Arial"/>
                          <a:ea typeface="Times New Roman"/>
                          <a:cs typeface="Times New Roman"/>
                        </a:rPr>
                        <a:t>and organizing top the </a:t>
                      </a:r>
                      <a:r>
                        <a:rPr lang="en-US" sz="1600" b="0" spc="-40" dirty="0" smtClean="0">
                          <a:solidFill>
                            <a:schemeClr val="bg1"/>
                          </a:solidFill>
                          <a:latin typeface="Arial"/>
                          <a:ea typeface="Times New Roman"/>
                          <a:cs typeface="Times New Roman"/>
                        </a:rPr>
                        <a:t>list</a:t>
                      </a:r>
                      <a:endParaRPr lang="en-US" sz="1600" b="0" dirty="0">
                        <a:solidFill>
                          <a:schemeClr val="bg1"/>
                        </a:solidFill>
                        <a:latin typeface="Calibri"/>
                        <a:ea typeface="Times New Roman"/>
                        <a:cs typeface="Times New Roman"/>
                      </a:endParaRPr>
                    </a:p>
                    <a:p>
                      <a:pPr algn="l">
                        <a:lnSpc>
                          <a:spcPct val="115000"/>
                        </a:lnSpc>
                        <a:spcAft>
                          <a:spcPts val="0"/>
                        </a:spcAft>
                        <a:buFont typeface="Wingdings" pitchFamily="2" charset="2"/>
                        <a:buChar char="ü"/>
                      </a:pPr>
                      <a:r>
                        <a:rPr lang="en-US" sz="1600" b="0" spc="-40" dirty="0" smtClean="0">
                          <a:solidFill>
                            <a:schemeClr val="bg1"/>
                          </a:solidFill>
                          <a:latin typeface="Arial"/>
                          <a:ea typeface="Times New Roman"/>
                          <a:cs typeface="Times New Roman"/>
                        </a:rPr>
                        <a:t>Prudent </a:t>
                      </a:r>
                      <a:r>
                        <a:rPr lang="en-US" sz="1600" b="0" spc="-40" dirty="0">
                          <a:solidFill>
                            <a:schemeClr val="bg1"/>
                          </a:solidFill>
                          <a:latin typeface="Arial"/>
                          <a:ea typeface="Times New Roman"/>
                          <a:cs typeface="Times New Roman"/>
                        </a:rPr>
                        <a:t>and ingenious in his proposals and </a:t>
                      </a:r>
                      <a:r>
                        <a:rPr lang="en-US" sz="1600" b="0" spc="-40" dirty="0" smtClean="0">
                          <a:solidFill>
                            <a:schemeClr val="bg1"/>
                          </a:solidFill>
                          <a:latin typeface="Arial"/>
                          <a:ea typeface="Times New Roman"/>
                          <a:cs typeface="Times New Roman"/>
                        </a:rPr>
                        <a:t>actions</a:t>
                      </a:r>
                      <a:endParaRPr lang="en-US" sz="1600" b="0" dirty="0">
                        <a:solidFill>
                          <a:schemeClr val="bg1"/>
                        </a:solidFill>
                        <a:latin typeface="Calibri"/>
                        <a:ea typeface="Times New Roman"/>
                        <a:cs typeface="Times New Roman"/>
                      </a:endParaRPr>
                    </a:p>
                    <a:p>
                      <a:pPr algn="l">
                        <a:lnSpc>
                          <a:spcPct val="115000"/>
                        </a:lnSpc>
                        <a:spcAft>
                          <a:spcPts val="0"/>
                        </a:spcAft>
                        <a:buFont typeface="Wingdings" pitchFamily="2" charset="2"/>
                        <a:buChar char="ü"/>
                      </a:pPr>
                      <a:r>
                        <a:rPr lang="en-US" sz="1600" b="0" spc="-40" dirty="0" smtClean="0">
                          <a:solidFill>
                            <a:schemeClr val="bg1"/>
                          </a:solidFill>
                          <a:latin typeface="Arial"/>
                          <a:ea typeface="Times New Roman"/>
                          <a:cs typeface="Times New Roman"/>
                        </a:rPr>
                        <a:t>Preoccupied </a:t>
                      </a:r>
                      <a:r>
                        <a:rPr lang="en-US" sz="1600" b="0" spc="-40" dirty="0">
                          <a:solidFill>
                            <a:schemeClr val="bg1"/>
                          </a:solidFill>
                          <a:latin typeface="Arial"/>
                          <a:ea typeface="Times New Roman"/>
                          <a:cs typeface="Times New Roman"/>
                        </a:rPr>
                        <a:t>with </a:t>
                      </a:r>
                      <a:r>
                        <a:rPr lang="en-US" sz="1600" b="0" spc="-40" dirty="0" smtClean="0">
                          <a:solidFill>
                            <a:schemeClr val="bg1"/>
                          </a:solidFill>
                          <a:latin typeface="Arial"/>
                          <a:ea typeface="Times New Roman"/>
                          <a:cs typeface="Times New Roman"/>
                        </a:rPr>
                        <a:t>efficiency</a:t>
                      </a:r>
                      <a:endParaRPr lang="en-US" sz="1600" b="0" dirty="0">
                        <a:solidFill>
                          <a:schemeClr val="bg1"/>
                        </a:solidFill>
                        <a:latin typeface="Calibri"/>
                        <a:ea typeface="Times New Roman"/>
                        <a:cs typeface="Times New Roman"/>
                      </a:endParaRPr>
                    </a:p>
                    <a:p>
                      <a:pPr algn="l">
                        <a:lnSpc>
                          <a:spcPct val="115000"/>
                        </a:lnSpc>
                        <a:spcAft>
                          <a:spcPts val="0"/>
                        </a:spcAft>
                        <a:buFont typeface="Wingdings" pitchFamily="2" charset="2"/>
                        <a:buChar char="ü"/>
                      </a:pPr>
                      <a:r>
                        <a:rPr lang="en-US" sz="1600" b="0" spc="-40" dirty="0" smtClean="0">
                          <a:solidFill>
                            <a:schemeClr val="bg1"/>
                          </a:solidFill>
                          <a:latin typeface="Arial"/>
                          <a:ea typeface="Times New Roman"/>
                          <a:cs typeface="Times New Roman"/>
                        </a:rPr>
                        <a:t>Autodidact</a:t>
                      </a:r>
                      <a:r>
                        <a:rPr lang="en-US" sz="1600" b="0" spc="-40" dirty="0">
                          <a:solidFill>
                            <a:schemeClr val="bg1"/>
                          </a:solidFill>
                          <a:latin typeface="Arial"/>
                          <a:ea typeface="Times New Roman"/>
                          <a:cs typeface="Times New Roman"/>
                        </a:rPr>
                        <a:t>, evolves permanently and always has </a:t>
                      </a:r>
                      <a:r>
                        <a:rPr lang="en-US" sz="1600" b="0" spc="-40" dirty="0" smtClean="0">
                          <a:solidFill>
                            <a:schemeClr val="bg1"/>
                          </a:solidFill>
                          <a:latin typeface="Arial"/>
                          <a:ea typeface="Times New Roman"/>
                          <a:cs typeface="Times New Roman"/>
                        </a:rPr>
                        <a:t>solutions</a:t>
                      </a:r>
                      <a:endParaRPr lang="en-US" sz="1600" b="0" dirty="0">
                        <a:solidFill>
                          <a:schemeClr val="bg1"/>
                        </a:solidFill>
                        <a:latin typeface="Calibri"/>
                        <a:ea typeface="Times New Roman"/>
                        <a:cs typeface="Times New Roman"/>
                      </a:endParaRPr>
                    </a:p>
                    <a:p>
                      <a:pPr algn="l">
                        <a:lnSpc>
                          <a:spcPct val="115000"/>
                        </a:lnSpc>
                        <a:spcAft>
                          <a:spcPts val="0"/>
                        </a:spcAft>
                        <a:buFont typeface="Wingdings" pitchFamily="2" charset="2"/>
                        <a:buChar char="ü"/>
                      </a:pPr>
                      <a:r>
                        <a:rPr lang="en-US" sz="1600" b="0" spc="-40" dirty="0" smtClean="0">
                          <a:solidFill>
                            <a:schemeClr val="bg1"/>
                          </a:solidFill>
                          <a:latin typeface="Arial"/>
                          <a:ea typeface="Times New Roman"/>
                          <a:cs typeface="Times New Roman"/>
                        </a:rPr>
                        <a:t>Master </a:t>
                      </a:r>
                      <a:r>
                        <a:rPr lang="en-US" sz="1600" b="0" spc="-40" dirty="0">
                          <a:solidFill>
                            <a:schemeClr val="bg1"/>
                          </a:solidFill>
                          <a:latin typeface="Arial"/>
                          <a:ea typeface="Times New Roman"/>
                          <a:cs typeface="Times New Roman"/>
                        </a:rPr>
                        <a:t>of strategies, </a:t>
                      </a:r>
                      <a:r>
                        <a:rPr lang="en-US" sz="1600" b="0" spc="-40" dirty="0" err="1" smtClean="0">
                          <a:solidFill>
                            <a:schemeClr val="bg1"/>
                          </a:solidFill>
                          <a:latin typeface="Arial"/>
                          <a:ea typeface="Times New Roman"/>
                          <a:cs typeface="Times New Roman"/>
                        </a:rPr>
                        <a:t>performant</a:t>
                      </a:r>
                      <a:endParaRPr lang="en-US" sz="1600" b="0" dirty="0">
                        <a:solidFill>
                          <a:schemeClr val="bg1"/>
                        </a:solidFill>
                        <a:latin typeface="Calibri"/>
                        <a:ea typeface="Times New Roman"/>
                        <a:cs typeface="Times New Roman"/>
                      </a:endParaRPr>
                    </a:p>
                    <a:p>
                      <a:pPr algn="l">
                        <a:lnSpc>
                          <a:spcPct val="115000"/>
                        </a:lnSpc>
                        <a:spcAft>
                          <a:spcPts val="0"/>
                        </a:spcAft>
                        <a:buFont typeface="Wingdings" pitchFamily="2" charset="2"/>
                        <a:buChar char="ü"/>
                      </a:pPr>
                      <a:r>
                        <a:rPr lang="en-US" sz="1600" b="0" spc="-40" dirty="0" smtClean="0">
                          <a:solidFill>
                            <a:schemeClr val="bg1"/>
                          </a:solidFill>
                          <a:latin typeface="Arial"/>
                          <a:ea typeface="Times New Roman"/>
                          <a:cs typeface="Times New Roman"/>
                        </a:rPr>
                        <a:t>Has </a:t>
                      </a:r>
                      <a:r>
                        <a:rPr lang="en-US" sz="1600" b="0" spc="-40" dirty="0">
                          <a:solidFill>
                            <a:schemeClr val="bg1"/>
                          </a:solidFill>
                          <a:latin typeface="Arial"/>
                          <a:ea typeface="Times New Roman"/>
                          <a:cs typeface="Times New Roman"/>
                        </a:rPr>
                        <a:t>vision and permanently manages </a:t>
                      </a:r>
                      <a:r>
                        <a:rPr lang="en-US" sz="1600" b="0" spc="-40" dirty="0" smtClean="0">
                          <a:solidFill>
                            <a:schemeClr val="bg1"/>
                          </a:solidFill>
                          <a:latin typeface="Arial"/>
                          <a:ea typeface="Times New Roman"/>
                          <a:cs typeface="Times New Roman"/>
                        </a:rPr>
                        <a:t>risks</a:t>
                      </a:r>
                      <a:endParaRPr lang="en-US" sz="1600" b="0" dirty="0">
                        <a:solidFill>
                          <a:schemeClr val="bg1"/>
                        </a:solidFill>
                        <a:latin typeface="Calibri"/>
                        <a:ea typeface="Times New Roman"/>
                        <a:cs typeface="Times New Roman"/>
                      </a:endParaRPr>
                    </a:p>
                    <a:p>
                      <a:pPr algn="l">
                        <a:lnSpc>
                          <a:spcPct val="115000"/>
                        </a:lnSpc>
                        <a:spcAft>
                          <a:spcPts val="0"/>
                        </a:spcAft>
                        <a:buFont typeface="Wingdings" pitchFamily="2" charset="2"/>
                        <a:buChar char="ü"/>
                      </a:pPr>
                      <a:r>
                        <a:rPr lang="en-US" sz="1600" b="0" spc="-40" dirty="0" smtClean="0">
                          <a:solidFill>
                            <a:schemeClr val="bg1"/>
                          </a:solidFill>
                          <a:latin typeface="Arial"/>
                          <a:ea typeface="Times New Roman"/>
                          <a:cs typeface="Times New Roman"/>
                        </a:rPr>
                        <a:t>Not </a:t>
                      </a:r>
                      <a:r>
                        <a:rPr lang="en-US" sz="1600" b="0" spc="-40" dirty="0">
                          <a:solidFill>
                            <a:schemeClr val="bg1"/>
                          </a:solidFill>
                          <a:latin typeface="Arial"/>
                          <a:ea typeface="Times New Roman"/>
                          <a:cs typeface="Times New Roman"/>
                        </a:rPr>
                        <a:t>interested in human relations in his </a:t>
                      </a:r>
                      <a:r>
                        <a:rPr lang="en-US" sz="1600" b="0" spc="-40" dirty="0" smtClean="0">
                          <a:solidFill>
                            <a:schemeClr val="bg1"/>
                          </a:solidFill>
                          <a:latin typeface="Arial"/>
                          <a:ea typeface="Times New Roman"/>
                          <a:cs typeface="Times New Roman"/>
                        </a:rPr>
                        <a:t>team</a:t>
                      </a:r>
                      <a:endParaRPr lang="en-US" sz="1600" b="0" dirty="0">
                        <a:solidFill>
                          <a:schemeClr val="bg1"/>
                        </a:solidFill>
                        <a:latin typeface="Calibri"/>
                        <a:ea typeface="Times New Roman"/>
                        <a:cs typeface="Times New Roman"/>
                      </a:endParaRPr>
                    </a:p>
                    <a:p>
                      <a:pPr algn="l">
                        <a:lnSpc>
                          <a:spcPct val="115000"/>
                        </a:lnSpc>
                        <a:spcAft>
                          <a:spcPts val="0"/>
                        </a:spcAft>
                        <a:buFont typeface="Wingdings" pitchFamily="2" charset="2"/>
                        <a:buChar char="ü"/>
                      </a:pPr>
                      <a:r>
                        <a:rPr lang="en-US" sz="1600" b="0" spc="-40" dirty="0" smtClean="0">
                          <a:solidFill>
                            <a:schemeClr val="bg1"/>
                          </a:solidFill>
                          <a:latin typeface="Arial"/>
                          <a:ea typeface="Times New Roman"/>
                          <a:cs typeface="Times New Roman"/>
                        </a:rPr>
                        <a:t>Does </a:t>
                      </a:r>
                      <a:r>
                        <a:rPr lang="en-US" sz="1600" b="0" spc="-40" dirty="0">
                          <a:solidFill>
                            <a:schemeClr val="bg1"/>
                          </a:solidFill>
                          <a:latin typeface="Arial"/>
                          <a:ea typeface="Times New Roman"/>
                          <a:cs typeface="Times New Roman"/>
                        </a:rPr>
                        <a:t>not excel in understanding and managing </a:t>
                      </a:r>
                      <a:r>
                        <a:rPr lang="en-US" sz="1600" b="0" spc="-40" dirty="0" smtClean="0">
                          <a:solidFill>
                            <a:schemeClr val="bg1"/>
                          </a:solidFill>
                          <a:latin typeface="Arial"/>
                          <a:ea typeface="Times New Roman"/>
                          <a:cs typeface="Times New Roman"/>
                        </a:rPr>
                        <a:t>conflicts</a:t>
                      </a:r>
                      <a:endParaRPr lang="en-US" sz="1600" b="0" dirty="0">
                        <a:solidFill>
                          <a:schemeClr val="bg1"/>
                        </a:solidFill>
                        <a:latin typeface="Calibri"/>
                        <a:ea typeface="Times New Roman"/>
                        <a:cs typeface="Times New Roman"/>
                      </a:endParaRPr>
                    </a:p>
                  </a:txBody>
                  <a:tcPr marL="68580" marR="68580" marT="0" marB="0" anchor="ctr">
                    <a:solidFill>
                      <a:srgbClr val="002060"/>
                    </a:solidFill>
                  </a:tcPr>
                </a:tc>
                <a:tc>
                  <a:txBody>
                    <a:bodyPr/>
                    <a:lstStyle/>
                    <a:p>
                      <a:pPr algn="just">
                        <a:lnSpc>
                          <a:spcPct val="115000"/>
                        </a:lnSpc>
                        <a:spcAft>
                          <a:spcPts val="0"/>
                        </a:spcAft>
                      </a:pPr>
                      <a:r>
                        <a:rPr lang="en-US" sz="1600" b="0" spc="-40" dirty="0" smtClean="0">
                          <a:solidFill>
                            <a:schemeClr val="bg1"/>
                          </a:solidFill>
                          <a:latin typeface="Arial"/>
                          <a:ea typeface="Times New Roman"/>
                          <a:cs typeface="Times New Roman"/>
                        </a:rPr>
                        <a:t>H. </a:t>
                      </a:r>
                      <a:r>
                        <a:rPr lang="en-US" sz="1600" b="0" spc="-40" dirty="0" err="1" smtClean="0">
                          <a:solidFill>
                            <a:schemeClr val="bg1"/>
                          </a:solidFill>
                          <a:latin typeface="Arial"/>
                          <a:ea typeface="Times New Roman"/>
                          <a:cs typeface="Times New Roman"/>
                        </a:rPr>
                        <a:t>Eysenck</a:t>
                      </a:r>
                      <a:r>
                        <a:rPr lang="en-US" sz="1600" b="0" spc="-40" dirty="0">
                          <a:solidFill>
                            <a:schemeClr val="bg1"/>
                          </a:solidFill>
                          <a:latin typeface="Arial"/>
                          <a:ea typeface="Times New Roman"/>
                          <a:cs typeface="Times New Roman"/>
                        </a:rPr>
                        <a:t>, 1979</a:t>
                      </a:r>
                      <a:endParaRPr lang="en-US" sz="1600" b="0" dirty="0">
                        <a:solidFill>
                          <a:schemeClr val="bg1"/>
                        </a:solidFill>
                        <a:latin typeface="Calibri"/>
                        <a:ea typeface="Times New Roman"/>
                        <a:cs typeface="Times New Roman"/>
                      </a:endParaRPr>
                    </a:p>
                    <a:p>
                      <a:pPr algn="just">
                        <a:lnSpc>
                          <a:spcPct val="115000"/>
                        </a:lnSpc>
                        <a:spcAft>
                          <a:spcPts val="0"/>
                        </a:spcAft>
                      </a:pPr>
                      <a:r>
                        <a:rPr lang="en-US" sz="1600" b="0" spc="-40" dirty="0">
                          <a:solidFill>
                            <a:schemeClr val="bg1"/>
                          </a:solidFill>
                          <a:latin typeface="Arial"/>
                          <a:ea typeface="Times New Roman"/>
                          <a:cs typeface="Times New Roman"/>
                        </a:rPr>
                        <a:t>R.K. White, 1965</a:t>
                      </a:r>
                      <a:endParaRPr lang="en-US" sz="1600" b="0" dirty="0">
                        <a:solidFill>
                          <a:schemeClr val="bg1"/>
                        </a:solidFill>
                        <a:latin typeface="Calibri"/>
                        <a:ea typeface="Times New Roman"/>
                        <a:cs typeface="Times New Roman"/>
                      </a:endParaRPr>
                    </a:p>
                    <a:p>
                      <a:pPr algn="just">
                        <a:lnSpc>
                          <a:spcPct val="115000"/>
                        </a:lnSpc>
                        <a:spcAft>
                          <a:spcPts val="0"/>
                        </a:spcAft>
                      </a:pPr>
                      <a:r>
                        <a:rPr lang="en-US" sz="1600" b="0" spc="-40" dirty="0">
                          <a:solidFill>
                            <a:schemeClr val="bg1"/>
                          </a:solidFill>
                          <a:latin typeface="Arial"/>
                          <a:ea typeface="Times New Roman"/>
                          <a:cs typeface="Times New Roman"/>
                        </a:rPr>
                        <a:t>R.B. </a:t>
                      </a:r>
                      <a:r>
                        <a:rPr lang="en-US" sz="1600" b="0" spc="-40" dirty="0" err="1">
                          <a:solidFill>
                            <a:schemeClr val="bg1"/>
                          </a:solidFill>
                          <a:latin typeface="Arial"/>
                          <a:ea typeface="Times New Roman"/>
                          <a:cs typeface="Times New Roman"/>
                        </a:rPr>
                        <a:t>Cattell</a:t>
                      </a:r>
                      <a:r>
                        <a:rPr lang="en-US" sz="1600" b="0" spc="-40" dirty="0">
                          <a:solidFill>
                            <a:schemeClr val="bg1"/>
                          </a:solidFill>
                          <a:latin typeface="Arial"/>
                          <a:ea typeface="Times New Roman"/>
                          <a:cs typeface="Times New Roman"/>
                        </a:rPr>
                        <a:t>, 1971</a:t>
                      </a:r>
                      <a:endParaRPr lang="en-US" sz="1600" b="0" dirty="0">
                        <a:solidFill>
                          <a:schemeClr val="bg1"/>
                        </a:solidFill>
                        <a:latin typeface="Calibri"/>
                        <a:ea typeface="Times New Roman"/>
                        <a:cs typeface="Times New Roman"/>
                      </a:endParaRPr>
                    </a:p>
                  </a:txBody>
                  <a:tcPr marL="68580" marR="68580" marT="0" marB="0" anchor="ctr">
                    <a:solidFill>
                      <a:srgbClr val="00206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aphicFrame>
        <p:nvGraphicFramePr>
          <p:cNvPr id="6" name="Table 5"/>
          <p:cNvGraphicFramePr>
            <a:graphicFrameLocks noGrp="1"/>
          </p:cNvGraphicFramePr>
          <p:nvPr/>
        </p:nvGraphicFramePr>
        <p:xfrm>
          <a:off x="-2" y="0"/>
          <a:ext cx="9144001" cy="6858000"/>
        </p:xfrm>
        <a:graphic>
          <a:graphicData uri="http://schemas.openxmlformats.org/drawingml/2006/table">
            <a:tbl>
              <a:tblPr>
                <a:tableStyleId>{35758FB7-9AC5-4552-8A53-C91805E547FA}</a:tableStyleId>
              </a:tblPr>
              <a:tblGrid>
                <a:gridCol w="1219202"/>
                <a:gridCol w="1676400"/>
                <a:gridCol w="1219200"/>
                <a:gridCol w="1524000"/>
                <a:gridCol w="2286000"/>
                <a:gridCol w="1219199"/>
              </a:tblGrid>
              <a:tr h="727497">
                <a:tc>
                  <a:txBody>
                    <a:bodyPr/>
                    <a:lstStyle/>
                    <a:p>
                      <a:pPr algn="ctr">
                        <a:lnSpc>
                          <a:spcPct val="115000"/>
                        </a:lnSpc>
                        <a:spcAft>
                          <a:spcPts val="0"/>
                        </a:spcAft>
                      </a:pPr>
                      <a:r>
                        <a:rPr lang="en-US" sz="1800" b="1" spc="-40" dirty="0">
                          <a:solidFill>
                            <a:srgbClr val="002060"/>
                          </a:solidFill>
                        </a:rPr>
                        <a:t>Intelligence type</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dirty="0">
                          <a:solidFill>
                            <a:srgbClr val="002060"/>
                          </a:solidFill>
                        </a:rPr>
                        <a:t>Management style</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a:solidFill>
                            <a:srgbClr val="002060"/>
                          </a:solidFill>
                        </a:rPr>
                        <a:t>Types of leader</a:t>
                      </a:r>
                      <a:endParaRPr lang="en-US" sz="1800" b="1">
                        <a:solidFill>
                          <a:srgbClr val="002060"/>
                        </a:solidFill>
                        <a:latin typeface="Calibri"/>
                        <a:ea typeface="Times New Roman"/>
                        <a:cs typeface="Times New Roman"/>
                      </a:endParaRPr>
                    </a:p>
                  </a:txBody>
                  <a:tcPr marL="62128" marR="62128" marT="0" marB="0">
                    <a:solidFill>
                      <a:schemeClr val="bg1"/>
                    </a:solidFill>
                  </a:tcPr>
                </a:tc>
                <a:tc>
                  <a:txBody>
                    <a:bodyPr/>
                    <a:lstStyle/>
                    <a:p>
                      <a:pPr algn="ctr">
                        <a:lnSpc>
                          <a:spcPct val="115000"/>
                        </a:lnSpc>
                        <a:spcAft>
                          <a:spcPts val="0"/>
                        </a:spcAft>
                      </a:pPr>
                      <a:r>
                        <a:rPr lang="en-US" sz="1800" b="1" spc="-40" dirty="0">
                          <a:solidFill>
                            <a:srgbClr val="002060"/>
                          </a:solidFill>
                        </a:rPr>
                        <a:t>Dominant competency</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dirty="0">
                          <a:solidFill>
                            <a:srgbClr val="002060"/>
                          </a:solidFill>
                        </a:rPr>
                        <a:t>General </a:t>
                      </a:r>
                      <a:endParaRPr lang="en-US" sz="1800" b="1" spc="-40" dirty="0" smtClean="0">
                        <a:solidFill>
                          <a:srgbClr val="002060"/>
                        </a:solidFill>
                      </a:endParaRPr>
                    </a:p>
                    <a:p>
                      <a:pPr algn="ctr">
                        <a:lnSpc>
                          <a:spcPct val="115000"/>
                        </a:lnSpc>
                        <a:spcAft>
                          <a:spcPts val="0"/>
                        </a:spcAft>
                      </a:pPr>
                      <a:r>
                        <a:rPr lang="en-US" sz="1800" b="1" spc="-40" dirty="0" smtClean="0">
                          <a:solidFill>
                            <a:srgbClr val="002060"/>
                          </a:solidFill>
                        </a:rPr>
                        <a:t>competencies</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dirty="0">
                          <a:solidFill>
                            <a:srgbClr val="002060"/>
                          </a:solidFill>
                        </a:rPr>
                        <a:t>Authors</a:t>
                      </a:r>
                      <a:endParaRPr lang="en-US" sz="1800" b="1" dirty="0">
                        <a:solidFill>
                          <a:srgbClr val="002060"/>
                        </a:solidFill>
                      </a:endParaRPr>
                    </a:p>
                    <a:p>
                      <a:pPr algn="ctr">
                        <a:lnSpc>
                          <a:spcPct val="115000"/>
                        </a:lnSpc>
                        <a:spcAft>
                          <a:spcPts val="0"/>
                        </a:spcAft>
                      </a:pPr>
                      <a:r>
                        <a:rPr lang="en-US" sz="1800" b="1" spc="-40" dirty="0">
                          <a:solidFill>
                            <a:srgbClr val="002060"/>
                          </a:solidFill>
                        </a:rPr>
                        <a:t>year/period</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r>
              <a:tr h="6130503">
                <a:tc>
                  <a:txBody>
                    <a:bodyPr/>
                    <a:lstStyle/>
                    <a:p>
                      <a:pPr algn="just">
                        <a:lnSpc>
                          <a:spcPct val="115000"/>
                        </a:lnSpc>
                        <a:spcAft>
                          <a:spcPts val="0"/>
                        </a:spcAft>
                      </a:pPr>
                      <a:r>
                        <a:rPr lang="en-US" sz="1600" b="1" spc="-40" dirty="0">
                          <a:solidFill>
                            <a:schemeClr val="bg1"/>
                          </a:solidFill>
                          <a:latin typeface="Arial"/>
                          <a:ea typeface="Times New Roman"/>
                          <a:cs typeface="Times New Roman"/>
                        </a:rPr>
                        <a:t>Emotional</a:t>
                      </a:r>
                      <a:endParaRPr lang="en-US" sz="1600" dirty="0">
                        <a:solidFill>
                          <a:schemeClr val="bg1"/>
                        </a:solidFill>
                        <a:latin typeface="Calibri"/>
                        <a:ea typeface="Times New Roman"/>
                        <a:cs typeface="Times New Roman"/>
                      </a:endParaRPr>
                    </a:p>
                  </a:txBody>
                  <a:tcPr marL="68580" marR="68580" marT="0" marB="0" anchor="ctr">
                    <a:solidFill>
                      <a:srgbClr val="002060"/>
                    </a:solidFill>
                  </a:tcPr>
                </a:tc>
                <a:tc>
                  <a:txBody>
                    <a:bodyPr/>
                    <a:lstStyle/>
                    <a:p>
                      <a:pPr algn="just">
                        <a:lnSpc>
                          <a:spcPct val="115000"/>
                        </a:lnSpc>
                        <a:spcAft>
                          <a:spcPts val="0"/>
                        </a:spcAft>
                      </a:pPr>
                      <a:r>
                        <a:rPr lang="en-US" sz="1600" b="1" spc="-40" dirty="0" smtClean="0">
                          <a:solidFill>
                            <a:schemeClr val="bg1"/>
                          </a:solidFill>
                          <a:latin typeface="Arial"/>
                          <a:ea typeface="Times New Roman"/>
                          <a:cs typeface="Times New Roman"/>
                        </a:rPr>
                        <a:t>Charismatic-transformational</a:t>
                      </a:r>
                      <a:endParaRPr lang="en-US" sz="1600" dirty="0">
                        <a:solidFill>
                          <a:schemeClr val="bg1"/>
                        </a:solidFill>
                        <a:latin typeface="Calibri"/>
                        <a:ea typeface="Times New Roman"/>
                        <a:cs typeface="Times New Roman"/>
                      </a:endParaRPr>
                    </a:p>
                    <a:p>
                      <a:pPr algn="just">
                        <a:lnSpc>
                          <a:spcPct val="115000"/>
                        </a:lnSpc>
                        <a:spcAft>
                          <a:spcPts val="0"/>
                        </a:spcAft>
                      </a:pPr>
                      <a:r>
                        <a:rPr lang="en-US" sz="1600" b="1" spc="-40" dirty="0">
                          <a:solidFill>
                            <a:schemeClr val="bg1"/>
                          </a:solidFill>
                          <a:latin typeface="Arial"/>
                          <a:ea typeface="Times New Roman"/>
                          <a:cs typeface="Times New Roman"/>
                        </a:rPr>
                        <a:t>participative</a:t>
                      </a:r>
                      <a:endParaRPr lang="en-US" sz="1600" dirty="0">
                        <a:solidFill>
                          <a:schemeClr val="bg1"/>
                        </a:solidFill>
                        <a:latin typeface="Calibri"/>
                        <a:ea typeface="Times New Roman"/>
                        <a:cs typeface="Times New Roman"/>
                      </a:endParaRPr>
                    </a:p>
                  </a:txBody>
                  <a:tcPr marL="68580" marR="68580" marT="0" marB="0" anchor="ctr">
                    <a:solidFill>
                      <a:srgbClr val="002060"/>
                    </a:solidFill>
                  </a:tcPr>
                </a:tc>
                <a:tc>
                  <a:txBody>
                    <a:bodyPr/>
                    <a:lstStyle/>
                    <a:p>
                      <a:pPr indent="1905">
                        <a:lnSpc>
                          <a:spcPct val="115000"/>
                        </a:lnSpc>
                        <a:spcAft>
                          <a:spcPts val="0"/>
                        </a:spcAft>
                      </a:pPr>
                      <a:endParaRPr lang="en-US" sz="1600" dirty="0" smtClean="0">
                        <a:solidFill>
                          <a:schemeClr val="bg1"/>
                        </a:solidFill>
                        <a:latin typeface="Arial"/>
                        <a:ea typeface="Times New Roman"/>
                        <a:cs typeface="Times New Roman"/>
                      </a:endParaRPr>
                    </a:p>
                    <a:p>
                      <a:pPr indent="1905">
                        <a:lnSpc>
                          <a:spcPct val="115000"/>
                        </a:lnSpc>
                        <a:spcAft>
                          <a:spcPts val="0"/>
                        </a:spcAft>
                      </a:pPr>
                      <a:endParaRPr lang="en-US" sz="1600" dirty="0" smtClean="0">
                        <a:solidFill>
                          <a:schemeClr val="bg1"/>
                        </a:solidFill>
                        <a:latin typeface="Arial"/>
                        <a:ea typeface="Times New Roman"/>
                        <a:cs typeface="Times New Roman"/>
                      </a:endParaRPr>
                    </a:p>
                    <a:p>
                      <a:pPr indent="1905">
                        <a:lnSpc>
                          <a:spcPct val="115000"/>
                        </a:lnSpc>
                        <a:spcAft>
                          <a:spcPts val="0"/>
                        </a:spcAft>
                      </a:pPr>
                      <a:endParaRPr lang="en-US" sz="1600" dirty="0" smtClean="0">
                        <a:solidFill>
                          <a:schemeClr val="bg1"/>
                        </a:solidFill>
                        <a:latin typeface="Arial"/>
                        <a:ea typeface="Times New Roman"/>
                        <a:cs typeface="Times New Roman"/>
                      </a:endParaRPr>
                    </a:p>
                    <a:p>
                      <a:pPr indent="1905">
                        <a:lnSpc>
                          <a:spcPct val="115000"/>
                        </a:lnSpc>
                        <a:spcAft>
                          <a:spcPts val="0"/>
                        </a:spcAft>
                      </a:pPr>
                      <a:r>
                        <a:rPr lang="en-US" sz="1600" dirty="0" smtClean="0">
                          <a:solidFill>
                            <a:schemeClr val="bg1"/>
                          </a:solidFill>
                          <a:latin typeface="Arial"/>
                          <a:ea typeface="Times New Roman"/>
                          <a:cs typeface="Times New Roman"/>
                        </a:rPr>
                        <a:t>The leader that has a high level of emotional intelligence</a:t>
                      </a:r>
                      <a:endParaRPr lang="en-US" sz="1600" dirty="0" smtClean="0">
                        <a:solidFill>
                          <a:schemeClr val="bg1"/>
                        </a:solidFill>
                        <a:latin typeface="Calibri"/>
                        <a:ea typeface="Times New Roman"/>
                        <a:cs typeface="Times New Roman"/>
                      </a:endParaRPr>
                    </a:p>
                    <a:p>
                      <a:pPr indent="1905">
                        <a:lnSpc>
                          <a:spcPct val="115000"/>
                        </a:lnSpc>
                        <a:spcAft>
                          <a:spcPts val="0"/>
                        </a:spcAft>
                      </a:pPr>
                      <a:r>
                        <a:rPr lang="en-US" sz="1600" dirty="0" smtClean="0">
                          <a:solidFill>
                            <a:schemeClr val="bg1"/>
                          </a:solidFill>
                          <a:latin typeface="Arial"/>
                          <a:ea typeface="Times New Roman"/>
                          <a:cs typeface="Times New Roman"/>
                        </a:rPr>
                        <a:t>(</a:t>
                      </a:r>
                      <a:r>
                        <a:rPr lang="en-US" sz="1600" dirty="0" err="1" smtClean="0">
                          <a:solidFill>
                            <a:schemeClr val="bg1"/>
                          </a:solidFill>
                          <a:latin typeface="Arial"/>
                          <a:ea typeface="Times New Roman"/>
                          <a:cs typeface="Times New Roman"/>
                        </a:rPr>
                        <a:t>Ioana</a:t>
                      </a:r>
                      <a:r>
                        <a:rPr lang="en-US" sz="1600" dirty="0" smtClean="0">
                          <a:solidFill>
                            <a:schemeClr val="bg1"/>
                          </a:solidFill>
                          <a:latin typeface="Arial"/>
                          <a:ea typeface="Times New Roman"/>
                          <a:cs typeface="Times New Roman"/>
                        </a:rPr>
                        <a:t> </a:t>
                      </a:r>
                      <a:br>
                        <a:rPr lang="en-US" sz="1600" dirty="0" smtClean="0">
                          <a:solidFill>
                            <a:schemeClr val="bg1"/>
                          </a:solidFill>
                          <a:latin typeface="Arial"/>
                          <a:ea typeface="Times New Roman"/>
                          <a:cs typeface="Times New Roman"/>
                        </a:rPr>
                      </a:br>
                      <a:r>
                        <a:rPr lang="en-US" sz="1600" dirty="0" err="1" smtClean="0">
                          <a:solidFill>
                            <a:schemeClr val="bg1"/>
                          </a:solidFill>
                          <a:latin typeface="Arial"/>
                          <a:ea typeface="Times New Roman"/>
                          <a:cs typeface="Times New Roman"/>
                        </a:rPr>
                        <a:t>D'Arc</a:t>
                      </a:r>
                      <a:r>
                        <a:rPr lang="en-US" sz="1600" dirty="0" smtClean="0">
                          <a:solidFill>
                            <a:schemeClr val="bg1"/>
                          </a:solidFill>
                          <a:latin typeface="Arial"/>
                          <a:ea typeface="Times New Roman"/>
                          <a:cs typeface="Times New Roman"/>
                        </a:rPr>
                        <a:t>, </a:t>
                      </a:r>
                      <a:r>
                        <a:rPr lang="en-US" sz="1600" dirty="0" err="1" smtClean="0">
                          <a:solidFill>
                            <a:schemeClr val="bg1"/>
                          </a:solidFill>
                          <a:latin typeface="Arial"/>
                          <a:ea typeface="Times New Roman"/>
                          <a:cs typeface="Times New Roman"/>
                        </a:rPr>
                        <a:t>Ludovic</a:t>
                      </a:r>
                      <a:r>
                        <a:rPr lang="en-US" sz="1600" dirty="0" smtClean="0">
                          <a:solidFill>
                            <a:schemeClr val="bg1"/>
                          </a:solidFill>
                          <a:latin typeface="Arial"/>
                          <a:ea typeface="Times New Roman"/>
                          <a:cs typeface="Times New Roman"/>
                        </a:rPr>
                        <a:t> al XIV-lea, Winston Churchill, </a:t>
                      </a:r>
                      <a:r>
                        <a:rPr lang="en-US" sz="1600" spc="-40" dirty="0" smtClean="0">
                          <a:solidFill>
                            <a:schemeClr val="bg1"/>
                          </a:solidFill>
                          <a:latin typeface="Arial"/>
                          <a:ea typeface="Times New Roman"/>
                          <a:cs typeface="Times New Roman"/>
                        </a:rPr>
                        <a:t>Fidel Castro, Steve Jobs)</a:t>
                      </a:r>
                      <a:endParaRPr lang="en-US" sz="1600" dirty="0">
                        <a:solidFill>
                          <a:schemeClr val="bg1"/>
                        </a:solidFill>
                        <a:latin typeface="Calibri"/>
                        <a:ea typeface="Times New Roman"/>
                        <a:cs typeface="Times New Roman"/>
                      </a:endParaRPr>
                    </a:p>
                  </a:txBody>
                  <a:tcPr marL="68580" marR="68580" marT="0" marB="0">
                    <a:solidFill>
                      <a:srgbClr val="002060"/>
                    </a:solidFill>
                  </a:tcPr>
                </a:tc>
                <a:tc>
                  <a:txBody>
                    <a:bodyPr/>
                    <a:lstStyle/>
                    <a:p>
                      <a:pPr algn="just">
                        <a:lnSpc>
                          <a:spcPct val="115000"/>
                        </a:lnSpc>
                        <a:spcAft>
                          <a:spcPts val="0"/>
                        </a:spcAft>
                      </a:pPr>
                      <a:r>
                        <a:rPr lang="en-US" sz="1600" spc="-40" dirty="0">
                          <a:solidFill>
                            <a:schemeClr val="bg1"/>
                          </a:solidFill>
                          <a:latin typeface="Arial"/>
                          <a:ea typeface="Times New Roman"/>
                          <a:cs typeface="Times New Roman"/>
                        </a:rPr>
                        <a:t>Communicating competency</a:t>
                      </a:r>
                      <a:endParaRPr lang="en-US" sz="1600" dirty="0">
                        <a:solidFill>
                          <a:schemeClr val="bg1"/>
                        </a:solidFill>
                        <a:latin typeface="Calibri"/>
                        <a:ea typeface="Times New Roman"/>
                        <a:cs typeface="Times New Roman"/>
                      </a:endParaRPr>
                    </a:p>
                  </a:txBody>
                  <a:tcPr marL="68580" marR="68580" marT="0" marB="0" anchor="ctr">
                    <a:solidFill>
                      <a:srgbClr val="002060"/>
                    </a:solidFill>
                  </a:tcPr>
                </a:tc>
                <a:tc>
                  <a:txBody>
                    <a:bodyPr/>
                    <a:lstStyle/>
                    <a:p>
                      <a:pPr algn="l">
                        <a:lnSpc>
                          <a:spcPct val="115000"/>
                        </a:lnSpc>
                        <a:spcAft>
                          <a:spcPts val="0"/>
                        </a:spcAft>
                        <a:buFont typeface="Wingdings" pitchFamily="2" charset="2"/>
                        <a:buChar char="ü"/>
                      </a:pPr>
                      <a:r>
                        <a:rPr lang="en-US" sz="1600" spc="-40" dirty="0" smtClean="0">
                          <a:solidFill>
                            <a:schemeClr val="bg1"/>
                          </a:solidFill>
                          <a:latin typeface="Arial"/>
                          <a:ea typeface="Times New Roman"/>
                          <a:cs typeface="Times New Roman"/>
                        </a:rPr>
                        <a:t>Creates </a:t>
                      </a:r>
                      <a:r>
                        <a:rPr lang="en-US" sz="1600" spc="-40" dirty="0">
                          <a:solidFill>
                            <a:schemeClr val="bg1"/>
                          </a:solidFill>
                          <a:latin typeface="Arial"/>
                          <a:ea typeface="Times New Roman"/>
                          <a:cs typeface="Times New Roman"/>
                        </a:rPr>
                        <a:t>group cohesion through ideas and </a:t>
                      </a:r>
                      <a:r>
                        <a:rPr lang="en-US" sz="1600" spc="-40" dirty="0" smtClean="0">
                          <a:solidFill>
                            <a:schemeClr val="bg1"/>
                          </a:solidFill>
                          <a:latin typeface="Arial"/>
                          <a:ea typeface="Times New Roman"/>
                          <a:cs typeface="Times New Roman"/>
                        </a:rPr>
                        <a:t>vision</a:t>
                      </a:r>
                      <a:endParaRPr lang="en-US" sz="1600" dirty="0">
                        <a:solidFill>
                          <a:schemeClr val="bg1"/>
                        </a:solidFill>
                        <a:latin typeface="Calibri"/>
                        <a:ea typeface="Times New Roman"/>
                        <a:cs typeface="Times New Roman"/>
                      </a:endParaRPr>
                    </a:p>
                    <a:p>
                      <a:pPr algn="l">
                        <a:lnSpc>
                          <a:spcPct val="115000"/>
                        </a:lnSpc>
                        <a:spcAft>
                          <a:spcPts val="0"/>
                        </a:spcAft>
                        <a:buFont typeface="Wingdings" pitchFamily="2" charset="2"/>
                        <a:buChar char="ü"/>
                      </a:pPr>
                      <a:r>
                        <a:rPr lang="en-US" sz="1600" spc="-40" dirty="0" err="1" smtClean="0">
                          <a:solidFill>
                            <a:schemeClr val="bg1"/>
                          </a:solidFill>
                          <a:latin typeface="Arial"/>
                          <a:ea typeface="Times New Roman"/>
                          <a:cs typeface="Times New Roman"/>
                        </a:rPr>
                        <a:t>Mobilises</a:t>
                      </a:r>
                      <a:r>
                        <a:rPr lang="en-US" sz="1600" spc="-40" dirty="0" smtClean="0">
                          <a:solidFill>
                            <a:schemeClr val="bg1"/>
                          </a:solidFill>
                          <a:latin typeface="Arial"/>
                          <a:ea typeface="Times New Roman"/>
                          <a:cs typeface="Times New Roman"/>
                        </a:rPr>
                        <a:t> </a:t>
                      </a:r>
                      <a:r>
                        <a:rPr lang="en-US" sz="1600" spc="-40" dirty="0">
                          <a:solidFill>
                            <a:schemeClr val="bg1"/>
                          </a:solidFill>
                          <a:latin typeface="Arial"/>
                          <a:ea typeface="Times New Roman"/>
                          <a:cs typeface="Times New Roman"/>
                        </a:rPr>
                        <a:t>large groups </a:t>
                      </a:r>
                      <a:r>
                        <a:rPr lang="en-US" sz="1600" spc="-40" dirty="0" smtClean="0">
                          <a:solidFill>
                            <a:schemeClr val="bg1"/>
                          </a:solidFill>
                          <a:latin typeface="Arial"/>
                          <a:ea typeface="Times New Roman"/>
                          <a:cs typeface="Times New Roman"/>
                        </a:rPr>
                        <a:t>of </a:t>
                      </a:r>
                      <a:r>
                        <a:rPr lang="en-US" sz="1600" spc="-40" dirty="0">
                          <a:solidFill>
                            <a:schemeClr val="bg1"/>
                          </a:solidFill>
                          <a:latin typeface="Arial"/>
                          <a:ea typeface="Times New Roman"/>
                          <a:cs typeface="Times New Roman"/>
                        </a:rPr>
                        <a:t>people achieving impossible </a:t>
                      </a:r>
                      <a:r>
                        <a:rPr lang="en-US" sz="1600" spc="-40" dirty="0" smtClean="0">
                          <a:solidFill>
                            <a:schemeClr val="bg1"/>
                          </a:solidFill>
                          <a:latin typeface="Arial"/>
                          <a:ea typeface="Times New Roman"/>
                          <a:cs typeface="Times New Roman"/>
                        </a:rPr>
                        <a:t>goals</a:t>
                      </a:r>
                      <a:endParaRPr lang="en-US" sz="1600" dirty="0">
                        <a:solidFill>
                          <a:schemeClr val="bg1"/>
                        </a:solidFill>
                        <a:latin typeface="Calibri"/>
                        <a:ea typeface="Times New Roman"/>
                        <a:cs typeface="Times New Roman"/>
                      </a:endParaRPr>
                    </a:p>
                    <a:p>
                      <a:pPr algn="l">
                        <a:lnSpc>
                          <a:spcPct val="115000"/>
                        </a:lnSpc>
                        <a:spcAft>
                          <a:spcPts val="0"/>
                        </a:spcAft>
                        <a:buFont typeface="Wingdings" pitchFamily="2" charset="2"/>
                        <a:buChar char="ü"/>
                      </a:pPr>
                      <a:r>
                        <a:rPr lang="en-US" sz="1600" spc="-40" dirty="0" smtClean="0">
                          <a:solidFill>
                            <a:schemeClr val="bg1"/>
                          </a:solidFill>
                          <a:latin typeface="Arial"/>
                          <a:ea typeface="Times New Roman"/>
                          <a:cs typeface="Times New Roman"/>
                        </a:rPr>
                        <a:t>Understands </a:t>
                      </a:r>
                      <a:r>
                        <a:rPr lang="en-US" sz="1600" spc="-40" dirty="0">
                          <a:solidFill>
                            <a:schemeClr val="bg1"/>
                          </a:solidFill>
                          <a:latin typeface="Arial"/>
                          <a:ea typeface="Times New Roman"/>
                          <a:cs typeface="Times New Roman"/>
                        </a:rPr>
                        <a:t>and expresses adequately his own </a:t>
                      </a:r>
                      <a:r>
                        <a:rPr lang="en-US" sz="1600" spc="-40" dirty="0" smtClean="0">
                          <a:solidFill>
                            <a:schemeClr val="bg1"/>
                          </a:solidFill>
                          <a:latin typeface="Arial"/>
                          <a:ea typeface="Times New Roman"/>
                          <a:cs typeface="Times New Roman"/>
                        </a:rPr>
                        <a:t>emotions</a:t>
                      </a:r>
                      <a:endParaRPr lang="en-US" sz="1600" dirty="0">
                        <a:solidFill>
                          <a:schemeClr val="bg1"/>
                        </a:solidFill>
                        <a:latin typeface="Calibri"/>
                        <a:ea typeface="Times New Roman"/>
                        <a:cs typeface="Times New Roman"/>
                      </a:endParaRPr>
                    </a:p>
                    <a:p>
                      <a:pPr algn="l">
                        <a:lnSpc>
                          <a:spcPct val="115000"/>
                        </a:lnSpc>
                        <a:spcAft>
                          <a:spcPts val="0"/>
                        </a:spcAft>
                        <a:buFont typeface="Wingdings" pitchFamily="2" charset="2"/>
                        <a:buChar char="ü"/>
                      </a:pPr>
                      <a:r>
                        <a:rPr lang="en-US" sz="1600" spc="-40" dirty="0" smtClean="0">
                          <a:solidFill>
                            <a:schemeClr val="bg1"/>
                          </a:solidFill>
                          <a:latin typeface="Arial"/>
                          <a:ea typeface="Times New Roman"/>
                          <a:cs typeface="Times New Roman"/>
                        </a:rPr>
                        <a:t>Recognizes </a:t>
                      </a:r>
                      <a:r>
                        <a:rPr lang="en-US" sz="1600" spc="-40" dirty="0">
                          <a:solidFill>
                            <a:schemeClr val="bg1"/>
                          </a:solidFill>
                          <a:latin typeface="Arial"/>
                          <a:ea typeface="Times New Roman"/>
                          <a:cs typeface="Times New Roman"/>
                        </a:rPr>
                        <a:t>other’s emotions , empathizes with them and has the ability of managing </a:t>
                      </a:r>
                      <a:r>
                        <a:rPr lang="en-US" sz="1600" spc="-40" dirty="0" smtClean="0">
                          <a:solidFill>
                            <a:schemeClr val="bg1"/>
                          </a:solidFill>
                          <a:latin typeface="Arial"/>
                          <a:ea typeface="Times New Roman"/>
                          <a:cs typeface="Times New Roman"/>
                        </a:rPr>
                        <a:t>relations</a:t>
                      </a:r>
                      <a:endParaRPr lang="en-US" sz="1600" dirty="0">
                        <a:solidFill>
                          <a:schemeClr val="bg1"/>
                        </a:solidFill>
                        <a:latin typeface="Calibri"/>
                        <a:ea typeface="Times New Roman"/>
                        <a:cs typeface="Times New Roman"/>
                      </a:endParaRPr>
                    </a:p>
                    <a:p>
                      <a:pPr algn="l">
                        <a:lnSpc>
                          <a:spcPct val="115000"/>
                        </a:lnSpc>
                        <a:spcAft>
                          <a:spcPts val="0"/>
                        </a:spcAft>
                        <a:buFont typeface="Wingdings" pitchFamily="2" charset="2"/>
                        <a:buChar char="ü"/>
                      </a:pPr>
                      <a:r>
                        <a:rPr lang="en-US" sz="1600" spc="-40" dirty="0" smtClean="0">
                          <a:solidFill>
                            <a:schemeClr val="bg1"/>
                          </a:solidFill>
                          <a:latin typeface="Arial"/>
                          <a:ea typeface="Times New Roman"/>
                          <a:cs typeface="Times New Roman"/>
                        </a:rPr>
                        <a:t>Fine </a:t>
                      </a:r>
                      <a:r>
                        <a:rPr lang="en-US" sz="1600" spc="-40" dirty="0">
                          <a:solidFill>
                            <a:schemeClr val="bg1"/>
                          </a:solidFill>
                          <a:latin typeface="Arial"/>
                          <a:ea typeface="Times New Roman"/>
                          <a:cs typeface="Times New Roman"/>
                        </a:rPr>
                        <a:t>observer of the human </a:t>
                      </a:r>
                      <a:r>
                        <a:rPr lang="en-US" sz="1600" spc="-40" dirty="0" smtClean="0">
                          <a:solidFill>
                            <a:schemeClr val="bg1"/>
                          </a:solidFill>
                          <a:latin typeface="Arial"/>
                          <a:ea typeface="Times New Roman"/>
                          <a:cs typeface="Times New Roman"/>
                        </a:rPr>
                        <a:t>being</a:t>
                      </a:r>
                      <a:endParaRPr lang="en-US" sz="1600" dirty="0">
                        <a:solidFill>
                          <a:schemeClr val="bg1"/>
                        </a:solidFill>
                        <a:latin typeface="Calibri"/>
                        <a:ea typeface="Times New Roman"/>
                        <a:cs typeface="Times New Roman"/>
                      </a:endParaRPr>
                    </a:p>
                    <a:p>
                      <a:pPr algn="l">
                        <a:lnSpc>
                          <a:spcPct val="115000"/>
                        </a:lnSpc>
                        <a:spcAft>
                          <a:spcPts val="0"/>
                        </a:spcAft>
                        <a:buFont typeface="Wingdings" pitchFamily="2" charset="2"/>
                        <a:buChar char="ü"/>
                      </a:pPr>
                      <a:r>
                        <a:rPr lang="en-US" sz="1600" spc="-40" dirty="0" smtClean="0">
                          <a:solidFill>
                            <a:schemeClr val="bg1"/>
                          </a:solidFill>
                          <a:latin typeface="Arial"/>
                          <a:ea typeface="Times New Roman"/>
                          <a:cs typeface="Times New Roman"/>
                        </a:rPr>
                        <a:t>Puts </a:t>
                      </a:r>
                      <a:r>
                        <a:rPr lang="en-US" sz="1600" spc="-40" dirty="0">
                          <a:solidFill>
                            <a:schemeClr val="bg1"/>
                          </a:solidFill>
                          <a:latin typeface="Arial"/>
                          <a:ea typeface="Times New Roman"/>
                          <a:cs typeface="Times New Roman"/>
                        </a:rPr>
                        <a:t>soul in everything he </a:t>
                      </a:r>
                      <a:r>
                        <a:rPr lang="en-US" sz="1600" spc="-40" dirty="0" smtClean="0">
                          <a:solidFill>
                            <a:schemeClr val="bg1"/>
                          </a:solidFill>
                          <a:latin typeface="Arial"/>
                          <a:ea typeface="Times New Roman"/>
                          <a:cs typeface="Times New Roman"/>
                        </a:rPr>
                        <a:t>does</a:t>
                      </a:r>
                      <a:endParaRPr lang="en-US" sz="1600" dirty="0">
                        <a:solidFill>
                          <a:schemeClr val="bg1"/>
                        </a:solidFill>
                        <a:latin typeface="Calibri"/>
                        <a:ea typeface="Times New Roman"/>
                        <a:cs typeface="Times New Roman"/>
                      </a:endParaRPr>
                    </a:p>
                    <a:p>
                      <a:pPr algn="l">
                        <a:lnSpc>
                          <a:spcPct val="115000"/>
                        </a:lnSpc>
                        <a:spcAft>
                          <a:spcPts val="0"/>
                        </a:spcAft>
                        <a:buFont typeface="Wingdings" pitchFamily="2" charset="2"/>
                        <a:buChar char="ü"/>
                      </a:pPr>
                      <a:r>
                        <a:rPr lang="en-US" sz="1600" spc="-40" dirty="0" smtClean="0">
                          <a:solidFill>
                            <a:schemeClr val="bg1"/>
                          </a:solidFill>
                          <a:latin typeface="Arial"/>
                          <a:ea typeface="Times New Roman"/>
                          <a:cs typeface="Times New Roman"/>
                        </a:rPr>
                        <a:t>Always </a:t>
                      </a:r>
                      <a:r>
                        <a:rPr lang="en-US" sz="1600" spc="-40" dirty="0">
                          <a:solidFill>
                            <a:schemeClr val="bg1"/>
                          </a:solidFill>
                          <a:latin typeface="Arial"/>
                          <a:ea typeface="Times New Roman"/>
                          <a:cs typeface="Times New Roman"/>
                        </a:rPr>
                        <a:t>improves the human relations in the </a:t>
                      </a:r>
                      <a:r>
                        <a:rPr lang="en-US" sz="1600" spc="-40" dirty="0" smtClean="0">
                          <a:solidFill>
                            <a:schemeClr val="bg1"/>
                          </a:solidFill>
                          <a:latin typeface="Arial"/>
                          <a:ea typeface="Times New Roman"/>
                          <a:cs typeface="Times New Roman"/>
                        </a:rPr>
                        <a:t>organization</a:t>
                      </a:r>
                      <a:endParaRPr lang="en-US" sz="1600" dirty="0">
                        <a:solidFill>
                          <a:schemeClr val="bg1"/>
                        </a:solidFill>
                        <a:latin typeface="Calibri"/>
                        <a:ea typeface="Times New Roman"/>
                        <a:cs typeface="Times New Roman"/>
                      </a:endParaRPr>
                    </a:p>
                  </a:txBody>
                  <a:tcPr marL="68580" marR="68580" marT="0" marB="0" anchor="ctr">
                    <a:solidFill>
                      <a:srgbClr val="002060"/>
                    </a:solidFill>
                  </a:tcPr>
                </a:tc>
                <a:tc>
                  <a:txBody>
                    <a:bodyPr/>
                    <a:lstStyle/>
                    <a:p>
                      <a:pPr algn="just">
                        <a:lnSpc>
                          <a:spcPct val="115000"/>
                        </a:lnSpc>
                        <a:spcAft>
                          <a:spcPts val="0"/>
                        </a:spcAft>
                      </a:pPr>
                      <a:r>
                        <a:rPr lang="en-US" sz="1600" spc="-40" dirty="0" smtClean="0">
                          <a:solidFill>
                            <a:schemeClr val="bg1"/>
                          </a:solidFill>
                          <a:latin typeface="Arial"/>
                          <a:ea typeface="Times New Roman"/>
                          <a:cs typeface="Times New Roman"/>
                        </a:rPr>
                        <a:t>Daniel </a:t>
                      </a:r>
                      <a:r>
                        <a:rPr lang="en-US" sz="1600" spc="-40" dirty="0" err="1" smtClean="0">
                          <a:solidFill>
                            <a:schemeClr val="bg1"/>
                          </a:solidFill>
                          <a:latin typeface="Arial"/>
                          <a:ea typeface="Times New Roman"/>
                          <a:cs typeface="Times New Roman"/>
                        </a:rPr>
                        <a:t>Goleman</a:t>
                      </a:r>
                      <a:r>
                        <a:rPr lang="en-US" sz="1600" spc="-40" dirty="0" smtClean="0">
                          <a:solidFill>
                            <a:schemeClr val="bg1"/>
                          </a:solidFill>
                          <a:latin typeface="Arial"/>
                          <a:ea typeface="Times New Roman"/>
                          <a:cs typeface="Times New Roman"/>
                        </a:rPr>
                        <a:t>, 1995</a:t>
                      </a:r>
                      <a:endParaRPr lang="en-US" sz="1600" dirty="0">
                        <a:solidFill>
                          <a:schemeClr val="bg1"/>
                        </a:solidFill>
                        <a:latin typeface="Calibri"/>
                        <a:ea typeface="Times New Roman"/>
                        <a:cs typeface="Times New Roman"/>
                      </a:endParaRPr>
                    </a:p>
                  </a:txBody>
                  <a:tcPr marL="68580" marR="68580" marT="0" marB="0" anchor="ctr">
                    <a:solidFill>
                      <a:srgbClr val="00206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1828800" y="1219200"/>
            <a:ext cx="4953000" cy="523220"/>
          </a:xfrm>
          <a:prstGeom prst="rect">
            <a:avLst/>
          </a:prstGeom>
          <a:noFill/>
        </p:spPr>
        <p:txBody>
          <a:bodyPr wrap="square" rtlCol="0">
            <a:spAutoFit/>
          </a:bodyPr>
          <a:lstStyle/>
          <a:p>
            <a:pPr>
              <a:buFont typeface="Wingdings" pitchFamily="2" charset="2"/>
              <a:buChar char="ü"/>
            </a:pPr>
            <a:r>
              <a:rPr lang="en-US" sz="2800" dirty="0" smtClean="0">
                <a:solidFill>
                  <a:srgbClr val="002060"/>
                </a:solidFill>
              </a:rPr>
              <a:t> emotional intelligence</a:t>
            </a:r>
            <a:endParaRPr lang="en-US" sz="2800" b="1" dirty="0">
              <a:solidFill>
                <a:srgbClr val="002060"/>
              </a:solidFill>
            </a:endParaRPr>
          </a:p>
        </p:txBody>
      </p:sp>
      <p:sp>
        <p:nvSpPr>
          <p:cNvPr id="7" name="TextBox 6"/>
          <p:cNvSpPr txBox="1"/>
          <p:nvPr/>
        </p:nvSpPr>
        <p:spPr>
          <a:xfrm>
            <a:off x="1828800" y="2133600"/>
            <a:ext cx="6934200" cy="523220"/>
          </a:xfrm>
          <a:prstGeom prst="rect">
            <a:avLst/>
          </a:prstGeom>
          <a:noFill/>
        </p:spPr>
        <p:txBody>
          <a:bodyPr wrap="square" rtlCol="0">
            <a:spAutoFit/>
          </a:bodyPr>
          <a:lstStyle/>
          <a:p>
            <a:pPr>
              <a:buFont typeface="Wingdings" pitchFamily="2" charset="2"/>
              <a:buChar char="ü"/>
            </a:pPr>
            <a:r>
              <a:rPr lang="en-US" sz="2800" dirty="0" smtClean="0">
                <a:solidFill>
                  <a:srgbClr val="002060"/>
                </a:solidFill>
              </a:rPr>
              <a:t> new type of spiritual intelligence</a:t>
            </a:r>
            <a:endParaRPr lang="en-US" sz="2800" b="1" dirty="0">
              <a:solidFill>
                <a:srgbClr val="002060"/>
              </a:solidFill>
            </a:endParaRPr>
          </a:p>
        </p:txBody>
      </p:sp>
      <p:sp>
        <p:nvSpPr>
          <p:cNvPr id="9" name="TextBox 8"/>
          <p:cNvSpPr txBox="1"/>
          <p:nvPr/>
        </p:nvSpPr>
        <p:spPr>
          <a:xfrm>
            <a:off x="1828800" y="3124200"/>
            <a:ext cx="3505200" cy="523220"/>
          </a:xfrm>
          <a:prstGeom prst="rect">
            <a:avLst/>
          </a:prstGeom>
          <a:noFill/>
        </p:spPr>
        <p:txBody>
          <a:bodyPr wrap="square" rtlCol="0">
            <a:spAutoFit/>
          </a:bodyPr>
          <a:lstStyle/>
          <a:p>
            <a:pPr>
              <a:buFont typeface="Wingdings" pitchFamily="2" charset="2"/>
              <a:buChar char="ü"/>
            </a:pPr>
            <a:r>
              <a:rPr lang="en-US" sz="2800" dirty="0" smtClean="0">
                <a:solidFill>
                  <a:srgbClr val="002060"/>
                </a:solidFill>
              </a:rPr>
              <a:t> </a:t>
            </a:r>
            <a:r>
              <a:rPr lang="en-US" sz="2800" dirty="0" err="1" smtClean="0">
                <a:solidFill>
                  <a:srgbClr val="002060"/>
                </a:solidFill>
              </a:rPr>
              <a:t>transdisciplinarity</a:t>
            </a:r>
            <a:endParaRPr lang="en-US" sz="2800" b="1" dirty="0">
              <a:solidFill>
                <a:srgbClr val="002060"/>
              </a:solidFill>
            </a:endParaRPr>
          </a:p>
        </p:txBody>
      </p:sp>
      <p:sp>
        <p:nvSpPr>
          <p:cNvPr id="11" name="TextBox 10"/>
          <p:cNvSpPr txBox="1"/>
          <p:nvPr/>
        </p:nvSpPr>
        <p:spPr>
          <a:xfrm>
            <a:off x="1828800" y="4114800"/>
            <a:ext cx="6477000" cy="523220"/>
          </a:xfrm>
          <a:prstGeom prst="rect">
            <a:avLst/>
          </a:prstGeom>
          <a:noFill/>
        </p:spPr>
        <p:txBody>
          <a:bodyPr wrap="square" rtlCol="0">
            <a:spAutoFit/>
          </a:bodyPr>
          <a:lstStyle/>
          <a:p>
            <a:pPr>
              <a:buFont typeface="Wingdings" pitchFamily="2" charset="2"/>
              <a:buChar char="ü"/>
            </a:pPr>
            <a:r>
              <a:rPr lang="en-US" sz="2800" dirty="0" smtClean="0">
                <a:solidFill>
                  <a:srgbClr val="002060"/>
                </a:solidFill>
              </a:rPr>
              <a:t> levels of reality and levels of operation</a:t>
            </a:r>
            <a:endParaRPr lang="en-US" sz="2800" b="1" dirty="0">
              <a:solidFill>
                <a:srgbClr val="002060"/>
              </a:solidFill>
            </a:endParaRPr>
          </a:p>
        </p:txBody>
      </p:sp>
      <p:sp>
        <p:nvSpPr>
          <p:cNvPr id="13" name="TextBox 12"/>
          <p:cNvSpPr txBox="1"/>
          <p:nvPr/>
        </p:nvSpPr>
        <p:spPr>
          <a:xfrm>
            <a:off x="1828800" y="4953000"/>
            <a:ext cx="4953000" cy="523220"/>
          </a:xfrm>
          <a:prstGeom prst="rect">
            <a:avLst/>
          </a:prstGeom>
          <a:noFill/>
        </p:spPr>
        <p:txBody>
          <a:bodyPr wrap="square" rtlCol="0">
            <a:spAutoFit/>
          </a:bodyPr>
          <a:lstStyle/>
          <a:p>
            <a:pPr>
              <a:buFont typeface="Wingdings" pitchFamily="2" charset="2"/>
              <a:buChar char="ü"/>
            </a:pPr>
            <a:r>
              <a:rPr lang="en-US" sz="2800" dirty="0" smtClean="0">
                <a:solidFill>
                  <a:srgbClr val="002060"/>
                </a:solidFill>
              </a:rPr>
              <a:t> multiple perceptions</a:t>
            </a:r>
            <a:endParaRPr lang="en-US" sz="2800" b="1" dirty="0">
              <a:solidFill>
                <a:srgbClr val="002060"/>
              </a:solidFill>
            </a:endParaRPr>
          </a:p>
        </p:txBody>
      </p:sp>
      <p:sp>
        <p:nvSpPr>
          <p:cNvPr id="14" name="TextBox 13"/>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
        <p:nvSpPr>
          <p:cNvPr id="15" name="TextBox 14"/>
          <p:cNvSpPr txBox="1"/>
          <p:nvPr/>
        </p:nvSpPr>
        <p:spPr>
          <a:xfrm>
            <a:off x="0" y="228600"/>
            <a:ext cx="3733800" cy="1200329"/>
          </a:xfrm>
          <a:prstGeom prst="rect">
            <a:avLst/>
          </a:prstGeom>
          <a:noFill/>
        </p:spPr>
        <p:txBody>
          <a:bodyPr wrap="square" rtlCol="0">
            <a:spAutoFit/>
          </a:bodyPr>
          <a:lstStyle/>
          <a:p>
            <a:r>
              <a:rPr lang="en-US" sz="3600" b="1" dirty="0" smtClean="0">
                <a:solidFill>
                  <a:schemeClr val="bg1"/>
                </a:solidFill>
                <a:latin typeface="+mj-lt"/>
              </a:rPr>
              <a:t>Keywords:</a:t>
            </a:r>
            <a:endParaRPr lang="en-US" sz="3600" dirty="0" smtClean="0">
              <a:solidFill>
                <a:schemeClr val="bg1"/>
              </a:solidFill>
              <a:latin typeface="+mj-lt"/>
            </a:endParaRPr>
          </a:p>
          <a:p>
            <a:endParaRPr lang="en-US" sz="36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aphicFrame>
        <p:nvGraphicFramePr>
          <p:cNvPr id="3" name="Table 2"/>
          <p:cNvGraphicFramePr>
            <a:graphicFrameLocks noGrp="1"/>
          </p:cNvGraphicFramePr>
          <p:nvPr/>
        </p:nvGraphicFramePr>
        <p:xfrm>
          <a:off x="0" y="-85724"/>
          <a:ext cx="9144001" cy="7043800"/>
        </p:xfrm>
        <a:graphic>
          <a:graphicData uri="http://schemas.openxmlformats.org/drawingml/2006/table">
            <a:tbl>
              <a:tblPr>
                <a:tableStyleId>{35758FB7-9AC5-4552-8A53-C91805E547FA}</a:tableStyleId>
              </a:tblPr>
              <a:tblGrid>
                <a:gridCol w="1219202"/>
                <a:gridCol w="1676400"/>
                <a:gridCol w="1219200"/>
                <a:gridCol w="1371598"/>
                <a:gridCol w="2286000"/>
                <a:gridCol w="1371601"/>
              </a:tblGrid>
              <a:tr h="667384">
                <a:tc>
                  <a:txBody>
                    <a:bodyPr/>
                    <a:lstStyle/>
                    <a:p>
                      <a:pPr algn="ctr">
                        <a:lnSpc>
                          <a:spcPct val="115000"/>
                        </a:lnSpc>
                        <a:spcAft>
                          <a:spcPts val="0"/>
                        </a:spcAft>
                      </a:pPr>
                      <a:r>
                        <a:rPr lang="en-US" sz="1800" b="1" spc="-40" dirty="0">
                          <a:solidFill>
                            <a:srgbClr val="002060"/>
                          </a:solidFill>
                        </a:rPr>
                        <a:t>Intelligence type</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dirty="0">
                          <a:solidFill>
                            <a:srgbClr val="002060"/>
                          </a:solidFill>
                        </a:rPr>
                        <a:t>Management style</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a:solidFill>
                            <a:srgbClr val="002060"/>
                          </a:solidFill>
                        </a:rPr>
                        <a:t>Types of leader</a:t>
                      </a:r>
                      <a:endParaRPr lang="en-US" sz="1800" b="1">
                        <a:solidFill>
                          <a:srgbClr val="002060"/>
                        </a:solidFill>
                        <a:latin typeface="Calibri"/>
                        <a:ea typeface="Times New Roman"/>
                        <a:cs typeface="Times New Roman"/>
                      </a:endParaRPr>
                    </a:p>
                  </a:txBody>
                  <a:tcPr marL="62128" marR="62128" marT="0" marB="0">
                    <a:solidFill>
                      <a:schemeClr val="bg1"/>
                    </a:solidFill>
                  </a:tcPr>
                </a:tc>
                <a:tc>
                  <a:txBody>
                    <a:bodyPr/>
                    <a:lstStyle/>
                    <a:p>
                      <a:pPr algn="ctr">
                        <a:lnSpc>
                          <a:spcPct val="115000"/>
                        </a:lnSpc>
                        <a:spcAft>
                          <a:spcPts val="0"/>
                        </a:spcAft>
                      </a:pPr>
                      <a:r>
                        <a:rPr lang="en-US" sz="1800" b="1" spc="-40" dirty="0">
                          <a:solidFill>
                            <a:srgbClr val="002060"/>
                          </a:solidFill>
                        </a:rPr>
                        <a:t>Dominant competency</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dirty="0">
                          <a:solidFill>
                            <a:srgbClr val="002060"/>
                          </a:solidFill>
                        </a:rPr>
                        <a:t>General </a:t>
                      </a:r>
                      <a:endParaRPr lang="en-US" sz="1800" b="1" spc="-40" dirty="0" smtClean="0">
                        <a:solidFill>
                          <a:srgbClr val="002060"/>
                        </a:solidFill>
                      </a:endParaRPr>
                    </a:p>
                    <a:p>
                      <a:pPr algn="ctr">
                        <a:lnSpc>
                          <a:spcPct val="115000"/>
                        </a:lnSpc>
                        <a:spcAft>
                          <a:spcPts val="0"/>
                        </a:spcAft>
                      </a:pPr>
                      <a:r>
                        <a:rPr lang="en-US" sz="1800" b="1" spc="-40" dirty="0" smtClean="0">
                          <a:solidFill>
                            <a:srgbClr val="002060"/>
                          </a:solidFill>
                        </a:rPr>
                        <a:t>competencies</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dirty="0">
                          <a:solidFill>
                            <a:srgbClr val="002060"/>
                          </a:solidFill>
                        </a:rPr>
                        <a:t>Authors</a:t>
                      </a:r>
                      <a:endParaRPr lang="en-US" sz="1800" b="1" dirty="0">
                        <a:solidFill>
                          <a:srgbClr val="002060"/>
                        </a:solidFill>
                      </a:endParaRPr>
                    </a:p>
                    <a:p>
                      <a:pPr algn="ctr">
                        <a:lnSpc>
                          <a:spcPct val="115000"/>
                        </a:lnSpc>
                        <a:spcAft>
                          <a:spcPts val="0"/>
                        </a:spcAft>
                      </a:pPr>
                      <a:r>
                        <a:rPr lang="en-US" sz="1800" b="1" spc="-40" dirty="0">
                          <a:solidFill>
                            <a:srgbClr val="002060"/>
                          </a:solidFill>
                        </a:rPr>
                        <a:t>year/period</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r>
              <a:tr h="6251775">
                <a:tc>
                  <a:txBody>
                    <a:bodyPr/>
                    <a:lstStyle/>
                    <a:p>
                      <a:r>
                        <a:rPr lang="en-US" sz="1800" b="1" kern="1200" dirty="0" smtClean="0">
                          <a:solidFill>
                            <a:schemeClr val="bg1"/>
                          </a:solidFill>
                          <a:latin typeface="+mn-lt"/>
                          <a:ea typeface="+mn-ea"/>
                          <a:cs typeface="+mn-cs"/>
                        </a:rPr>
                        <a:t>Spiritual/</a:t>
                      </a:r>
                      <a:endParaRPr lang="en-US" sz="1800" kern="1200" dirty="0" smtClean="0">
                        <a:solidFill>
                          <a:schemeClr val="bg1"/>
                        </a:solidFill>
                        <a:latin typeface="+mn-lt"/>
                        <a:ea typeface="+mn-ea"/>
                        <a:cs typeface="+mn-cs"/>
                      </a:endParaRPr>
                    </a:p>
                    <a:p>
                      <a:r>
                        <a:rPr lang="en-US" sz="1800" b="1" kern="1200" dirty="0" err="1" smtClean="0">
                          <a:solidFill>
                            <a:schemeClr val="bg1"/>
                          </a:solidFill>
                          <a:latin typeface="+mn-lt"/>
                          <a:ea typeface="+mn-ea"/>
                          <a:cs typeface="+mn-cs"/>
                        </a:rPr>
                        <a:t>Cuantic</a:t>
                      </a:r>
                      <a:endParaRPr lang="en-US" sz="1600" dirty="0">
                        <a:solidFill>
                          <a:schemeClr val="bg1"/>
                        </a:solidFill>
                        <a:latin typeface="Calibri"/>
                        <a:ea typeface="Times New Roman"/>
                        <a:cs typeface="Times New Roman"/>
                      </a:endParaRPr>
                    </a:p>
                  </a:txBody>
                  <a:tcPr marL="68580" marR="68580" marT="0" marB="0" anchor="ctr">
                    <a:solidFill>
                      <a:srgbClr val="002060"/>
                    </a:solidFill>
                  </a:tcPr>
                </a:tc>
                <a:tc>
                  <a:txBody>
                    <a:bodyPr/>
                    <a:lstStyle/>
                    <a:p>
                      <a:pPr algn="just">
                        <a:lnSpc>
                          <a:spcPct val="115000"/>
                        </a:lnSpc>
                        <a:spcAft>
                          <a:spcPts val="0"/>
                        </a:spcAft>
                      </a:pPr>
                      <a:r>
                        <a:rPr lang="en-US" sz="1600" b="1" spc="-40" dirty="0" smtClean="0">
                          <a:solidFill>
                            <a:schemeClr val="bg1"/>
                          </a:solidFill>
                          <a:latin typeface="Arial"/>
                          <a:ea typeface="Times New Roman"/>
                          <a:cs typeface="Times New Roman"/>
                        </a:rPr>
                        <a:t>Spiritual</a:t>
                      </a:r>
                      <a:endParaRPr lang="en-US" sz="1600" dirty="0">
                        <a:solidFill>
                          <a:schemeClr val="bg1"/>
                        </a:solidFill>
                        <a:latin typeface="Calibri"/>
                        <a:ea typeface="Times New Roman"/>
                        <a:cs typeface="Times New Roman"/>
                      </a:endParaRPr>
                    </a:p>
                  </a:txBody>
                  <a:tcPr marL="68580" marR="68580" marT="0" marB="0" anchor="ctr">
                    <a:solidFill>
                      <a:srgbClr val="002060"/>
                    </a:solidFill>
                  </a:tcPr>
                </a:tc>
                <a:tc>
                  <a:txBody>
                    <a:bodyPr/>
                    <a:lstStyle/>
                    <a:p>
                      <a:pPr indent="1905">
                        <a:lnSpc>
                          <a:spcPct val="115000"/>
                        </a:lnSpc>
                        <a:spcAft>
                          <a:spcPts val="0"/>
                        </a:spcAft>
                      </a:pPr>
                      <a:endParaRPr lang="en-US" sz="1600" dirty="0" smtClean="0">
                        <a:solidFill>
                          <a:schemeClr val="bg1"/>
                        </a:solidFill>
                        <a:latin typeface="Arial"/>
                        <a:ea typeface="Times New Roman"/>
                        <a:cs typeface="Times New Roman"/>
                      </a:endParaRPr>
                    </a:p>
                    <a:p>
                      <a:pPr indent="1905">
                        <a:lnSpc>
                          <a:spcPct val="115000"/>
                        </a:lnSpc>
                        <a:spcAft>
                          <a:spcPts val="0"/>
                        </a:spcAft>
                      </a:pPr>
                      <a:endParaRPr lang="en-US" sz="1600" dirty="0" smtClean="0">
                        <a:solidFill>
                          <a:schemeClr val="bg1"/>
                        </a:solidFill>
                        <a:latin typeface="Arial"/>
                        <a:ea typeface="Times New Roman"/>
                        <a:cs typeface="Times New Roman"/>
                      </a:endParaRPr>
                    </a:p>
                    <a:p>
                      <a:pPr indent="1905">
                        <a:lnSpc>
                          <a:spcPct val="115000"/>
                        </a:lnSpc>
                        <a:spcAft>
                          <a:spcPts val="0"/>
                        </a:spcAft>
                      </a:pPr>
                      <a:endParaRPr lang="en-US" sz="1600" dirty="0" smtClean="0">
                        <a:solidFill>
                          <a:schemeClr val="bg1"/>
                        </a:solidFill>
                        <a:latin typeface="Arial"/>
                        <a:ea typeface="Times New Roman"/>
                        <a:cs typeface="Times New Roman"/>
                      </a:endParaRPr>
                    </a:p>
                    <a:p>
                      <a:endParaRPr lang="en-US" sz="1800" kern="1200" dirty="0" smtClean="0">
                        <a:solidFill>
                          <a:schemeClr val="dk1"/>
                        </a:solidFill>
                        <a:latin typeface="+mn-lt"/>
                        <a:ea typeface="+mn-ea"/>
                        <a:cs typeface="+mn-cs"/>
                      </a:endParaRPr>
                    </a:p>
                    <a:p>
                      <a:endParaRPr lang="en-US" sz="1800" kern="1200" dirty="0" smtClean="0">
                        <a:solidFill>
                          <a:schemeClr val="dk1"/>
                        </a:solidFill>
                        <a:latin typeface="+mn-lt"/>
                        <a:ea typeface="+mn-ea"/>
                        <a:cs typeface="+mn-cs"/>
                      </a:endParaRPr>
                    </a:p>
                    <a:p>
                      <a:endParaRPr lang="en-US" sz="1800" kern="1200" dirty="0" smtClean="0">
                        <a:solidFill>
                          <a:schemeClr val="dk1"/>
                        </a:solidFill>
                        <a:latin typeface="+mn-lt"/>
                        <a:ea typeface="+mn-ea"/>
                        <a:cs typeface="+mn-cs"/>
                      </a:endParaRPr>
                    </a:p>
                    <a:p>
                      <a:r>
                        <a:rPr lang="en-US" sz="1800" kern="1200" dirty="0" smtClean="0">
                          <a:solidFill>
                            <a:schemeClr val="bg1"/>
                          </a:solidFill>
                          <a:latin typeface="+mn-lt"/>
                          <a:ea typeface="+mn-ea"/>
                          <a:cs typeface="+mn-cs"/>
                        </a:rPr>
                        <a:t>The leader that has a high level of spiritual intelligence</a:t>
                      </a:r>
                    </a:p>
                    <a:p>
                      <a:r>
                        <a:rPr lang="en-US" sz="1800" kern="1200" dirty="0" smtClean="0">
                          <a:solidFill>
                            <a:schemeClr val="bg1"/>
                          </a:solidFill>
                          <a:latin typeface="+mn-lt"/>
                          <a:ea typeface="+mn-ea"/>
                          <a:cs typeface="+mn-cs"/>
                        </a:rPr>
                        <a:t>(Mahatma </a:t>
                      </a:r>
                      <a:r>
                        <a:rPr lang="en-US" sz="1800" kern="1200" dirty="0" err="1" smtClean="0">
                          <a:solidFill>
                            <a:schemeClr val="bg1"/>
                          </a:solidFill>
                          <a:latin typeface="+mn-lt"/>
                          <a:ea typeface="+mn-ea"/>
                          <a:cs typeface="+mn-cs"/>
                        </a:rPr>
                        <a:t>Ghandi</a:t>
                      </a:r>
                      <a:r>
                        <a:rPr lang="en-US" sz="1800" kern="1200" dirty="0" smtClean="0">
                          <a:solidFill>
                            <a:schemeClr val="bg1"/>
                          </a:solidFill>
                          <a:latin typeface="+mn-lt"/>
                          <a:ea typeface="+mn-ea"/>
                          <a:cs typeface="+mn-cs"/>
                        </a:rPr>
                        <a:t>, Pope John Paul II, Maria </a:t>
                      </a:r>
                      <a:r>
                        <a:rPr lang="en-US" sz="1800" kern="1200" dirty="0" err="1" smtClean="0">
                          <a:solidFill>
                            <a:schemeClr val="bg1"/>
                          </a:solidFill>
                          <a:latin typeface="+mn-lt"/>
                          <a:ea typeface="+mn-ea"/>
                          <a:cs typeface="+mn-cs"/>
                        </a:rPr>
                        <a:t>Tereza</a:t>
                      </a:r>
                      <a:r>
                        <a:rPr lang="en-US" sz="1800" kern="1200" dirty="0" smtClean="0">
                          <a:solidFill>
                            <a:schemeClr val="bg1"/>
                          </a:solidFill>
                          <a:latin typeface="+mn-lt"/>
                          <a:ea typeface="+mn-ea"/>
                          <a:cs typeface="+mn-cs"/>
                        </a:rPr>
                        <a:t>, </a:t>
                      </a:r>
                      <a:r>
                        <a:rPr lang="en-US" sz="1800" kern="1200" dirty="0" err="1" smtClean="0">
                          <a:solidFill>
                            <a:schemeClr val="bg1"/>
                          </a:solidFill>
                          <a:latin typeface="+mn-lt"/>
                          <a:ea typeface="+mn-ea"/>
                          <a:cs typeface="+mn-cs"/>
                        </a:rPr>
                        <a:t>Osho</a:t>
                      </a:r>
                      <a:r>
                        <a:rPr lang="en-US" sz="1800" kern="1200" dirty="0" smtClean="0">
                          <a:solidFill>
                            <a:schemeClr val="bg1"/>
                          </a:solidFill>
                          <a:latin typeface="+mn-lt"/>
                          <a:ea typeface="+mn-ea"/>
                          <a:cs typeface="+mn-cs"/>
                        </a:rPr>
                        <a:t>, Dalai Lama)</a:t>
                      </a:r>
                      <a:endParaRPr lang="en-US" sz="1600" dirty="0">
                        <a:solidFill>
                          <a:schemeClr val="bg1"/>
                        </a:solidFill>
                        <a:latin typeface="Calibri"/>
                        <a:ea typeface="Times New Roman"/>
                        <a:cs typeface="Times New Roman"/>
                      </a:endParaRPr>
                    </a:p>
                  </a:txBody>
                  <a:tcPr marL="68580" marR="68580" marT="0" marB="0">
                    <a:solidFill>
                      <a:srgbClr val="002060"/>
                    </a:solidFill>
                  </a:tcPr>
                </a:tc>
                <a:tc>
                  <a:txBody>
                    <a:bodyPr/>
                    <a:lstStyle/>
                    <a:p>
                      <a:pPr algn="just">
                        <a:lnSpc>
                          <a:spcPct val="115000"/>
                        </a:lnSpc>
                        <a:spcAft>
                          <a:spcPts val="0"/>
                        </a:spcAft>
                      </a:pPr>
                      <a:r>
                        <a:rPr lang="en-US" sz="1600" kern="1200" dirty="0" smtClean="0">
                          <a:solidFill>
                            <a:schemeClr val="bg1"/>
                          </a:solidFill>
                          <a:latin typeface="Arial" pitchFamily="34" charset="0"/>
                          <a:ea typeface="+mn-ea"/>
                          <a:cs typeface="Arial" pitchFamily="34" charset="0"/>
                        </a:rPr>
                        <a:t>Competence of giving</a:t>
                      </a:r>
                      <a:endParaRPr lang="en-US" sz="1600" dirty="0">
                        <a:solidFill>
                          <a:schemeClr val="bg1"/>
                        </a:solidFill>
                        <a:latin typeface="Arial" pitchFamily="34" charset="0"/>
                        <a:ea typeface="Times New Roman"/>
                        <a:cs typeface="Arial" pitchFamily="34" charset="0"/>
                      </a:endParaRPr>
                    </a:p>
                  </a:txBody>
                  <a:tcPr marL="68580" marR="68580" marT="0" marB="0" anchor="ctr">
                    <a:solidFill>
                      <a:srgbClr val="002060"/>
                    </a:solidFill>
                  </a:tcPr>
                </a:tc>
                <a:tc>
                  <a:txBody>
                    <a:bodyPr/>
                    <a:lstStyle/>
                    <a:p>
                      <a:pPr>
                        <a:buFont typeface="Wingdings" pitchFamily="2" charset="2"/>
                        <a:buChar char="ü"/>
                      </a:pPr>
                      <a:r>
                        <a:rPr lang="en-US" sz="1600" kern="1200" dirty="0" smtClean="0">
                          <a:solidFill>
                            <a:schemeClr val="bg1"/>
                          </a:solidFill>
                          <a:latin typeface="Arial" pitchFamily="34" charset="0"/>
                          <a:ea typeface="+mn-ea"/>
                          <a:cs typeface="Arial" pitchFamily="34" charset="0"/>
                        </a:rPr>
                        <a:t>Makes constant and sustained effort</a:t>
                      </a:r>
                    </a:p>
                    <a:p>
                      <a:pPr>
                        <a:buFont typeface="Wingdings" pitchFamily="2" charset="2"/>
                        <a:buChar char="ü"/>
                      </a:pPr>
                      <a:r>
                        <a:rPr lang="en-US" sz="1600" kern="1200" dirty="0" smtClean="0">
                          <a:solidFill>
                            <a:schemeClr val="bg1"/>
                          </a:solidFill>
                          <a:latin typeface="Arial" pitchFamily="34" charset="0"/>
                          <a:ea typeface="+mn-ea"/>
                          <a:cs typeface="Arial" pitchFamily="34" charset="0"/>
                        </a:rPr>
                        <a:t>Has intuition and creates strategies and communicates very well</a:t>
                      </a:r>
                    </a:p>
                    <a:p>
                      <a:pPr>
                        <a:buFont typeface="Wingdings" pitchFamily="2" charset="2"/>
                        <a:buChar char="ü"/>
                      </a:pPr>
                      <a:r>
                        <a:rPr lang="en-US" sz="1600" kern="1200" dirty="0" smtClean="0">
                          <a:solidFill>
                            <a:schemeClr val="bg1"/>
                          </a:solidFill>
                          <a:latin typeface="Arial" pitchFamily="34" charset="0"/>
                          <a:ea typeface="+mn-ea"/>
                          <a:cs typeface="Arial" pitchFamily="34" charset="0"/>
                        </a:rPr>
                        <a:t>Permanently offers support in objectives regarding physical presence</a:t>
                      </a:r>
                    </a:p>
                    <a:p>
                      <a:pPr>
                        <a:buFont typeface="Wingdings" pitchFamily="2" charset="2"/>
                        <a:buChar char="ü"/>
                      </a:pPr>
                      <a:r>
                        <a:rPr lang="en-US" sz="1600" kern="1200" dirty="0" smtClean="0">
                          <a:solidFill>
                            <a:schemeClr val="bg1"/>
                          </a:solidFill>
                          <a:latin typeface="Arial" pitchFamily="34" charset="0"/>
                          <a:ea typeface="+mn-ea"/>
                          <a:cs typeface="Arial" pitchFamily="34" charset="0"/>
                        </a:rPr>
                        <a:t>Offers knowledge through continuous training he urges his subordinates to undertake, but also through his own experience</a:t>
                      </a:r>
                    </a:p>
                    <a:p>
                      <a:pPr>
                        <a:buFont typeface="Wingdings" pitchFamily="2" charset="2"/>
                        <a:buChar char="ü"/>
                      </a:pPr>
                      <a:r>
                        <a:rPr lang="en-US" sz="1600" kern="1200" dirty="0" smtClean="0">
                          <a:solidFill>
                            <a:schemeClr val="bg1"/>
                          </a:solidFill>
                          <a:latin typeface="Arial" pitchFamily="34" charset="0"/>
                          <a:ea typeface="+mn-ea"/>
                          <a:cs typeface="Arial" pitchFamily="34" charset="0"/>
                        </a:rPr>
                        <a:t>Seeker of experts and supports his team in the effort of professional and emotional self-development</a:t>
                      </a:r>
                    </a:p>
                    <a:p>
                      <a:pPr>
                        <a:buFont typeface="Wingdings" pitchFamily="2" charset="2"/>
                        <a:buChar char="ü"/>
                      </a:pPr>
                      <a:r>
                        <a:rPr lang="en-US" sz="1600" kern="1200" dirty="0" smtClean="0">
                          <a:solidFill>
                            <a:schemeClr val="bg1"/>
                          </a:solidFill>
                          <a:latin typeface="Arial" pitchFamily="34" charset="0"/>
                          <a:ea typeface="+mn-ea"/>
                          <a:cs typeface="Arial" pitchFamily="34" charset="0"/>
                        </a:rPr>
                        <a:t>Good guide, offering unconditional support</a:t>
                      </a:r>
                    </a:p>
                    <a:p>
                      <a:pPr algn="l">
                        <a:lnSpc>
                          <a:spcPct val="115000"/>
                        </a:lnSpc>
                        <a:spcAft>
                          <a:spcPts val="0"/>
                        </a:spcAft>
                        <a:buFont typeface="Wingdings" pitchFamily="2" charset="2"/>
                        <a:buNone/>
                      </a:pPr>
                      <a:endParaRPr lang="en-US" sz="1600" dirty="0">
                        <a:solidFill>
                          <a:schemeClr val="bg1"/>
                        </a:solidFill>
                        <a:latin typeface="Arial" pitchFamily="34" charset="0"/>
                        <a:ea typeface="Times New Roman"/>
                        <a:cs typeface="Arial" pitchFamily="34" charset="0"/>
                      </a:endParaRPr>
                    </a:p>
                  </a:txBody>
                  <a:tcPr marL="68580" marR="68580" marT="0" marB="0" anchor="ctr">
                    <a:solidFill>
                      <a:srgbClr val="002060"/>
                    </a:solidFill>
                  </a:tcPr>
                </a:tc>
                <a:tc>
                  <a:txBody>
                    <a:bodyPr/>
                    <a:lstStyle/>
                    <a:p>
                      <a:r>
                        <a:rPr lang="en-US" sz="1600" kern="1200" dirty="0" err="1" smtClean="0">
                          <a:solidFill>
                            <a:schemeClr val="bg1"/>
                          </a:solidFill>
                          <a:latin typeface="Arial" pitchFamily="34" charset="0"/>
                          <a:ea typeface="+mn-ea"/>
                          <a:cs typeface="Arial" pitchFamily="34" charset="0"/>
                        </a:rPr>
                        <a:t>Danah</a:t>
                      </a:r>
                      <a:r>
                        <a:rPr lang="en-US" sz="1600" kern="1200" dirty="0" smtClean="0">
                          <a:solidFill>
                            <a:schemeClr val="bg1"/>
                          </a:solidFill>
                          <a:latin typeface="Arial" pitchFamily="34" charset="0"/>
                          <a:ea typeface="+mn-ea"/>
                          <a:cs typeface="Arial" pitchFamily="34" charset="0"/>
                        </a:rPr>
                        <a:t> </a:t>
                      </a:r>
                      <a:r>
                        <a:rPr lang="en-US" sz="1600" kern="1200" dirty="0" err="1" smtClean="0">
                          <a:solidFill>
                            <a:schemeClr val="bg1"/>
                          </a:solidFill>
                          <a:latin typeface="Arial" pitchFamily="34" charset="0"/>
                          <a:ea typeface="+mn-ea"/>
                          <a:cs typeface="Arial" pitchFamily="34" charset="0"/>
                        </a:rPr>
                        <a:t>Zohar</a:t>
                      </a:r>
                      <a:r>
                        <a:rPr lang="en-US" sz="1600" kern="1200" dirty="0" smtClean="0">
                          <a:solidFill>
                            <a:schemeClr val="bg1"/>
                          </a:solidFill>
                          <a:latin typeface="Arial" pitchFamily="34" charset="0"/>
                          <a:ea typeface="+mn-ea"/>
                          <a:cs typeface="Arial" pitchFamily="34" charset="0"/>
                        </a:rPr>
                        <a:t>, 1997</a:t>
                      </a:r>
                    </a:p>
                    <a:p>
                      <a:r>
                        <a:rPr lang="en-US" sz="1600" kern="1200" dirty="0" err="1" smtClean="0">
                          <a:solidFill>
                            <a:schemeClr val="bg1"/>
                          </a:solidFill>
                          <a:latin typeface="Arial" pitchFamily="34" charset="0"/>
                          <a:ea typeface="+mn-ea"/>
                          <a:cs typeface="Arial" pitchFamily="34" charset="0"/>
                        </a:rPr>
                        <a:t>Danah</a:t>
                      </a:r>
                      <a:r>
                        <a:rPr lang="en-US" sz="1600" kern="1200" dirty="0" smtClean="0">
                          <a:solidFill>
                            <a:schemeClr val="bg1"/>
                          </a:solidFill>
                          <a:latin typeface="Arial" pitchFamily="34" charset="0"/>
                          <a:ea typeface="+mn-ea"/>
                          <a:cs typeface="Arial" pitchFamily="34" charset="0"/>
                        </a:rPr>
                        <a:t> </a:t>
                      </a:r>
                      <a:r>
                        <a:rPr lang="en-US" sz="1600" kern="1200" dirty="0" err="1" smtClean="0">
                          <a:solidFill>
                            <a:schemeClr val="bg1"/>
                          </a:solidFill>
                          <a:latin typeface="Arial" pitchFamily="34" charset="0"/>
                          <a:ea typeface="+mn-ea"/>
                          <a:cs typeface="Arial" pitchFamily="34" charset="0"/>
                        </a:rPr>
                        <a:t>Zohar</a:t>
                      </a:r>
                      <a:r>
                        <a:rPr lang="en-US" sz="1600" kern="1200" dirty="0" smtClean="0">
                          <a:solidFill>
                            <a:schemeClr val="bg1"/>
                          </a:solidFill>
                          <a:latin typeface="Arial" pitchFamily="34" charset="0"/>
                          <a:ea typeface="+mn-ea"/>
                          <a:cs typeface="Arial" pitchFamily="34" charset="0"/>
                        </a:rPr>
                        <a:t> </a:t>
                      </a:r>
                      <a:r>
                        <a:rPr lang="en-US" sz="1600" kern="1200" dirty="0" err="1" smtClean="0">
                          <a:solidFill>
                            <a:schemeClr val="bg1"/>
                          </a:solidFill>
                          <a:latin typeface="Arial" pitchFamily="34" charset="0"/>
                          <a:ea typeface="+mn-ea"/>
                          <a:cs typeface="Arial" pitchFamily="34" charset="0"/>
                        </a:rPr>
                        <a:t>şi</a:t>
                      </a:r>
                      <a:r>
                        <a:rPr lang="en-US" sz="1600" kern="1200" dirty="0" smtClean="0">
                          <a:solidFill>
                            <a:schemeClr val="bg1"/>
                          </a:solidFill>
                          <a:latin typeface="Arial" pitchFamily="34" charset="0"/>
                          <a:ea typeface="+mn-ea"/>
                          <a:cs typeface="Arial" pitchFamily="34" charset="0"/>
                        </a:rPr>
                        <a:t> Ian Marshall, 2000</a:t>
                      </a:r>
                    </a:p>
                    <a:p>
                      <a:r>
                        <a:rPr lang="en-US" sz="1600" kern="1200" dirty="0" smtClean="0">
                          <a:solidFill>
                            <a:schemeClr val="bg1"/>
                          </a:solidFill>
                          <a:latin typeface="Arial" pitchFamily="34" charset="0"/>
                          <a:ea typeface="+mn-ea"/>
                          <a:cs typeface="Arial" pitchFamily="34" charset="0"/>
                        </a:rPr>
                        <a:t>Robert Emmons, 2000</a:t>
                      </a:r>
                    </a:p>
                    <a:p>
                      <a:r>
                        <a:rPr lang="en-US" sz="1600" kern="1200" dirty="0" smtClean="0">
                          <a:solidFill>
                            <a:schemeClr val="bg1"/>
                          </a:solidFill>
                          <a:latin typeface="Arial" pitchFamily="34" charset="0"/>
                          <a:ea typeface="+mn-ea"/>
                          <a:cs typeface="Arial" pitchFamily="34" charset="0"/>
                        </a:rPr>
                        <a:t>Kathleen Noble, 2000-2001</a:t>
                      </a:r>
                    </a:p>
                    <a:p>
                      <a:r>
                        <a:rPr lang="en-US" sz="1600" u="none" strike="noStrike" kern="1200" dirty="0" smtClean="0">
                          <a:solidFill>
                            <a:schemeClr val="bg1"/>
                          </a:solidFill>
                          <a:latin typeface="Arial" pitchFamily="34" charset="0"/>
                          <a:ea typeface="+mn-ea"/>
                          <a:cs typeface="Arial" pitchFamily="34" charset="0"/>
                        </a:rPr>
                        <a:t>Frances Vaughan, </a:t>
                      </a:r>
                      <a:r>
                        <a:rPr lang="en-US" sz="1600" kern="1200" dirty="0" smtClean="0">
                          <a:solidFill>
                            <a:schemeClr val="bg1"/>
                          </a:solidFill>
                          <a:latin typeface="Arial" pitchFamily="34" charset="0"/>
                          <a:ea typeface="+mn-ea"/>
                          <a:cs typeface="Arial" pitchFamily="34" charset="0"/>
                        </a:rPr>
                        <a:t>2002</a:t>
                      </a:r>
                    </a:p>
                    <a:p>
                      <a:r>
                        <a:rPr lang="en-US" sz="1600" kern="1200" dirty="0" smtClean="0">
                          <a:solidFill>
                            <a:schemeClr val="bg1"/>
                          </a:solidFill>
                          <a:latin typeface="Arial" pitchFamily="34" charset="0"/>
                          <a:ea typeface="+mn-ea"/>
                          <a:cs typeface="Arial" pitchFamily="34" charset="0"/>
                        </a:rPr>
                        <a:t>David B. King, 2007</a:t>
                      </a:r>
                    </a:p>
                    <a:p>
                      <a:r>
                        <a:rPr lang="en-US" sz="1600" kern="1200" dirty="0" smtClean="0">
                          <a:solidFill>
                            <a:schemeClr val="bg1"/>
                          </a:solidFill>
                          <a:latin typeface="Arial" pitchFamily="34" charset="0"/>
                          <a:ea typeface="+mn-ea"/>
                          <a:cs typeface="Arial" pitchFamily="34" charset="0"/>
                        </a:rPr>
                        <a:t>Cindy Wigglesworth2004 – 2008</a:t>
                      </a:r>
                      <a:endParaRPr lang="en-US" sz="1600" dirty="0">
                        <a:solidFill>
                          <a:schemeClr val="bg1"/>
                        </a:solidFill>
                        <a:latin typeface="Arial" pitchFamily="34" charset="0"/>
                        <a:ea typeface="Times New Roman"/>
                        <a:cs typeface="Arial" pitchFamily="34" charset="0"/>
                      </a:endParaRPr>
                    </a:p>
                  </a:txBody>
                  <a:tcPr marL="68580" marR="68580" marT="0" marB="0" anchor="ctr">
                    <a:solidFill>
                      <a:srgbClr val="00206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aphicFrame>
        <p:nvGraphicFramePr>
          <p:cNvPr id="3" name="Table 2"/>
          <p:cNvGraphicFramePr>
            <a:graphicFrameLocks noGrp="1"/>
          </p:cNvGraphicFramePr>
          <p:nvPr/>
        </p:nvGraphicFramePr>
        <p:xfrm>
          <a:off x="0" y="-27303"/>
          <a:ext cx="9144001" cy="6809103"/>
        </p:xfrm>
        <a:graphic>
          <a:graphicData uri="http://schemas.openxmlformats.org/drawingml/2006/table">
            <a:tbl>
              <a:tblPr>
                <a:tableStyleId>{35758FB7-9AC5-4552-8A53-C91805E547FA}</a:tableStyleId>
              </a:tblPr>
              <a:tblGrid>
                <a:gridCol w="1219202"/>
                <a:gridCol w="1447798"/>
                <a:gridCol w="1295400"/>
                <a:gridCol w="1371600"/>
                <a:gridCol w="2438400"/>
                <a:gridCol w="1371601"/>
              </a:tblGrid>
              <a:tr h="667384">
                <a:tc>
                  <a:txBody>
                    <a:bodyPr/>
                    <a:lstStyle/>
                    <a:p>
                      <a:pPr algn="ctr">
                        <a:lnSpc>
                          <a:spcPct val="115000"/>
                        </a:lnSpc>
                        <a:spcAft>
                          <a:spcPts val="0"/>
                        </a:spcAft>
                      </a:pPr>
                      <a:r>
                        <a:rPr lang="en-US" sz="1800" b="1" spc="-40" dirty="0">
                          <a:solidFill>
                            <a:srgbClr val="002060"/>
                          </a:solidFill>
                        </a:rPr>
                        <a:t>Intelligence type</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dirty="0">
                          <a:solidFill>
                            <a:srgbClr val="002060"/>
                          </a:solidFill>
                        </a:rPr>
                        <a:t>Management style</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a:solidFill>
                            <a:srgbClr val="002060"/>
                          </a:solidFill>
                        </a:rPr>
                        <a:t>Types of leader</a:t>
                      </a:r>
                      <a:endParaRPr lang="en-US" sz="1800" b="1">
                        <a:solidFill>
                          <a:srgbClr val="002060"/>
                        </a:solidFill>
                        <a:latin typeface="Calibri"/>
                        <a:ea typeface="Times New Roman"/>
                        <a:cs typeface="Times New Roman"/>
                      </a:endParaRPr>
                    </a:p>
                  </a:txBody>
                  <a:tcPr marL="62128" marR="62128" marT="0" marB="0">
                    <a:solidFill>
                      <a:schemeClr val="bg1"/>
                    </a:solidFill>
                  </a:tcPr>
                </a:tc>
                <a:tc>
                  <a:txBody>
                    <a:bodyPr/>
                    <a:lstStyle/>
                    <a:p>
                      <a:pPr algn="ctr">
                        <a:lnSpc>
                          <a:spcPct val="115000"/>
                        </a:lnSpc>
                        <a:spcAft>
                          <a:spcPts val="0"/>
                        </a:spcAft>
                      </a:pPr>
                      <a:r>
                        <a:rPr lang="en-US" sz="1800" b="1" spc="-40" dirty="0">
                          <a:solidFill>
                            <a:srgbClr val="002060"/>
                          </a:solidFill>
                        </a:rPr>
                        <a:t>Dominant competency</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dirty="0">
                          <a:solidFill>
                            <a:srgbClr val="002060"/>
                          </a:solidFill>
                        </a:rPr>
                        <a:t>General </a:t>
                      </a:r>
                      <a:endParaRPr lang="en-US" sz="1800" b="1" spc="-40" dirty="0" smtClean="0">
                        <a:solidFill>
                          <a:srgbClr val="002060"/>
                        </a:solidFill>
                      </a:endParaRPr>
                    </a:p>
                    <a:p>
                      <a:pPr algn="ctr">
                        <a:lnSpc>
                          <a:spcPct val="115000"/>
                        </a:lnSpc>
                        <a:spcAft>
                          <a:spcPts val="0"/>
                        </a:spcAft>
                      </a:pPr>
                      <a:r>
                        <a:rPr lang="en-US" sz="1800" b="1" spc="-40" dirty="0" smtClean="0">
                          <a:solidFill>
                            <a:srgbClr val="002060"/>
                          </a:solidFill>
                        </a:rPr>
                        <a:t>competencies</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c>
                  <a:txBody>
                    <a:bodyPr/>
                    <a:lstStyle/>
                    <a:p>
                      <a:pPr algn="ctr">
                        <a:lnSpc>
                          <a:spcPct val="115000"/>
                        </a:lnSpc>
                        <a:spcAft>
                          <a:spcPts val="0"/>
                        </a:spcAft>
                      </a:pPr>
                      <a:r>
                        <a:rPr lang="en-US" sz="1800" b="1" spc="-40" dirty="0">
                          <a:solidFill>
                            <a:srgbClr val="002060"/>
                          </a:solidFill>
                        </a:rPr>
                        <a:t>Authors</a:t>
                      </a:r>
                      <a:endParaRPr lang="en-US" sz="1800" b="1" dirty="0">
                        <a:solidFill>
                          <a:srgbClr val="002060"/>
                        </a:solidFill>
                      </a:endParaRPr>
                    </a:p>
                    <a:p>
                      <a:pPr algn="ctr">
                        <a:lnSpc>
                          <a:spcPct val="115000"/>
                        </a:lnSpc>
                        <a:spcAft>
                          <a:spcPts val="0"/>
                        </a:spcAft>
                      </a:pPr>
                      <a:r>
                        <a:rPr lang="en-US" sz="1800" b="1" spc="-40" dirty="0">
                          <a:solidFill>
                            <a:srgbClr val="002060"/>
                          </a:solidFill>
                        </a:rPr>
                        <a:t>year/period</a:t>
                      </a:r>
                      <a:endParaRPr lang="en-US" sz="1800" b="1" dirty="0">
                        <a:solidFill>
                          <a:srgbClr val="002060"/>
                        </a:solidFill>
                        <a:latin typeface="Calibri"/>
                        <a:ea typeface="Times New Roman"/>
                        <a:cs typeface="Times New Roman"/>
                      </a:endParaRPr>
                    </a:p>
                  </a:txBody>
                  <a:tcPr marL="62128" marR="62128" marT="0" marB="0" anchor="ctr">
                    <a:solidFill>
                      <a:schemeClr val="bg1"/>
                    </a:solidFill>
                  </a:tcPr>
                </a:tc>
              </a:tr>
              <a:tr h="6141719">
                <a:tc>
                  <a:txBody>
                    <a:bodyPr/>
                    <a:lstStyle/>
                    <a:p>
                      <a:r>
                        <a:rPr lang="en-US" sz="1800" b="1" kern="1200" dirty="0" smtClean="0">
                          <a:solidFill>
                            <a:schemeClr val="bg1"/>
                          </a:solidFill>
                          <a:latin typeface="+mn-lt"/>
                          <a:ea typeface="+mn-ea"/>
                          <a:cs typeface="+mn-cs"/>
                        </a:rPr>
                        <a:t>Spiritual/</a:t>
                      </a:r>
                      <a:endParaRPr lang="en-US" sz="1800" kern="1200" dirty="0" smtClean="0">
                        <a:solidFill>
                          <a:schemeClr val="bg1"/>
                        </a:solidFill>
                        <a:latin typeface="+mn-lt"/>
                        <a:ea typeface="+mn-ea"/>
                        <a:cs typeface="+mn-cs"/>
                      </a:endParaRPr>
                    </a:p>
                    <a:p>
                      <a:r>
                        <a:rPr lang="en-US" sz="1800" b="1" kern="1200" dirty="0" err="1" smtClean="0">
                          <a:solidFill>
                            <a:schemeClr val="bg1"/>
                          </a:solidFill>
                          <a:latin typeface="+mn-lt"/>
                          <a:ea typeface="+mn-ea"/>
                          <a:cs typeface="+mn-cs"/>
                        </a:rPr>
                        <a:t>Cuantic</a:t>
                      </a:r>
                      <a:endParaRPr lang="en-US" sz="1600" dirty="0">
                        <a:solidFill>
                          <a:schemeClr val="bg1"/>
                        </a:solidFill>
                        <a:latin typeface="Calibri"/>
                        <a:ea typeface="Times New Roman"/>
                        <a:cs typeface="Times New Roman"/>
                      </a:endParaRPr>
                    </a:p>
                  </a:txBody>
                  <a:tcPr marL="68580" marR="68580" marT="0" marB="0" anchor="ctr">
                    <a:solidFill>
                      <a:srgbClr val="002060"/>
                    </a:solidFill>
                  </a:tcPr>
                </a:tc>
                <a:tc>
                  <a:txBody>
                    <a:bodyPr/>
                    <a:lstStyle/>
                    <a:p>
                      <a:pPr algn="just">
                        <a:lnSpc>
                          <a:spcPct val="115000"/>
                        </a:lnSpc>
                        <a:spcAft>
                          <a:spcPts val="0"/>
                        </a:spcAft>
                      </a:pPr>
                      <a:r>
                        <a:rPr lang="en-US" sz="1600" b="1" spc="-40" dirty="0" smtClean="0">
                          <a:solidFill>
                            <a:schemeClr val="bg1"/>
                          </a:solidFill>
                          <a:latin typeface="Arial"/>
                          <a:ea typeface="Times New Roman"/>
                          <a:cs typeface="Times New Roman"/>
                        </a:rPr>
                        <a:t>Spiritual</a:t>
                      </a:r>
                      <a:endParaRPr lang="en-US" sz="1600" dirty="0">
                        <a:solidFill>
                          <a:schemeClr val="bg1"/>
                        </a:solidFill>
                        <a:latin typeface="Calibri"/>
                        <a:ea typeface="Times New Roman"/>
                        <a:cs typeface="Times New Roman"/>
                      </a:endParaRPr>
                    </a:p>
                  </a:txBody>
                  <a:tcPr marL="68580" marR="68580" marT="0" marB="0" anchor="ctr">
                    <a:solidFill>
                      <a:srgbClr val="002060"/>
                    </a:solidFill>
                  </a:tcPr>
                </a:tc>
                <a:tc>
                  <a:txBody>
                    <a:bodyPr/>
                    <a:lstStyle/>
                    <a:p>
                      <a:pPr indent="1905">
                        <a:lnSpc>
                          <a:spcPct val="115000"/>
                        </a:lnSpc>
                        <a:spcAft>
                          <a:spcPts val="0"/>
                        </a:spcAft>
                      </a:pPr>
                      <a:endParaRPr lang="en-US" sz="1600" dirty="0" smtClean="0">
                        <a:solidFill>
                          <a:schemeClr val="bg1"/>
                        </a:solidFill>
                        <a:latin typeface="Arial"/>
                        <a:ea typeface="Times New Roman"/>
                        <a:cs typeface="Times New Roman"/>
                      </a:endParaRPr>
                    </a:p>
                    <a:p>
                      <a:pPr indent="1905">
                        <a:lnSpc>
                          <a:spcPct val="115000"/>
                        </a:lnSpc>
                        <a:spcAft>
                          <a:spcPts val="0"/>
                        </a:spcAft>
                      </a:pPr>
                      <a:endParaRPr lang="en-US" sz="1600" dirty="0" smtClean="0">
                        <a:solidFill>
                          <a:schemeClr val="bg1"/>
                        </a:solidFill>
                        <a:latin typeface="Arial"/>
                        <a:ea typeface="Times New Roman"/>
                        <a:cs typeface="Times New Roman"/>
                      </a:endParaRPr>
                    </a:p>
                    <a:p>
                      <a:pPr indent="1905">
                        <a:lnSpc>
                          <a:spcPct val="115000"/>
                        </a:lnSpc>
                        <a:spcAft>
                          <a:spcPts val="0"/>
                        </a:spcAft>
                      </a:pPr>
                      <a:endParaRPr lang="en-US" sz="1600" dirty="0" smtClean="0">
                        <a:solidFill>
                          <a:schemeClr val="bg1"/>
                        </a:solidFill>
                        <a:latin typeface="Arial"/>
                        <a:ea typeface="Times New Roman"/>
                        <a:cs typeface="Times New Roman"/>
                      </a:endParaRPr>
                    </a:p>
                    <a:p>
                      <a:endParaRPr lang="en-US" sz="1800" kern="1200" dirty="0" smtClean="0">
                        <a:solidFill>
                          <a:schemeClr val="dk1"/>
                        </a:solidFill>
                        <a:latin typeface="+mn-lt"/>
                        <a:ea typeface="+mn-ea"/>
                        <a:cs typeface="+mn-cs"/>
                      </a:endParaRPr>
                    </a:p>
                    <a:p>
                      <a:endParaRPr lang="en-US" sz="1800" kern="1200" dirty="0" smtClean="0">
                        <a:solidFill>
                          <a:schemeClr val="dk1"/>
                        </a:solidFill>
                        <a:latin typeface="+mn-lt"/>
                        <a:ea typeface="+mn-ea"/>
                        <a:cs typeface="+mn-cs"/>
                      </a:endParaRPr>
                    </a:p>
                    <a:p>
                      <a:endParaRPr lang="en-US" sz="1800" kern="1200" dirty="0" smtClean="0">
                        <a:solidFill>
                          <a:schemeClr val="dk1"/>
                        </a:solidFill>
                        <a:latin typeface="+mn-lt"/>
                        <a:ea typeface="+mn-ea"/>
                        <a:cs typeface="+mn-cs"/>
                      </a:endParaRPr>
                    </a:p>
                    <a:p>
                      <a:r>
                        <a:rPr lang="en-US" sz="1800" kern="1200" dirty="0" smtClean="0">
                          <a:solidFill>
                            <a:schemeClr val="bg1"/>
                          </a:solidFill>
                          <a:latin typeface="+mn-lt"/>
                          <a:ea typeface="+mn-ea"/>
                          <a:cs typeface="+mn-cs"/>
                        </a:rPr>
                        <a:t>The leader that has a high level of spiritual intelligence</a:t>
                      </a:r>
                    </a:p>
                    <a:p>
                      <a:r>
                        <a:rPr lang="en-US" sz="1800" kern="1200" dirty="0" smtClean="0">
                          <a:solidFill>
                            <a:schemeClr val="bg1"/>
                          </a:solidFill>
                          <a:latin typeface="+mn-lt"/>
                          <a:ea typeface="+mn-ea"/>
                          <a:cs typeface="+mn-cs"/>
                        </a:rPr>
                        <a:t>(Mahatma </a:t>
                      </a:r>
                      <a:r>
                        <a:rPr lang="en-US" sz="1800" kern="1200" dirty="0" err="1" smtClean="0">
                          <a:solidFill>
                            <a:schemeClr val="bg1"/>
                          </a:solidFill>
                          <a:latin typeface="+mn-lt"/>
                          <a:ea typeface="+mn-ea"/>
                          <a:cs typeface="+mn-cs"/>
                        </a:rPr>
                        <a:t>Ghandi</a:t>
                      </a:r>
                      <a:r>
                        <a:rPr lang="en-US" sz="1800" kern="1200" dirty="0" smtClean="0">
                          <a:solidFill>
                            <a:schemeClr val="bg1"/>
                          </a:solidFill>
                          <a:latin typeface="+mn-lt"/>
                          <a:ea typeface="+mn-ea"/>
                          <a:cs typeface="+mn-cs"/>
                        </a:rPr>
                        <a:t>, Pope John Paul II, Maria </a:t>
                      </a:r>
                      <a:r>
                        <a:rPr lang="en-US" sz="1800" kern="1200" dirty="0" err="1" smtClean="0">
                          <a:solidFill>
                            <a:schemeClr val="bg1"/>
                          </a:solidFill>
                          <a:latin typeface="+mn-lt"/>
                          <a:ea typeface="+mn-ea"/>
                          <a:cs typeface="+mn-cs"/>
                        </a:rPr>
                        <a:t>Tereza</a:t>
                      </a:r>
                      <a:r>
                        <a:rPr lang="en-US" sz="1800" kern="1200" dirty="0" smtClean="0">
                          <a:solidFill>
                            <a:schemeClr val="bg1"/>
                          </a:solidFill>
                          <a:latin typeface="+mn-lt"/>
                          <a:ea typeface="+mn-ea"/>
                          <a:cs typeface="+mn-cs"/>
                        </a:rPr>
                        <a:t>, </a:t>
                      </a:r>
                      <a:r>
                        <a:rPr lang="en-US" sz="1800" kern="1200" dirty="0" err="1" smtClean="0">
                          <a:solidFill>
                            <a:schemeClr val="bg1"/>
                          </a:solidFill>
                          <a:latin typeface="+mn-lt"/>
                          <a:ea typeface="+mn-ea"/>
                          <a:cs typeface="+mn-cs"/>
                        </a:rPr>
                        <a:t>Osho</a:t>
                      </a:r>
                      <a:r>
                        <a:rPr lang="en-US" sz="1800" kern="1200" dirty="0" smtClean="0">
                          <a:solidFill>
                            <a:schemeClr val="bg1"/>
                          </a:solidFill>
                          <a:latin typeface="+mn-lt"/>
                          <a:ea typeface="+mn-ea"/>
                          <a:cs typeface="+mn-cs"/>
                        </a:rPr>
                        <a:t>, Dalai Lama)</a:t>
                      </a:r>
                      <a:endParaRPr lang="en-US" sz="1600" dirty="0">
                        <a:solidFill>
                          <a:schemeClr val="bg1"/>
                        </a:solidFill>
                        <a:latin typeface="Calibri"/>
                        <a:ea typeface="Times New Roman"/>
                        <a:cs typeface="Times New Roman"/>
                      </a:endParaRPr>
                    </a:p>
                  </a:txBody>
                  <a:tcPr marL="68580" marR="68580" marT="0" marB="0">
                    <a:solidFill>
                      <a:srgbClr val="002060"/>
                    </a:solidFill>
                  </a:tcPr>
                </a:tc>
                <a:tc>
                  <a:txBody>
                    <a:bodyPr/>
                    <a:lstStyle/>
                    <a:p>
                      <a:pPr algn="just">
                        <a:lnSpc>
                          <a:spcPct val="115000"/>
                        </a:lnSpc>
                        <a:spcAft>
                          <a:spcPts val="0"/>
                        </a:spcAft>
                      </a:pPr>
                      <a:r>
                        <a:rPr lang="en-US" sz="1600" kern="1200" dirty="0" smtClean="0">
                          <a:solidFill>
                            <a:schemeClr val="bg1"/>
                          </a:solidFill>
                          <a:latin typeface="Arial" pitchFamily="34" charset="0"/>
                          <a:ea typeface="+mn-ea"/>
                          <a:cs typeface="Arial" pitchFamily="34" charset="0"/>
                        </a:rPr>
                        <a:t>Competence of giving</a:t>
                      </a:r>
                      <a:endParaRPr lang="en-US" sz="1600" dirty="0">
                        <a:solidFill>
                          <a:schemeClr val="bg1"/>
                        </a:solidFill>
                        <a:latin typeface="Arial" pitchFamily="34" charset="0"/>
                        <a:ea typeface="Times New Roman"/>
                        <a:cs typeface="Arial" pitchFamily="34" charset="0"/>
                      </a:endParaRPr>
                    </a:p>
                  </a:txBody>
                  <a:tcPr marL="68580" marR="68580" marT="0" marB="0" anchor="ctr">
                    <a:solidFill>
                      <a:srgbClr val="002060"/>
                    </a:solidFill>
                  </a:tcPr>
                </a:tc>
                <a:tc>
                  <a:txBody>
                    <a:bodyPr/>
                    <a:lstStyle/>
                    <a:p>
                      <a:pPr>
                        <a:buFont typeface="Wingdings" pitchFamily="2" charset="2"/>
                        <a:buChar char="ü"/>
                      </a:pPr>
                      <a:r>
                        <a:rPr lang="en-US" sz="1600" kern="1200" dirty="0" smtClean="0">
                          <a:solidFill>
                            <a:schemeClr val="bg1"/>
                          </a:solidFill>
                          <a:latin typeface="Arial" pitchFamily="34" charset="0"/>
                          <a:ea typeface="+mn-ea"/>
                          <a:cs typeface="Arial" pitchFamily="34" charset="0"/>
                        </a:rPr>
                        <a:t>Believes in everything he undertakes and makes the other believe</a:t>
                      </a:r>
                    </a:p>
                    <a:p>
                      <a:pPr>
                        <a:buFont typeface="Wingdings" pitchFamily="2" charset="2"/>
                        <a:buChar char="ü"/>
                      </a:pPr>
                      <a:r>
                        <a:rPr lang="en-US" sz="1600" kern="1200" dirty="0" smtClean="0">
                          <a:solidFill>
                            <a:schemeClr val="bg1"/>
                          </a:solidFill>
                          <a:latin typeface="Arial" pitchFamily="34" charset="0"/>
                          <a:ea typeface="+mn-ea"/>
                          <a:cs typeface="Arial" pitchFamily="34" charset="0"/>
                        </a:rPr>
                        <a:t>Has principles from which he doesn’t deviate and that he shares to his team</a:t>
                      </a:r>
                    </a:p>
                    <a:p>
                      <a:pPr>
                        <a:buFont typeface="Wingdings" pitchFamily="2" charset="2"/>
                        <a:buChar char="ü"/>
                      </a:pPr>
                      <a:r>
                        <a:rPr lang="en-US" sz="1600" kern="1200" dirty="0" smtClean="0">
                          <a:solidFill>
                            <a:schemeClr val="bg1"/>
                          </a:solidFill>
                          <a:latin typeface="Arial" pitchFamily="34" charset="0"/>
                          <a:ea typeface="+mn-ea"/>
                          <a:cs typeface="Arial" pitchFamily="34" charset="0"/>
                        </a:rPr>
                        <a:t>Capable of giving meaning even to the smallest things, giving meaning to each member’s work</a:t>
                      </a:r>
                    </a:p>
                    <a:p>
                      <a:pPr>
                        <a:buFont typeface="Wingdings" pitchFamily="2" charset="2"/>
                        <a:buChar char="ü"/>
                      </a:pPr>
                      <a:r>
                        <a:rPr lang="en-US" sz="1600" kern="1200" dirty="0" smtClean="0">
                          <a:solidFill>
                            <a:schemeClr val="bg1"/>
                          </a:solidFill>
                          <a:latin typeface="Arial" pitchFamily="34" charset="0"/>
                          <a:ea typeface="+mn-ea"/>
                          <a:cs typeface="Arial" pitchFamily="34" charset="0"/>
                        </a:rPr>
                        <a:t>Works with values such as honesty, creativity, openness, truth, </a:t>
                      </a:r>
                      <a:r>
                        <a:rPr lang="en-US" sz="1600" kern="1200" dirty="0" err="1" smtClean="0">
                          <a:solidFill>
                            <a:schemeClr val="bg1"/>
                          </a:solidFill>
                          <a:latin typeface="Arial" pitchFamily="34" charset="0"/>
                          <a:ea typeface="+mn-ea"/>
                          <a:cs typeface="Arial" pitchFamily="34" charset="0"/>
                        </a:rPr>
                        <a:t>excellency</a:t>
                      </a:r>
                      <a:r>
                        <a:rPr lang="en-US" sz="1600" kern="1200" dirty="0" smtClean="0">
                          <a:solidFill>
                            <a:schemeClr val="bg1"/>
                          </a:solidFill>
                          <a:latin typeface="Arial" pitchFamily="34" charset="0"/>
                          <a:ea typeface="+mn-ea"/>
                          <a:cs typeface="Arial" pitchFamily="34" charset="0"/>
                        </a:rPr>
                        <a:t> and inspires the other ones to believe in them</a:t>
                      </a:r>
                    </a:p>
                    <a:p>
                      <a:pPr>
                        <a:buFont typeface="Wingdings" pitchFamily="2" charset="2"/>
                        <a:buChar char="ü"/>
                      </a:pPr>
                      <a:r>
                        <a:rPr lang="en-US" sz="1600" kern="1200" dirty="0" smtClean="0">
                          <a:solidFill>
                            <a:schemeClr val="bg1"/>
                          </a:solidFill>
                          <a:latin typeface="Arial" pitchFamily="34" charset="0"/>
                          <a:ea typeface="+mn-ea"/>
                          <a:cs typeface="Arial" pitchFamily="34" charset="0"/>
                        </a:rPr>
                        <a:t>Reunites all 4 forms of intelligence: physical, logical-mathematical, emotional and spirituals</a:t>
                      </a:r>
                      <a:endParaRPr lang="en-US" sz="1600" dirty="0">
                        <a:solidFill>
                          <a:schemeClr val="bg1"/>
                        </a:solidFill>
                        <a:latin typeface="Arial" pitchFamily="34" charset="0"/>
                        <a:ea typeface="Times New Roman"/>
                        <a:cs typeface="Arial" pitchFamily="34" charset="0"/>
                      </a:endParaRPr>
                    </a:p>
                  </a:txBody>
                  <a:tcPr marL="68580" marR="68580" marT="0" marB="0" anchor="ctr">
                    <a:solidFill>
                      <a:srgbClr val="002060"/>
                    </a:solidFill>
                  </a:tcPr>
                </a:tc>
                <a:tc>
                  <a:txBody>
                    <a:bodyPr/>
                    <a:lstStyle/>
                    <a:p>
                      <a:r>
                        <a:rPr lang="en-US" sz="1600" kern="1200" dirty="0" err="1" smtClean="0">
                          <a:solidFill>
                            <a:schemeClr val="bg1"/>
                          </a:solidFill>
                          <a:latin typeface="Arial" pitchFamily="34" charset="0"/>
                          <a:ea typeface="+mn-ea"/>
                          <a:cs typeface="Arial" pitchFamily="34" charset="0"/>
                        </a:rPr>
                        <a:t>Danah</a:t>
                      </a:r>
                      <a:r>
                        <a:rPr lang="en-US" sz="1600" kern="1200" dirty="0" smtClean="0">
                          <a:solidFill>
                            <a:schemeClr val="bg1"/>
                          </a:solidFill>
                          <a:latin typeface="Arial" pitchFamily="34" charset="0"/>
                          <a:ea typeface="+mn-ea"/>
                          <a:cs typeface="Arial" pitchFamily="34" charset="0"/>
                        </a:rPr>
                        <a:t> </a:t>
                      </a:r>
                      <a:r>
                        <a:rPr lang="en-US" sz="1600" kern="1200" dirty="0" err="1" smtClean="0">
                          <a:solidFill>
                            <a:schemeClr val="bg1"/>
                          </a:solidFill>
                          <a:latin typeface="Arial" pitchFamily="34" charset="0"/>
                          <a:ea typeface="+mn-ea"/>
                          <a:cs typeface="Arial" pitchFamily="34" charset="0"/>
                        </a:rPr>
                        <a:t>Zohar</a:t>
                      </a:r>
                      <a:r>
                        <a:rPr lang="en-US" sz="1600" kern="1200" dirty="0" smtClean="0">
                          <a:solidFill>
                            <a:schemeClr val="bg1"/>
                          </a:solidFill>
                          <a:latin typeface="Arial" pitchFamily="34" charset="0"/>
                          <a:ea typeface="+mn-ea"/>
                          <a:cs typeface="Arial" pitchFamily="34" charset="0"/>
                        </a:rPr>
                        <a:t>, 1997</a:t>
                      </a:r>
                    </a:p>
                    <a:p>
                      <a:r>
                        <a:rPr lang="en-US" sz="1600" kern="1200" dirty="0" err="1" smtClean="0">
                          <a:solidFill>
                            <a:schemeClr val="bg1"/>
                          </a:solidFill>
                          <a:latin typeface="Arial" pitchFamily="34" charset="0"/>
                          <a:ea typeface="+mn-ea"/>
                          <a:cs typeface="Arial" pitchFamily="34" charset="0"/>
                        </a:rPr>
                        <a:t>Danah</a:t>
                      </a:r>
                      <a:r>
                        <a:rPr lang="en-US" sz="1600" kern="1200" dirty="0" smtClean="0">
                          <a:solidFill>
                            <a:schemeClr val="bg1"/>
                          </a:solidFill>
                          <a:latin typeface="Arial" pitchFamily="34" charset="0"/>
                          <a:ea typeface="+mn-ea"/>
                          <a:cs typeface="Arial" pitchFamily="34" charset="0"/>
                        </a:rPr>
                        <a:t> </a:t>
                      </a:r>
                      <a:r>
                        <a:rPr lang="en-US" sz="1600" kern="1200" dirty="0" err="1" smtClean="0">
                          <a:solidFill>
                            <a:schemeClr val="bg1"/>
                          </a:solidFill>
                          <a:latin typeface="Arial" pitchFamily="34" charset="0"/>
                          <a:ea typeface="+mn-ea"/>
                          <a:cs typeface="Arial" pitchFamily="34" charset="0"/>
                        </a:rPr>
                        <a:t>Zohar</a:t>
                      </a:r>
                      <a:r>
                        <a:rPr lang="en-US" sz="1600" kern="1200" dirty="0" smtClean="0">
                          <a:solidFill>
                            <a:schemeClr val="bg1"/>
                          </a:solidFill>
                          <a:latin typeface="Arial" pitchFamily="34" charset="0"/>
                          <a:ea typeface="+mn-ea"/>
                          <a:cs typeface="Arial" pitchFamily="34" charset="0"/>
                        </a:rPr>
                        <a:t> </a:t>
                      </a:r>
                      <a:r>
                        <a:rPr lang="en-US" sz="1600" kern="1200" dirty="0" err="1" smtClean="0">
                          <a:solidFill>
                            <a:schemeClr val="bg1"/>
                          </a:solidFill>
                          <a:latin typeface="Arial" pitchFamily="34" charset="0"/>
                          <a:ea typeface="+mn-ea"/>
                          <a:cs typeface="Arial" pitchFamily="34" charset="0"/>
                        </a:rPr>
                        <a:t>şi</a:t>
                      </a:r>
                      <a:r>
                        <a:rPr lang="en-US" sz="1600" kern="1200" dirty="0" smtClean="0">
                          <a:solidFill>
                            <a:schemeClr val="bg1"/>
                          </a:solidFill>
                          <a:latin typeface="Arial" pitchFamily="34" charset="0"/>
                          <a:ea typeface="+mn-ea"/>
                          <a:cs typeface="Arial" pitchFamily="34" charset="0"/>
                        </a:rPr>
                        <a:t> Ian Marshall, 2000</a:t>
                      </a:r>
                    </a:p>
                    <a:p>
                      <a:r>
                        <a:rPr lang="en-US" sz="1600" kern="1200" dirty="0" smtClean="0">
                          <a:solidFill>
                            <a:schemeClr val="bg1"/>
                          </a:solidFill>
                          <a:latin typeface="Arial" pitchFamily="34" charset="0"/>
                          <a:ea typeface="+mn-ea"/>
                          <a:cs typeface="Arial" pitchFamily="34" charset="0"/>
                        </a:rPr>
                        <a:t>Robert Emmons, 2000</a:t>
                      </a:r>
                    </a:p>
                    <a:p>
                      <a:r>
                        <a:rPr lang="en-US" sz="1600" kern="1200" dirty="0" smtClean="0">
                          <a:solidFill>
                            <a:schemeClr val="bg1"/>
                          </a:solidFill>
                          <a:latin typeface="Arial" pitchFamily="34" charset="0"/>
                          <a:ea typeface="+mn-ea"/>
                          <a:cs typeface="Arial" pitchFamily="34" charset="0"/>
                        </a:rPr>
                        <a:t>Kathleen Noble, 2000-2001</a:t>
                      </a:r>
                    </a:p>
                    <a:p>
                      <a:r>
                        <a:rPr lang="en-US" sz="1600" u="none" strike="noStrike" kern="1200" dirty="0" smtClean="0">
                          <a:solidFill>
                            <a:schemeClr val="bg1"/>
                          </a:solidFill>
                          <a:latin typeface="Arial" pitchFamily="34" charset="0"/>
                          <a:ea typeface="+mn-ea"/>
                          <a:cs typeface="Arial" pitchFamily="34" charset="0"/>
                        </a:rPr>
                        <a:t>Frances Vaughan, </a:t>
                      </a:r>
                      <a:r>
                        <a:rPr lang="en-US" sz="1600" kern="1200" dirty="0" smtClean="0">
                          <a:solidFill>
                            <a:schemeClr val="bg1"/>
                          </a:solidFill>
                          <a:latin typeface="Arial" pitchFamily="34" charset="0"/>
                          <a:ea typeface="+mn-ea"/>
                          <a:cs typeface="Arial" pitchFamily="34" charset="0"/>
                        </a:rPr>
                        <a:t>2002</a:t>
                      </a:r>
                    </a:p>
                    <a:p>
                      <a:r>
                        <a:rPr lang="en-US" sz="1600" kern="1200" dirty="0" smtClean="0">
                          <a:solidFill>
                            <a:schemeClr val="bg1"/>
                          </a:solidFill>
                          <a:latin typeface="Arial" pitchFamily="34" charset="0"/>
                          <a:ea typeface="+mn-ea"/>
                          <a:cs typeface="Arial" pitchFamily="34" charset="0"/>
                        </a:rPr>
                        <a:t>David B. King, 2007</a:t>
                      </a:r>
                    </a:p>
                    <a:p>
                      <a:r>
                        <a:rPr lang="en-US" sz="1600" kern="1200" dirty="0" smtClean="0">
                          <a:solidFill>
                            <a:schemeClr val="bg1"/>
                          </a:solidFill>
                          <a:latin typeface="Arial" pitchFamily="34" charset="0"/>
                          <a:ea typeface="+mn-ea"/>
                          <a:cs typeface="Arial" pitchFamily="34" charset="0"/>
                        </a:rPr>
                        <a:t>Cindy Wigglesworth2004 – 2008</a:t>
                      </a:r>
                      <a:endParaRPr lang="en-US" sz="1600" dirty="0">
                        <a:solidFill>
                          <a:schemeClr val="bg1"/>
                        </a:solidFill>
                        <a:latin typeface="Arial" pitchFamily="34" charset="0"/>
                        <a:ea typeface="Times New Roman"/>
                        <a:cs typeface="Arial" pitchFamily="34" charset="0"/>
                      </a:endParaRPr>
                    </a:p>
                  </a:txBody>
                  <a:tcPr marL="68580" marR="68580" marT="0" marB="0" anchor="ctr">
                    <a:solidFill>
                      <a:srgbClr val="00206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0" y="1219200"/>
            <a:ext cx="9144000" cy="954107"/>
          </a:xfrm>
          <a:prstGeom prst="rect">
            <a:avLst/>
          </a:prstGeom>
          <a:noFill/>
        </p:spPr>
        <p:txBody>
          <a:bodyPr wrap="square" rtlCol="0">
            <a:spAutoFit/>
          </a:bodyPr>
          <a:lstStyle/>
          <a:p>
            <a:pPr algn="ctr"/>
            <a:r>
              <a:rPr lang="en-US" sz="2800" dirty="0" smtClean="0">
                <a:solidFill>
                  <a:srgbClr val="7030A0"/>
                </a:solidFill>
              </a:rPr>
              <a:t>T</a:t>
            </a:r>
            <a:r>
              <a:rPr lang="ro-RO" sz="2800" dirty="0" smtClean="0">
                <a:solidFill>
                  <a:srgbClr val="7030A0"/>
                </a:solidFill>
              </a:rPr>
              <a:t>he </a:t>
            </a:r>
            <a:r>
              <a:rPr lang="ro-RO" sz="2800" b="1" dirty="0" smtClean="0">
                <a:solidFill>
                  <a:srgbClr val="7030A0"/>
                </a:solidFill>
              </a:rPr>
              <a:t>new intelligence,</a:t>
            </a:r>
            <a:r>
              <a:rPr lang="ro-RO" sz="2800" b="1" dirty="0" smtClean="0">
                <a:solidFill>
                  <a:srgbClr val="002060"/>
                </a:solidFill>
              </a:rPr>
              <a:t> </a:t>
            </a:r>
            <a:r>
              <a:rPr lang="ro-RO" sz="2800" dirty="0" smtClean="0">
                <a:solidFill>
                  <a:srgbClr val="002060"/>
                </a:solidFill>
              </a:rPr>
              <a:t>known as</a:t>
            </a:r>
            <a:r>
              <a:rPr lang="ro-RO" sz="2800" b="1" dirty="0" smtClean="0">
                <a:solidFill>
                  <a:srgbClr val="002060"/>
                </a:solidFill>
              </a:rPr>
              <a:t> </a:t>
            </a:r>
            <a:endParaRPr lang="en-US" sz="2800" b="1" dirty="0" smtClean="0">
              <a:solidFill>
                <a:srgbClr val="002060"/>
              </a:solidFill>
            </a:endParaRPr>
          </a:p>
          <a:p>
            <a:pPr algn="ctr"/>
            <a:r>
              <a:rPr lang="ro-RO" sz="2800" b="1" dirty="0" smtClean="0">
                <a:solidFill>
                  <a:srgbClr val="7030A0"/>
                </a:solidFill>
              </a:rPr>
              <a:t>spiritual intelligence</a:t>
            </a:r>
            <a:r>
              <a:rPr lang="ro-RO" sz="2800" b="1" dirty="0" smtClean="0">
                <a:solidFill>
                  <a:srgbClr val="002060"/>
                </a:solidFill>
              </a:rPr>
              <a:t> </a:t>
            </a:r>
            <a:r>
              <a:rPr lang="ro-RO" sz="2800" dirty="0" smtClean="0">
                <a:solidFill>
                  <a:srgbClr val="002060"/>
                </a:solidFill>
              </a:rPr>
              <a:t>or</a:t>
            </a:r>
            <a:r>
              <a:rPr lang="ro-RO" sz="2800" b="1" dirty="0" smtClean="0">
                <a:solidFill>
                  <a:srgbClr val="002060"/>
                </a:solidFill>
              </a:rPr>
              <a:t> </a:t>
            </a:r>
            <a:r>
              <a:rPr lang="ro-RO" sz="2800" b="1" dirty="0" smtClean="0">
                <a:solidFill>
                  <a:srgbClr val="7030A0"/>
                </a:solidFill>
              </a:rPr>
              <a:t>cuantic intelligence</a:t>
            </a:r>
            <a:endParaRPr lang="en-US" sz="2800" dirty="0">
              <a:solidFill>
                <a:srgbClr val="7030A0"/>
              </a:solidFill>
            </a:endParaRPr>
          </a:p>
        </p:txBody>
      </p:sp>
      <p:sp>
        <p:nvSpPr>
          <p:cNvPr id="8" name="TextBox 7"/>
          <p:cNvSpPr txBox="1"/>
          <p:nvPr/>
        </p:nvSpPr>
        <p:spPr>
          <a:xfrm>
            <a:off x="0" y="2357735"/>
            <a:ext cx="9144000" cy="461665"/>
          </a:xfrm>
          <a:prstGeom prst="rect">
            <a:avLst/>
          </a:prstGeom>
          <a:noFill/>
        </p:spPr>
        <p:txBody>
          <a:bodyPr wrap="square" rtlCol="0">
            <a:spAutoFit/>
          </a:bodyPr>
          <a:lstStyle/>
          <a:p>
            <a:pPr>
              <a:buFont typeface="Wingdings" pitchFamily="2" charset="2"/>
              <a:buChar char="ü"/>
            </a:pPr>
            <a:r>
              <a:rPr lang="en-US" sz="2400" dirty="0" smtClean="0">
                <a:solidFill>
                  <a:srgbClr val="002060"/>
                </a:solidFill>
              </a:rPr>
              <a:t>  </a:t>
            </a:r>
            <a:r>
              <a:rPr lang="ro-RO" sz="2400" dirty="0" smtClean="0">
                <a:solidFill>
                  <a:srgbClr val="002060"/>
                </a:solidFill>
              </a:rPr>
              <a:t>considered </a:t>
            </a:r>
            <a:r>
              <a:rPr lang="ro-RO" sz="2400" b="1" dirty="0" smtClean="0">
                <a:solidFill>
                  <a:srgbClr val="002060"/>
                </a:solidFill>
              </a:rPr>
              <a:t>the intelligence of harmony, peace and equilibrium</a:t>
            </a:r>
            <a:endParaRPr lang="en-US" sz="2400" dirty="0">
              <a:solidFill>
                <a:srgbClr val="002060"/>
              </a:solidFill>
            </a:endParaRPr>
          </a:p>
        </p:txBody>
      </p:sp>
      <p:sp>
        <p:nvSpPr>
          <p:cNvPr id="9" name="TextBox 8"/>
          <p:cNvSpPr txBox="1"/>
          <p:nvPr/>
        </p:nvSpPr>
        <p:spPr>
          <a:xfrm>
            <a:off x="0" y="2971800"/>
            <a:ext cx="6858000" cy="461665"/>
          </a:xfrm>
          <a:prstGeom prst="rect">
            <a:avLst/>
          </a:prstGeom>
          <a:noFill/>
        </p:spPr>
        <p:txBody>
          <a:bodyPr wrap="square" rtlCol="0">
            <a:spAutoFit/>
          </a:bodyPr>
          <a:lstStyle/>
          <a:p>
            <a:pPr>
              <a:buFont typeface="Wingdings" pitchFamily="2" charset="2"/>
              <a:buChar char="ü"/>
            </a:pPr>
            <a:r>
              <a:rPr lang="en-US" sz="2400" dirty="0" smtClean="0">
                <a:solidFill>
                  <a:srgbClr val="002060"/>
                </a:solidFill>
              </a:rPr>
              <a:t>  </a:t>
            </a:r>
            <a:r>
              <a:rPr lang="ro-RO" sz="2400" dirty="0" smtClean="0">
                <a:solidFill>
                  <a:srgbClr val="002060"/>
                </a:solidFill>
              </a:rPr>
              <a:t>is built on the following coordinates:</a:t>
            </a:r>
            <a:endParaRPr lang="en-US" sz="2400" dirty="0">
              <a:solidFill>
                <a:srgbClr val="002060"/>
              </a:solidFill>
            </a:endParaRPr>
          </a:p>
        </p:txBody>
      </p:sp>
      <p:sp>
        <p:nvSpPr>
          <p:cNvPr id="10" name="TextBox 9"/>
          <p:cNvSpPr txBox="1"/>
          <p:nvPr/>
        </p:nvSpPr>
        <p:spPr>
          <a:xfrm>
            <a:off x="0" y="3810000"/>
            <a:ext cx="9144000" cy="461665"/>
          </a:xfrm>
          <a:prstGeom prst="rect">
            <a:avLst/>
          </a:prstGeom>
          <a:noFill/>
        </p:spPr>
        <p:txBody>
          <a:bodyPr wrap="square" rtlCol="0">
            <a:spAutoFit/>
          </a:bodyPr>
          <a:lstStyle/>
          <a:p>
            <a:pPr lvl="1">
              <a:buFont typeface="Wingdings" pitchFamily="2" charset="2"/>
              <a:buChar char="ü"/>
            </a:pPr>
            <a:r>
              <a:rPr lang="en-US" sz="2400" b="1" dirty="0" smtClean="0">
                <a:solidFill>
                  <a:srgbClr val="7030A0"/>
                </a:solidFill>
              </a:rPr>
              <a:t>  </a:t>
            </a:r>
            <a:r>
              <a:rPr lang="ro-RO" sz="2400" b="1" dirty="0" smtClean="0">
                <a:solidFill>
                  <a:srgbClr val="7030A0"/>
                </a:solidFill>
              </a:rPr>
              <a:t>Integration of different aspects from the surrounding reality</a:t>
            </a:r>
            <a:endParaRPr lang="en-US" sz="2400" dirty="0">
              <a:solidFill>
                <a:srgbClr val="7030A0"/>
              </a:solidFill>
            </a:endParaRPr>
          </a:p>
        </p:txBody>
      </p:sp>
      <p:sp>
        <p:nvSpPr>
          <p:cNvPr id="11" name="TextBox 10"/>
          <p:cNvSpPr txBox="1"/>
          <p:nvPr/>
        </p:nvSpPr>
        <p:spPr>
          <a:xfrm>
            <a:off x="0" y="4495800"/>
            <a:ext cx="9144000" cy="461665"/>
          </a:xfrm>
          <a:prstGeom prst="rect">
            <a:avLst/>
          </a:prstGeom>
          <a:noFill/>
        </p:spPr>
        <p:txBody>
          <a:bodyPr wrap="square" rtlCol="0">
            <a:spAutoFit/>
          </a:bodyPr>
          <a:lstStyle/>
          <a:p>
            <a:pPr lvl="1">
              <a:buFont typeface="Wingdings" pitchFamily="2" charset="2"/>
              <a:buChar char="ü"/>
            </a:pPr>
            <a:r>
              <a:rPr lang="en-US" sz="2400" b="1" dirty="0" smtClean="0">
                <a:solidFill>
                  <a:srgbClr val="7030A0"/>
                </a:solidFill>
              </a:rPr>
              <a:t>  </a:t>
            </a:r>
            <a:r>
              <a:rPr lang="ro-RO" sz="2400" b="1" dirty="0" smtClean="0">
                <a:solidFill>
                  <a:srgbClr val="7030A0"/>
                </a:solidFill>
              </a:rPr>
              <a:t>Harmonizing these aspects in the intrapsychic plan</a:t>
            </a:r>
            <a:endParaRPr lang="en-US" sz="2400" dirty="0">
              <a:solidFill>
                <a:srgbClr val="7030A0"/>
              </a:solidFill>
            </a:endParaRPr>
          </a:p>
        </p:txBody>
      </p:sp>
      <p:sp>
        <p:nvSpPr>
          <p:cNvPr id="12" name="TextBox 11"/>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
        <p:nvSpPr>
          <p:cNvPr id="15" name="Rectangle 14"/>
          <p:cNvSpPr/>
          <p:nvPr/>
        </p:nvSpPr>
        <p:spPr>
          <a:xfrm>
            <a:off x="0" y="76200"/>
            <a:ext cx="9144000" cy="830997"/>
          </a:xfrm>
          <a:prstGeom prst="rect">
            <a:avLst/>
          </a:prstGeom>
        </p:spPr>
        <p:txBody>
          <a:bodyPr wrap="square">
            <a:spAutoFit/>
          </a:bodyPr>
          <a:lstStyle/>
          <a:p>
            <a:pPr lvl="1" algn="ctr"/>
            <a:r>
              <a:rPr lang="ro-RO" sz="2400" dirty="0" smtClean="0">
                <a:solidFill>
                  <a:srgbClr val="002060"/>
                </a:solidFill>
              </a:rPr>
              <a:t> 5. </a:t>
            </a:r>
            <a:r>
              <a:rPr lang="en-US" sz="2400" dirty="0" smtClean="0">
                <a:solidFill>
                  <a:srgbClr val="002060"/>
                </a:solidFill>
              </a:rPr>
              <a:t>THE SPIRITUAL I</a:t>
            </a:r>
            <a:r>
              <a:rPr lang="ro-RO" sz="2400" dirty="0" smtClean="0">
                <a:solidFill>
                  <a:srgbClr val="002060"/>
                </a:solidFill>
              </a:rPr>
              <a:t>NTELLIGENCE OR THE COMPETENCE TO GIVE AND </a:t>
            </a:r>
            <a:endParaRPr lang="en-US" sz="2400" dirty="0" smtClean="0">
              <a:solidFill>
                <a:srgbClr val="002060"/>
              </a:solidFill>
            </a:endParaRPr>
          </a:p>
          <a:p>
            <a:pPr lvl="1" algn="ctr"/>
            <a:r>
              <a:rPr lang="ro-RO" sz="2400" dirty="0" smtClean="0">
                <a:solidFill>
                  <a:srgbClr val="002060"/>
                </a:solidFill>
              </a:rPr>
              <a:t>SHARE (SQ). CONCEPT</a:t>
            </a:r>
            <a:endParaRPr lang="en-US" dirty="0"/>
          </a:p>
        </p:txBody>
      </p:sp>
      <p:sp>
        <p:nvSpPr>
          <p:cNvPr id="17" name="TextBox 16"/>
          <p:cNvSpPr txBox="1"/>
          <p:nvPr/>
        </p:nvSpPr>
        <p:spPr>
          <a:xfrm>
            <a:off x="0" y="5100935"/>
            <a:ext cx="9144000" cy="461665"/>
          </a:xfrm>
          <a:prstGeom prst="rect">
            <a:avLst/>
          </a:prstGeom>
          <a:noFill/>
        </p:spPr>
        <p:txBody>
          <a:bodyPr wrap="square" rtlCol="0">
            <a:spAutoFit/>
          </a:bodyPr>
          <a:lstStyle/>
          <a:p>
            <a:pPr lvl="1">
              <a:buFont typeface="Wingdings" pitchFamily="2" charset="2"/>
              <a:buChar char="ü"/>
            </a:pPr>
            <a:r>
              <a:rPr lang="en-US" sz="2400" b="1" dirty="0" smtClean="0">
                <a:solidFill>
                  <a:srgbClr val="7030A0"/>
                </a:solidFill>
              </a:rPr>
              <a:t>  </a:t>
            </a:r>
            <a:r>
              <a:rPr lang="ro-RO" sz="2400" b="1" dirty="0" smtClean="0">
                <a:solidFill>
                  <a:srgbClr val="7030A0"/>
                </a:solidFill>
              </a:rPr>
              <a:t>Assuring the self coherence</a:t>
            </a:r>
            <a:endParaRPr lang="en-US" sz="2400"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ppt_x"/>
                                          </p:val>
                                        </p:tav>
                                        <p:tav tm="100000">
                                          <p:val>
                                            <p:strVal val="#ppt_x"/>
                                          </p:val>
                                        </p:tav>
                                      </p:tavLst>
                                    </p:anim>
                                    <p:anim calcmode="lin" valueType="num">
                                      <p:cBhvr additive="base">
                                        <p:cTn id="3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0" y="1219200"/>
            <a:ext cx="5638800" cy="523220"/>
          </a:xfrm>
          <a:prstGeom prst="rect">
            <a:avLst/>
          </a:prstGeom>
          <a:noFill/>
        </p:spPr>
        <p:txBody>
          <a:bodyPr wrap="square" rtlCol="0">
            <a:spAutoFit/>
          </a:bodyPr>
          <a:lstStyle/>
          <a:p>
            <a:r>
              <a:rPr lang="en-US" sz="2800" dirty="0" smtClean="0">
                <a:solidFill>
                  <a:srgbClr val="C00000"/>
                </a:solidFill>
              </a:rPr>
              <a:t>Features  for future spiritual leader:</a:t>
            </a:r>
            <a:endParaRPr lang="en-US" sz="2800" dirty="0">
              <a:solidFill>
                <a:srgbClr val="C00000"/>
              </a:solidFill>
            </a:endParaRPr>
          </a:p>
        </p:txBody>
      </p:sp>
      <p:sp>
        <p:nvSpPr>
          <p:cNvPr id="5" name="TextBox 4"/>
          <p:cNvSpPr txBox="1"/>
          <p:nvPr/>
        </p:nvSpPr>
        <p:spPr>
          <a:xfrm>
            <a:off x="0" y="2057400"/>
            <a:ext cx="5105400" cy="461665"/>
          </a:xfrm>
          <a:prstGeom prst="rect">
            <a:avLst/>
          </a:prstGeom>
          <a:noFill/>
        </p:spPr>
        <p:txBody>
          <a:bodyPr wrap="square" rtlCol="0">
            <a:spAutoFit/>
          </a:bodyPr>
          <a:lstStyle/>
          <a:p>
            <a:pPr>
              <a:buFont typeface="Wingdings" pitchFamily="2" charset="2"/>
              <a:buChar char="ü"/>
            </a:pPr>
            <a:r>
              <a:rPr lang="en-US" sz="2400" dirty="0" smtClean="0">
                <a:solidFill>
                  <a:srgbClr val="002060"/>
                </a:solidFill>
              </a:rPr>
              <a:t>self-awareness (awareness)</a:t>
            </a:r>
            <a:endParaRPr lang="en-US" sz="2400" dirty="0">
              <a:solidFill>
                <a:srgbClr val="002060"/>
              </a:solidFill>
            </a:endParaRPr>
          </a:p>
        </p:txBody>
      </p:sp>
      <p:sp>
        <p:nvSpPr>
          <p:cNvPr id="6" name="TextBox 5"/>
          <p:cNvSpPr txBox="1"/>
          <p:nvPr/>
        </p:nvSpPr>
        <p:spPr>
          <a:xfrm>
            <a:off x="0" y="2678668"/>
            <a:ext cx="7315200" cy="461665"/>
          </a:xfrm>
          <a:prstGeom prst="rect">
            <a:avLst/>
          </a:prstGeom>
          <a:noFill/>
        </p:spPr>
        <p:txBody>
          <a:bodyPr wrap="square" rtlCol="0">
            <a:spAutoFit/>
          </a:bodyPr>
          <a:lstStyle/>
          <a:p>
            <a:pPr>
              <a:buFont typeface="Wingdings" pitchFamily="2" charset="2"/>
              <a:buChar char="ü"/>
            </a:pPr>
            <a:r>
              <a:rPr lang="en-US" sz="2400" dirty="0" smtClean="0">
                <a:solidFill>
                  <a:srgbClr val="002060"/>
                </a:solidFill>
              </a:rPr>
              <a:t>trust (through knowledge and self-knowledge)</a:t>
            </a:r>
            <a:endParaRPr lang="en-US" sz="2400" dirty="0">
              <a:solidFill>
                <a:srgbClr val="002060"/>
              </a:solidFill>
            </a:endParaRPr>
          </a:p>
        </p:txBody>
      </p:sp>
      <p:sp>
        <p:nvSpPr>
          <p:cNvPr id="7" name="TextBox 6"/>
          <p:cNvSpPr txBox="1"/>
          <p:nvPr/>
        </p:nvSpPr>
        <p:spPr>
          <a:xfrm>
            <a:off x="0" y="3276600"/>
            <a:ext cx="5410200" cy="461665"/>
          </a:xfrm>
          <a:prstGeom prst="rect">
            <a:avLst/>
          </a:prstGeom>
          <a:noFill/>
        </p:spPr>
        <p:txBody>
          <a:bodyPr wrap="square" rtlCol="0">
            <a:spAutoFit/>
          </a:bodyPr>
          <a:lstStyle/>
          <a:p>
            <a:pPr>
              <a:buFont typeface="Wingdings" pitchFamily="2" charset="2"/>
              <a:buChar char="ü"/>
            </a:pPr>
            <a:r>
              <a:rPr lang="en-US" sz="2400" dirty="0" smtClean="0">
                <a:solidFill>
                  <a:srgbClr val="002060"/>
                </a:solidFill>
              </a:rPr>
              <a:t>honesty (by assumption)</a:t>
            </a:r>
            <a:endParaRPr lang="en-US" sz="2400" dirty="0">
              <a:solidFill>
                <a:srgbClr val="002060"/>
              </a:solidFill>
            </a:endParaRPr>
          </a:p>
        </p:txBody>
      </p:sp>
      <p:sp>
        <p:nvSpPr>
          <p:cNvPr id="8" name="TextBox 7"/>
          <p:cNvSpPr txBox="1"/>
          <p:nvPr/>
        </p:nvSpPr>
        <p:spPr>
          <a:xfrm>
            <a:off x="0" y="3810000"/>
            <a:ext cx="9144000" cy="830997"/>
          </a:xfrm>
          <a:prstGeom prst="rect">
            <a:avLst/>
          </a:prstGeom>
          <a:noFill/>
        </p:spPr>
        <p:txBody>
          <a:bodyPr wrap="square" rtlCol="0">
            <a:spAutoFit/>
          </a:bodyPr>
          <a:lstStyle/>
          <a:p>
            <a:pPr>
              <a:buFont typeface="Wingdings" pitchFamily="2" charset="2"/>
              <a:buChar char="ü"/>
            </a:pPr>
            <a:r>
              <a:rPr lang="en-US" sz="2400" dirty="0" smtClean="0">
                <a:solidFill>
                  <a:srgbClr val="002060"/>
                </a:solidFill>
              </a:rPr>
              <a:t>self-control and self-evaluation (identification, knowledge and awareness of their capabilities)</a:t>
            </a:r>
            <a:endParaRPr lang="en-US" sz="2400" dirty="0">
              <a:solidFill>
                <a:srgbClr val="002060"/>
              </a:solidFill>
            </a:endParaRPr>
          </a:p>
        </p:txBody>
      </p:sp>
      <p:sp>
        <p:nvSpPr>
          <p:cNvPr id="9" name="TextBox 8"/>
          <p:cNvSpPr txBox="1"/>
          <p:nvPr/>
        </p:nvSpPr>
        <p:spPr>
          <a:xfrm>
            <a:off x="0" y="4724400"/>
            <a:ext cx="6858000" cy="461665"/>
          </a:xfrm>
          <a:prstGeom prst="rect">
            <a:avLst/>
          </a:prstGeom>
          <a:noFill/>
        </p:spPr>
        <p:txBody>
          <a:bodyPr wrap="square" rtlCol="0">
            <a:spAutoFit/>
          </a:bodyPr>
          <a:lstStyle/>
          <a:p>
            <a:pPr>
              <a:buFont typeface="Wingdings" pitchFamily="2" charset="2"/>
              <a:buChar char="ü"/>
            </a:pPr>
            <a:r>
              <a:rPr lang="en-US" sz="2400" dirty="0" smtClean="0">
                <a:solidFill>
                  <a:srgbClr val="002060"/>
                </a:solidFill>
              </a:rPr>
              <a:t>ability to adapt and orientation (need for self )</a:t>
            </a:r>
            <a:endParaRPr lang="en-US" sz="2400" dirty="0">
              <a:solidFill>
                <a:srgbClr val="002060"/>
              </a:solidFill>
            </a:endParaRPr>
          </a:p>
        </p:txBody>
      </p:sp>
      <p:sp>
        <p:nvSpPr>
          <p:cNvPr id="10" name="TextBox 9"/>
          <p:cNvSpPr txBox="1"/>
          <p:nvPr/>
        </p:nvSpPr>
        <p:spPr>
          <a:xfrm>
            <a:off x="0" y="5334000"/>
            <a:ext cx="7543800" cy="461665"/>
          </a:xfrm>
          <a:prstGeom prst="rect">
            <a:avLst/>
          </a:prstGeom>
          <a:noFill/>
        </p:spPr>
        <p:txBody>
          <a:bodyPr wrap="square" rtlCol="0">
            <a:spAutoFit/>
          </a:bodyPr>
          <a:lstStyle/>
          <a:p>
            <a:pPr>
              <a:buFont typeface="Wingdings" pitchFamily="2" charset="2"/>
              <a:buChar char="ü"/>
            </a:pPr>
            <a:r>
              <a:rPr lang="en-US" sz="2400" dirty="0" smtClean="0">
                <a:solidFill>
                  <a:srgbClr val="002060"/>
                </a:solidFill>
              </a:rPr>
              <a:t>initiative (creativity)</a:t>
            </a:r>
            <a:endParaRPr lang="en-US" sz="2400" dirty="0">
              <a:solidFill>
                <a:srgbClr val="002060"/>
              </a:solidFill>
            </a:endParaRPr>
          </a:p>
        </p:txBody>
      </p:sp>
      <p:sp>
        <p:nvSpPr>
          <p:cNvPr id="11" name="TextBox 10"/>
          <p:cNvSpPr txBox="1"/>
          <p:nvPr/>
        </p:nvSpPr>
        <p:spPr>
          <a:xfrm>
            <a:off x="0" y="5867400"/>
            <a:ext cx="9144000" cy="461665"/>
          </a:xfrm>
          <a:prstGeom prst="rect">
            <a:avLst/>
          </a:prstGeom>
          <a:noFill/>
        </p:spPr>
        <p:txBody>
          <a:bodyPr wrap="square" rtlCol="0">
            <a:spAutoFit/>
          </a:bodyPr>
          <a:lstStyle/>
          <a:p>
            <a:pPr>
              <a:buFont typeface="Wingdings" pitchFamily="2" charset="2"/>
              <a:buChar char="ü"/>
            </a:pPr>
            <a:r>
              <a:rPr lang="en-US" sz="2400" dirty="0" smtClean="0">
                <a:solidFill>
                  <a:srgbClr val="002060"/>
                </a:solidFill>
              </a:rPr>
              <a:t>empathy (emotion resonate with others, identify with them)</a:t>
            </a:r>
            <a:endParaRPr lang="en-US" sz="2400" dirty="0">
              <a:solidFill>
                <a:srgbClr val="002060"/>
              </a:solidFill>
            </a:endParaRPr>
          </a:p>
        </p:txBody>
      </p:sp>
      <p:sp>
        <p:nvSpPr>
          <p:cNvPr id="12" name="TextBox 11"/>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
        <p:nvSpPr>
          <p:cNvPr id="14" name="TextBox 13"/>
          <p:cNvSpPr txBox="1"/>
          <p:nvPr/>
        </p:nvSpPr>
        <p:spPr>
          <a:xfrm>
            <a:off x="0" y="376535"/>
            <a:ext cx="9144000" cy="461665"/>
          </a:xfrm>
          <a:prstGeom prst="rect">
            <a:avLst/>
          </a:prstGeom>
          <a:noFill/>
        </p:spPr>
        <p:txBody>
          <a:bodyPr wrap="square" rtlCol="0">
            <a:spAutoFit/>
          </a:bodyPr>
          <a:lstStyle/>
          <a:p>
            <a:pPr algn="ctr"/>
            <a:r>
              <a:rPr lang="en-US" sz="2400" dirty="0" smtClean="0">
                <a:solidFill>
                  <a:srgbClr val="002060"/>
                </a:solidFill>
              </a:rPr>
              <a:t>6. THE SPIRITUAL LEADER OR LEADER IN THE SERVICE OF OTHERS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0" y="76200"/>
            <a:ext cx="5638800" cy="523220"/>
          </a:xfrm>
          <a:prstGeom prst="rect">
            <a:avLst/>
          </a:prstGeom>
          <a:noFill/>
        </p:spPr>
        <p:txBody>
          <a:bodyPr wrap="square" rtlCol="0">
            <a:spAutoFit/>
          </a:bodyPr>
          <a:lstStyle/>
          <a:p>
            <a:r>
              <a:rPr lang="en-US" sz="2800" dirty="0" smtClean="0">
                <a:solidFill>
                  <a:srgbClr val="C00000"/>
                </a:solidFill>
              </a:rPr>
              <a:t>Features  for future spiritual leader:</a:t>
            </a:r>
            <a:endParaRPr lang="en-US" sz="2800" dirty="0">
              <a:solidFill>
                <a:srgbClr val="C00000"/>
              </a:solidFill>
            </a:endParaRPr>
          </a:p>
        </p:txBody>
      </p:sp>
      <p:sp>
        <p:nvSpPr>
          <p:cNvPr id="12" name="TextBox 11"/>
          <p:cNvSpPr txBox="1"/>
          <p:nvPr/>
        </p:nvSpPr>
        <p:spPr>
          <a:xfrm>
            <a:off x="0" y="685800"/>
            <a:ext cx="9144000" cy="1200329"/>
          </a:xfrm>
          <a:prstGeom prst="rect">
            <a:avLst/>
          </a:prstGeom>
          <a:noFill/>
        </p:spPr>
        <p:txBody>
          <a:bodyPr wrap="square" rtlCol="0">
            <a:spAutoFit/>
          </a:bodyPr>
          <a:lstStyle/>
          <a:p>
            <a:pPr>
              <a:buFont typeface="Wingdings" pitchFamily="2" charset="2"/>
              <a:buChar char="ü"/>
            </a:pPr>
            <a:r>
              <a:rPr lang="en-US" sz="2400" dirty="0" smtClean="0">
                <a:solidFill>
                  <a:srgbClr val="002060"/>
                </a:solidFill>
              </a:rPr>
              <a:t>awareness of the place and role within the organization (clear perception and real personal value) as an individual and as a team leader (see Rudolph </a:t>
            </a:r>
            <a:r>
              <a:rPr lang="en-US" sz="2400" dirty="0" err="1" smtClean="0">
                <a:solidFill>
                  <a:srgbClr val="002060"/>
                </a:solidFill>
              </a:rPr>
              <a:t>Carnap`s</a:t>
            </a:r>
            <a:r>
              <a:rPr lang="en-US" sz="2400" dirty="0" smtClean="0">
                <a:solidFill>
                  <a:srgbClr val="002060"/>
                </a:solidFill>
              </a:rPr>
              <a:t> Paradox)</a:t>
            </a:r>
            <a:endParaRPr lang="en-US" sz="2400" dirty="0">
              <a:solidFill>
                <a:srgbClr val="002060"/>
              </a:solidFill>
            </a:endParaRPr>
          </a:p>
        </p:txBody>
      </p:sp>
      <p:sp>
        <p:nvSpPr>
          <p:cNvPr id="13" name="TextBox 12"/>
          <p:cNvSpPr txBox="1"/>
          <p:nvPr/>
        </p:nvSpPr>
        <p:spPr>
          <a:xfrm>
            <a:off x="0" y="1828800"/>
            <a:ext cx="9144000" cy="1569660"/>
          </a:xfrm>
          <a:prstGeom prst="rect">
            <a:avLst/>
          </a:prstGeom>
          <a:noFill/>
        </p:spPr>
        <p:txBody>
          <a:bodyPr wrap="square" rtlCol="0">
            <a:spAutoFit/>
          </a:bodyPr>
          <a:lstStyle/>
          <a:p>
            <a:pPr>
              <a:buFont typeface="Wingdings" pitchFamily="2" charset="2"/>
              <a:buChar char="ü"/>
            </a:pPr>
            <a:r>
              <a:rPr lang="it-IT" sz="2400" dirty="0" smtClean="0">
                <a:solidFill>
                  <a:srgbClr val="002060"/>
                </a:solidFill>
              </a:rPr>
              <a:t>the new abilities: </a:t>
            </a:r>
            <a:r>
              <a:rPr lang="it-IT" sz="2400" b="1" dirty="0" smtClean="0">
                <a:solidFill>
                  <a:srgbClr val="002060"/>
                </a:solidFill>
              </a:rPr>
              <a:t>1</a:t>
            </a:r>
            <a:r>
              <a:rPr lang="it-IT" sz="2400" dirty="0" smtClean="0">
                <a:solidFill>
                  <a:srgbClr val="002060"/>
                </a:solidFill>
              </a:rPr>
              <a:t>-</a:t>
            </a:r>
            <a:r>
              <a:rPr lang="it-IT" sz="2400" b="1" dirty="0" smtClean="0">
                <a:solidFill>
                  <a:srgbClr val="002060"/>
                </a:solidFill>
              </a:rPr>
              <a:t>integrating </a:t>
            </a:r>
            <a:r>
              <a:rPr lang="it-IT" sz="2400" dirty="0" smtClean="0">
                <a:solidFill>
                  <a:srgbClr val="002060"/>
                </a:solidFill>
              </a:rPr>
              <a:t>different aspects from the surrounding reality, </a:t>
            </a:r>
            <a:r>
              <a:rPr lang="it-IT" sz="2400" b="1" dirty="0" smtClean="0">
                <a:solidFill>
                  <a:srgbClr val="002060"/>
                </a:solidFill>
              </a:rPr>
              <a:t>2</a:t>
            </a:r>
            <a:r>
              <a:rPr lang="it-IT" sz="2400" dirty="0" smtClean="0">
                <a:solidFill>
                  <a:srgbClr val="002060"/>
                </a:solidFill>
              </a:rPr>
              <a:t>-</a:t>
            </a:r>
            <a:r>
              <a:rPr lang="it-IT" sz="2400" b="1" dirty="0" smtClean="0">
                <a:solidFill>
                  <a:srgbClr val="002060"/>
                </a:solidFill>
              </a:rPr>
              <a:t>harmonize </a:t>
            </a:r>
            <a:r>
              <a:rPr lang="it-IT" sz="2400" dirty="0" smtClean="0">
                <a:solidFill>
                  <a:srgbClr val="002060"/>
                </a:solidFill>
              </a:rPr>
              <a:t> at an intrapsychic plan these aspects and </a:t>
            </a:r>
            <a:r>
              <a:rPr lang="it-IT" sz="2400" b="1" dirty="0" smtClean="0">
                <a:solidFill>
                  <a:srgbClr val="002060"/>
                </a:solidFill>
              </a:rPr>
              <a:t>3</a:t>
            </a:r>
            <a:r>
              <a:rPr lang="it-IT" sz="2400" dirty="0" smtClean="0">
                <a:solidFill>
                  <a:srgbClr val="002060"/>
                </a:solidFill>
              </a:rPr>
              <a:t>-</a:t>
            </a:r>
            <a:r>
              <a:rPr lang="it-IT" sz="2400" b="1" dirty="0" smtClean="0">
                <a:solidFill>
                  <a:srgbClr val="002060"/>
                </a:solidFill>
              </a:rPr>
              <a:t> assuring the Self Coherence</a:t>
            </a:r>
            <a:r>
              <a:rPr lang="it-IT" sz="2400" dirty="0" smtClean="0">
                <a:solidFill>
                  <a:srgbClr val="002060"/>
                </a:solidFill>
              </a:rPr>
              <a:t>, which means a new way of thinking according to a Superior, Integrative, Harmonizing Universal Conscience. </a:t>
            </a:r>
            <a:endParaRPr lang="en-US" sz="2400" dirty="0">
              <a:solidFill>
                <a:srgbClr val="002060"/>
              </a:solidFill>
            </a:endParaRPr>
          </a:p>
        </p:txBody>
      </p:sp>
      <p:sp>
        <p:nvSpPr>
          <p:cNvPr id="14" name="TextBox 13"/>
          <p:cNvSpPr txBox="1"/>
          <p:nvPr/>
        </p:nvSpPr>
        <p:spPr>
          <a:xfrm>
            <a:off x="0" y="3424535"/>
            <a:ext cx="9144000" cy="461665"/>
          </a:xfrm>
          <a:prstGeom prst="rect">
            <a:avLst/>
          </a:prstGeom>
          <a:noFill/>
        </p:spPr>
        <p:txBody>
          <a:bodyPr wrap="square" rtlCol="0">
            <a:spAutoFit/>
          </a:bodyPr>
          <a:lstStyle/>
          <a:p>
            <a:pPr>
              <a:buFont typeface="Wingdings" pitchFamily="2" charset="2"/>
              <a:buChar char="ü"/>
            </a:pPr>
            <a:r>
              <a:rPr lang="en-US" sz="2400" dirty="0" smtClean="0">
                <a:solidFill>
                  <a:srgbClr val="002060"/>
                </a:solidFill>
              </a:rPr>
              <a:t>manage conflicts (acceptance and tolerance towards others)</a:t>
            </a:r>
            <a:endParaRPr lang="en-US" sz="2400" dirty="0">
              <a:solidFill>
                <a:srgbClr val="002060"/>
              </a:solidFill>
            </a:endParaRPr>
          </a:p>
        </p:txBody>
      </p:sp>
      <p:sp>
        <p:nvSpPr>
          <p:cNvPr id="15" name="TextBox 14"/>
          <p:cNvSpPr txBox="1"/>
          <p:nvPr/>
        </p:nvSpPr>
        <p:spPr>
          <a:xfrm>
            <a:off x="0" y="3893403"/>
            <a:ext cx="9144000" cy="830997"/>
          </a:xfrm>
          <a:prstGeom prst="rect">
            <a:avLst/>
          </a:prstGeom>
          <a:noFill/>
        </p:spPr>
        <p:txBody>
          <a:bodyPr wrap="square" rtlCol="0">
            <a:spAutoFit/>
          </a:bodyPr>
          <a:lstStyle/>
          <a:p>
            <a:pPr>
              <a:buFont typeface="Wingdings" pitchFamily="2" charset="2"/>
              <a:buChar char="ü"/>
            </a:pPr>
            <a:r>
              <a:rPr lang="en-US" sz="2400" dirty="0" smtClean="0">
                <a:solidFill>
                  <a:srgbClr val="002060"/>
                </a:solidFill>
              </a:rPr>
              <a:t>trainer and developer of subordinates skills (developing deep relationships)</a:t>
            </a:r>
            <a:endParaRPr lang="en-US" sz="2400" dirty="0">
              <a:solidFill>
                <a:srgbClr val="002060"/>
              </a:solidFill>
            </a:endParaRPr>
          </a:p>
        </p:txBody>
      </p:sp>
      <p:sp>
        <p:nvSpPr>
          <p:cNvPr id="16" name="TextBox 15"/>
          <p:cNvSpPr txBox="1"/>
          <p:nvPr/>
        </p:nvSpPr>
        <p:spPr>
          <a:xfrm>
            <a:off x="0" y="4719935"/>
            <a:ext cx="9144000" cy="461665"/>
          </a:xfrm>
          <a:prstGeom prst="rect">
            <a:avLst/>
          </a:prstGeom>
          <a:noFill/>
        </p:spPr>
        <p:txBody>
          <a:bodyPr wrap="square" rtlCol="0">
            <a:spAutoFit/>
          </a:bodyPr>
          <a:lstStyle/>
          <a:p>
            <a:pPr>
              <a:buFont typeface="Wingdings" pitchFamily="2" charset="2"/>
              <a:buChar char="ü"/>
            </a:pPr>
            <a:r>
              <a:rPr lang="en-US" sz="2400" dirty="0" smtClean="0">
                <a:solidFill>
                  <a:srgbClr val="002060"/>
                </a:solidFill>
              </a:rPr>
              <a:t>example and inspiration to team</a:t>
            </a:r>
            <a:endParaRPr lang="en-US" sz="2400" dirty="0">
              <a:solidFill>
                <a:srgbClr val="002060"/>
              </a:solidFill>
            </a:endParaRPr>
          </a:p>
        </p:txBody>
      </p:sp>
      <p:sp>
        <p:nvSpPr>
          <p:cNvPr id="17" name="TextBox 16"/>
          <p:cNvSpPr txBox="1"/>
          <p:nvPr/>
        </p:nvSpPr>
        <p:spPr>
          <a:xfrm>
            <a:off x="0" y="5181600"/>
            <a:ext cx="6096000" cy="461665"/>
          </a:xfrm>
          <a:prstGeom prst="rect">
            <a:avLst/>
          </a:prstGeom>
          <a:noFill/>
        </p:spPr>
        <p:txBody>
          <a:bodyPr wrap="square" rtlCol="0">
            <a:spAutoFit/>
          </a:bodyPr>
          <a:lstStyle/>
          <a:p>
            <a:pPr>
              <a:buFont typeface="Wingdings" pitchFamily="2" charset="2"/>
              <a:buChar char="ü"/>
            </a:pPr>
            <a:r>
              <a:rPr lang="en-US" sz="2400" dirty="0" smtClean="0">
                <a:solidFill>
                  <a:srgbClr val="002060"/>
                </a:solidFill>
              </a:rPr>
              <a:t>sense of humor (as an index of intelligence)</a:t>
            </a:r>
            <a:endParaRPr lang="en-US" sz="2400" dirty="0">
              <a:solidFill>
                <a:srgbClr val="002060"/>
              </a:solidFill>
            </a:endParaRPr>
          </a:p>
        </p:txBody>
      </p:sp>
      <p:sp>
        <p:nvSpPr>
          <p:cNvPr id="18" name="TextBox 17"/>
          <p:cNvSpPr txBox="1"/>
          <p:nvPr/>
        </p:nvSpPr>
        <p:spPr>
          <a:xfrm>
            <a:off x="0" y="5638800"/>
            <a:ext cx="5715000" cy="461665"/>
          </a:xfrm>
          <a:prstGeom prst="rect">
            <a:avLst/>
          </a:prstGeom>
          <a:noFill/>
        </p:spPr>
        <p:txBody>
          <a:bodyPr wrap="square" rtlCol="0">
            <a:spAutoFit/>
          </a:bodyPr>
          <a:lstStyle/>
          <a:p>
            <a:pPr>
              <a:buFont typeface="Wingdings" pitchFamily="2" charset="2"/>
              <a:buChar char="ü"/>
            </a:pPr>
            <a:r>
              <a:rPr lang="en-US" sz="2400" dirty="0" smtClean="0">
                <a:solidFill>
                  <a:srgbClr val="002060"/>
                </a:solidFill>
              </a:rPr>
              <a:t>the democratic spirit</a:t>
            </a:r>
            <a:endParaRPr lang="en-US" sz="2400" dirty="0">
              <a:solidFill>
                <a:srgbClr val="002060"/>
              </a:solidFill>
            </a:endParaRPr>
          </a:p>
        </p:txBody>
      </p:sp>
      <p:sp>
        <p:nvSpPr>
          <p:cNvPr id="19" name="TextBox 18"/>
          <p:cNvSpPr txBox="1"/>
          <p:nvPr/>
        </p:nvSpPr>
        <p:spPr>
          <a:xfrm>
            <a:off x="0" y="6114871"/>
            <a:ext cx="9144000" cy="1200329"/>
          </a:xfrm>
          <a:prstGeom prst="rect">
            <a:avLst/>
          </a:prstGeom>
          <a:noFill/>
        </p:spPr>
        <p:txBody>
          <a:bodyPr wrap="square" rtlCol="0">
            <a:spAutoFit/>
          </a:bodyPr>
          <a:lstStyle/>
          <a:p>
            <a:pPr>
              <a:buFont typeface="Wingdings" pitchFamily="2" charset="2"/>
              <a:buChar char="ü"/>
            </a:pPr>
            <a:r>
              <a:rPr lang="en-US" sz="2400" dirty="0" smtClean="0">
                <a:solidFill>
                  <a:srgbClr val="002060"/>
                </a:solidFill>
              </a:rPr>
              <a:t>nonconformity, mysticism, spontaneity</a:t>
            </a:r>
          </a:p>
          <a:p>
            <a:pPr>
              <a:buFont typeface="Wingdings" pitchFamily="2" charset="2"/>
              <a:buChar char="ü"/>
            </a:pPr>
            <a:endParaRPr lang="en-US" sz="2400" dirty="0" smtClean="0">
              <a:solidFill>
                <a:srgbClr val="002060"/>
              </a:solidFill>
            </a:endParaRPr>
          </a:p>
          <a:p>
            <a:pPr>
              <a:buFont typeface="Wingdings" pitchFamily="2" charset="2"/>
              <a:buChar char="ü"/>
            </a:pPr>
            <a:endParaRPr lang="en-US" sz="2400" dirty="0">
              <a:solidFill>
                <a:srgbClr val="002060"/>
              </a:solidFill>
            </a:endParaRPr>
          </a:p>
        </p:txBody>
      </p:sp>
      <p:sp>
        <p:nvSpPr>
          <p:cNvPr id="20" name="TextBox 19"/>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P spid="15" grpId="0"/>
      <p:bldP spid="16" grpId="0"/>
      <p:bldP spid="17" grpId="0"/>
      <p:bldP spid="18"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aphicFrame>
        <p:nvGraphicFramePr>
          <p:cNvPr id="3" name="Table 2"/>
          <p:cNvGraphicFramePr>
            <a:graphicFrameLocks noGrp="1"/>
          </p:cNvGraphicFramePr>
          <p:nvPr/>
        </p:nvGraphicFramePr>
        <p:xfrm>
          <a:off x="142875" y="609600"/>
          <a:ext cx="8858312" cy="5908584"/>
        </p:xfrm>
        <a:graphic>
          <a:graphicData uri="http://schemas.openxmlformats.org/drawingml/2006/table">
            <a:tbl>
              <a:tblPr firstRow="1" bandRow="1">
                <a:tableStyleId>{5C22544A-7EE6-4342-B048-85BDC9FD1C3A}</a:tableStyleId>
              </a:tblPr>
              <a:tblGrid>
                <a:gridCol w="1685925"/>
                <a:gridCol w="1981200"/>
                <a:gridCol w="2362200"/>
                <a:gridCol w="2828987"/>
              </a:tblGrid>
              <a:tr h="47663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latin typeface="Times New Roman" pitchFamily="18" charset="0"/>
                          <a:cs typeface="Times New Roman" pitchFamily="18" charset="0"/>
                        </a:rPr>
                        <a:t>THE NEW TYPE OF EDUCATION – see UNESCO report</a:t>
                      </a:r>
                    </a:p>
                    <a:p>
                      <a:pPr algn="ctr"/>
                      <a:endParaRPr lang="en-US" sz="2000" dirty="0">
                        <a:solidFill>
                          <a:schemeClr val="bg1"/>
                        </a:solidFill>
                        <a:latin typeface="Times New Roman" pitchFamily="18" charset="0"/>
                        <a:cs typeface="Times New Roman" pitchFamily="18" charset="0"/>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586150">
                <a:tc>
                  <a:txBody>
                    <a:bodyPr/>
                    <a:lstStyle/>
                    <a:p>
                      <a:pPr algn="ctr"/>
                      <a:r>
                        <a:rPr lang="en-US" sz="1800" b="1" i="0" kern="1200" dirty="0" smtClean="0">
                          <a:solidFill>
                            <a:srgbClr val="00003E"/>
                          </a:solidFill>
                          <a:latin typeface="+mn-lt"/>
                          <a:ea typeface="+mn-ea"/>
                          <a:cs typeface="+mn-cs"/>
                        </a:rPr>
                        <a:t>Le</a:t>
                      </a:r>
                      <a:r>
                        <a:rPr lang="ro-RO" sz="1800" b="1" i="0" kern="1200" dirty="0" smtClean="0">
                          <a:solidFill>
                            <a:srgbClr val="00003E"/>
                          </a:solidFill>
                          <a:latin typeface="+mn-lt"/>
                          <a:ea typeface="+mn-ea"/>
                          <a:cs typeface="+mn-cs"/>
                        </a:rPr>
                        <a:t>arning </a:t>
                      </a:r>
                      <a:endParaRPr lang="en-US" sz="1800" b="1" i="0" kern="1200" dirty="0" smtClean="0">
                        <a:solidFill>
                          <a:srgbClr val="00003E"/>
                        </a:solidFill>
                        <a:latin typeface="+mn-lt"/>
                        <a:ea typeface="+mn-ea"/>
                        <a:cs typeface="+mn-cs"/>
                      </a:endParaRPr>
                    </a:p>
                    <a:p>
                      <a:pPr algn="ctr"/>
                      <a:r>
                        <a:rPr lang="en-US" sz="1800" b="1" i="0" kern="1200" dirty="0" smtClean="0">
                          <a:solidFill>
                            <a:srgbClr val="00003E"/>
                          </a:solidFill>
                          <a:latin typeface="+mn-lt"/>
                          <a:ea typeface="+mn-ea"/>
                          <a:cs typeface="+mn-cs"/>
                        </a:rPr>
                        <a:t>TO KNOW</a:t>
                      </a:r>
                      <a:endParaRPr lang="en-US" sz="1600" b="1" i="0" dirty="0">
                        <a:solidFill>
                          <a:srgbClr val="00003E"/>
                        </a:solidFill>
                        <a:latin typeface="Times New Roman" pitchFamily="18" charset="0"/>
                        <a:cs typeface="Times New Roman" pitchFamily="18" charset="0"/>
                      </a:endParaRPr>
                    </a:p>
                  </a:txBody>
                  <a:tcPr/>
                </a:tc>
                <a:tc>
                  <a:txBody>
                    <a:bodyPr/>
                    <a:lstStyle/>
                    <a:p>
                      <a:pPr algn="ctr"/>
                      <a:r>
                        <a:rPr lang="en-US" sz="1800" b="1" i="0" kern="1200" dirty="0" smtClean="0">
                          <a:solidFill>
                            <a:srgbClr val="00003E"/>
                          </a:solidFill>
                          <a:latin typeface="+mn-lt"/>
                          <a:ea typeface="+mn-ea"/>
                          <a:cs typeface="+mn-cs"/>
                        </a:rPr>
                        <a:t>Le</a:t>
                      </a:r>
                      <a:r>
                        <a:rPr lang="ro-RO" sz="1800" b="1" i="0" kern="1200" dirty="0" smtClean="0">
                          <a:solidFill>
                            <a:srgbClr val="00003E"/>
                          </a:solidFill>
                          <a:latin typeface="+mn-lt"/>
                          <a:ea typeface="+mn-ea"/>
                          <a:cs typeface="+mn-cs"/>
                        </a:rPr>
                        <a:t>arning </a:t>
                      </a:r>
                      <a:endParaRPr lang="en-US" sz="1800" b="1" i="0" kern="1200" dirty="0" smtClean="0">
                        <a:solidFill>
                          <a:srgbClr val="00003E"/>
                        </a:solidFill>
                        <a:latin typeface="+mn-lt"/>
                        <a:ea typeface="+mn-ea"/>
                        <a:cs typeface="+mn-cs"/>
                      </a:endParaRPr>
                    </a:p>
                    <a:p>
                      <a:pPr algn="ctr"/>
                      <a:r>
                        <a:rPr lang="en-US" sz="1800" b="1" i="0" kern="1200" dirty="0" smtClean="0">
                          <a:solidFill>
                            <a:srgbClr val="00003E"/>
                          </a:solidFill>
                          <a:latin typeface="+mn-lt"/>
                          <a:ea typeface="+mn-ea"/>
                          <a:cs typeface="+mn-cs"/>
                        </a:rPr>
                        <a:t>TO DO</a:t>
                      </a:r>
                      <a:r>
                        <a:rPr lang="ro-RO" sz="1800" b="1" i="0" kern="1200" dirty="0" smtClean="0">
                          <a:solidFill>
                            <a:srgbClr val="00003E"/>
                          </a:solidFill>
                          <a:latin typeface="+mn-lt"/>
                          <a:ea typeface="+mn-ea"/>
                          <a:cs typeface="+mn-cs"/>
                        </a:rPr>
                        <a:t> </a:t>
                      </a:r>
                      <a:endParaRPr lang="en-US" sz="1600" b="1" i="0" dirty="0">
                        <a:solidFill>
                          <a:srgbClr val="00003E"/>
                        </a:solidFill>
                        <a:latin typeface="Times New Roman" pitchFamily="18" charset="0"/>
                        <a:cs typeface="Times New Roman" pitchFamily="18" charset="0"/>
                      </a:endParaRPr>
                    </a:p>
                  </a:txBody>
                  <a:tcPr/>
                </a:tc>
                <a:tc>
                  <a:txBody>
                    <a:bodyPr/>
                    <a:lstStyle/>
                    <a:p>
                      <a:pPr algn="ctr"/>
                      <a:r>
                        <a:rPr lang="en-US" sz="1800" b="1" i="0" kern="1200" dirty="0" smtClean="0">
                          <a:solidFill>
                            <a:srgbClr val="00003E"/>
                          </a:solidFill>
                          <a:latin typeface="+mn-lt"/>
                          <a:ea typeface="+mn-ea"/>
                          <a:cs typeface="+mn-cs"/>
                        </a:rPr>
                        <a:t>Le</a:t>
                      </a:r>
                      <a:r>
                        <a:rPr lang="ro-RO" sz="1800" b="1" i="0" kern="1200" dirty="0" smtClean="0">
                          <a:solidFill>
                            <a:srgbClr val="00003E"/>
                          </a:solidFill>
                          <a:latin typeface="+mn-lt"/>
                          <a:ea typeface="+mn-ea"/>
                          <a:cs typeface="+mn-cs"/>
                        </a:rPr>
                        <a:t>arning</a:t>
                      </a:r>
                      <a:endParaRPr lang="en-US" sz="1800" b="1" i="0" kern="1200" dirty="0" smtClean="0">
                        <a:solidFill>
                          <a:srgbClr val="00003E"/>
                        </a:solidFill>
                        <a:latin typeface="+mn-lt"/>
                        <a:ea typeface="+mn-ea"/>
                        <a:cs typeface="+mn-cs"/>
                      </a:endParaRPr>
                    </a:p>
                    <a:p>
                      <a:pPr algn="ctr"/>
                      <a:r>
                        <a:rPr lang="en-US" sz="1800" b="1" i="0" kern="1200" dirty="0" smtClean="0">
                          <a:solidFill>
                            <a:srgbClr val="00003E"/>
                          </a:solidFill>
                          <a:latin typeface="+mn-lt"/>
                          <a:ea typeface="+mn-ea"/>
                          <a:cs typeface="+mn-cs"/>
                        </a:rPr>
                        <a:t>TO LIVE</a:t>
                      </a:r>
                      <a:r>
                        <a:rPr lang="ro-RO" sz="1800" b="1" i="0" kern="1200" dirty="0" smtClean="0">
                          <a:solidFill>
                            <a:srgbClr val="00003E"/>
                          </a:solidFill>
                          <a:latin typeface="+mn-lt"/>
                          <a:ea typeface="+mn-ea"/>
                          <a:cs typeface="+mn-cs"/>
                        </a:rPr>
                        <a:t> </a:t>
                      </a:r>
                      <a:endParaRPr lang="en-US" sz="1600" b="1" i="0" dirty="0">
                        <a:solidFill>
                          <a:srgbClr val="00003E"/>
                        </a:solidFill>
                        <a:latin typeface="Times New Roman" pitchFamily="18" charset="0"/>
                        <a:cs typeface="Times New Roman" pitchFamily="18" charset="0"/>
                      </a:endParaRPr>
                    </a:p>
                  </a:txBody>
                  <a:tcPr/>
                </a:tc>
                <a:tc>
                  <a:txBody>
                    <a:bodyPr/>
                    <a:lstStyle/>
                    <a:p>
                      <a:pPr algn="ctr"/>
                      <a:r>
                        <a:rPr lang="en-US" sz="1800" b="1" i="0" kern="1200" dirty="0" smtClean="0">
                          <a:solidFill>
                            <a:srgbClr val="00003E"/>
                          </a:solidFill>
                          <a:latin typeface="+mn-lt"/>
                          <a:ea typeface="+mn-ea"/>
                          <a:cs typeface="+mn-cs"/>
                        </a:rPr>
                        <a:t>Le</a:t>
                      </a:r>
                      <a:r>
                        <a:rPr lang="ro-RO" sz="1800" b="1" i="0" kern="1200" dirty="0" smtClean="0">
                          <a:solidFill>
                            <a:srgbClr val="00003E"/>
                          </a:solidFill>
                          <a:latin typeface="+mn-lt"/>
                          <a:ea typeface="+mn-ea"/>
                          <a:cs typeface="+mn-cs"/>
                        </a:rPr>
                        <a:t>arning </a:t>
                      </a:r>
                      <a:endParaRPr lang="en-US" sz="1800" b="1" i="0" kern="1200" dirty="0" smtClean="0">
                        <a:solidFill>
                          <a:srgbClr val="00003E"/>
                        </a:solidFill>
                        <a:latin typeface="+mn-lt"/>
                        <a:ea typeface="+mn-ea"/>
                        <a:cs typeface="+mn-cs"/>
                      </a:endParaRPr>
                    </a:p>
                    <a:p>
                      <a:pPr algn="ctr"/>
                      <a:r>
                        <a:rPr lang="en-US" sz="1800" b="1" i="0" kern="1200" dirty="0" smtClean="0">
                          <a:solidFill>
                            <a:srgbClr val="7030A0"/>
                          </a:solidFill>
                          <a:latin typeface="+mn-lt"/>
                          <a:ea typeface="+mn-ea"/>
                          <a:cs typeface="+mn-cs"/>
                        </a:rPr>
                        <a:t>TO BE </a:t>
                      </a:r>
                      <a:r>
                        <a:rPr lang="ro-RO" sz="1800" b="1" i="0" kern="1200" dirty="0" smtClean="0">
                          <a:solidFill>
                            <a:srgbClr val="00003E"/>
                          </a:solidFill>
                          <a:latin typeface="+mn-lt"/>
                          <a:ea typeface="+mn-ea"/>
                          <a:cs typeface="+mn-cs"/>
                        </a:rPr>
                        <a:t> </a:t>
                      </a:r>
                      <a:endParaRPr lang="en-US" sz="1600" b="1" i="0" dirty="0">
                        <a:solidFill>
                          <a:srgbClr val="00003E"/>
                        </a:solidFill>
                        <a:latin typeface="Times New Roman" pitchFamily="18" charset="0"/>
                        <a:cs typeface="Times New Roman" pitchFamily="18" charset="0"/>
                      </a:endParaRPr>
                    </a:p>
                  </a:txBody>
                  <a:tcPr/>
                </a:tc>
              </a:tr>
              <a:tr h="4567464">
                <a:tc>
                  <a:txBody>
                    <a:bodyPr/>
                    <a:lstStyle/>
                    <a:p>
                      <a:pPr>
                        <a:buFont typeface="Wingdings" pitchFamily="2" charset="2"/>
                        <a:buChar char="ü"/>
                      </a:pPr>
                      <a:r>
                        <a:rPr lang="ro-RO" sz="1800" kern="1200" dirty="0" smtClean="0">
                          <a:solidFill>
                            <a:schemeClr val="dk1"/>
                          </a:solidFill>
                          <a:latin typeface="Times New Roman" pitchFamily="18" charset="0"/>
                          <a:ea typeface="+mn-ea"/>
                          <a:cs typeface="Times New Roman" pitchFamily="18" charset="0"/>
                        </a:rPr>
                        <a:t>learning the methods which help to distinguish reality from illusion, creating an intelligent access way  to the knowledge of our times, the scientific spirit being thus indispensable</a:t>
                      </a:r>
                      <a:endParaRPr lang="en-US" sz="1800" dirty="0">
                        <a:latin typeface="Times New Roman" pitchFamily="18" charset="0"/>
                        <a:cs typeface="Times New Roman" pitchFamily="18" charset="0"/>
                      </a:endParaRPr>
                    </a:p>
                  </a:txBody>
                  <a:tcPr/>
                </a:tc>
                <a:tc>
                  <a:txBody>
                    <a:bodyPr/>
                    <a:lstStyle/>
                    <a:p>
                      <a:pPr>
                        <a:buFont typeface="Wingdings" pitchFamily="2" charset="2"/>
                        <a:buChar char="ü"/>
                      </a:pPr>
                      <a:r>
                        <a:rPr lang="ro-RO" sz="1800" kern="1200" dirty="0" smtClean="0">
                          <a:solidFill>
                            <a:schemeClr val="dk1"/>
                          </a:solidFill>
                          <a:latin typeface="Times New Roman" pitchFamily="18" charset="0"/>
                          <a:ea typeface="+mn-ea"/>
                          <a:cs typeface="Times New Roman" pitchFamily="18" charset="0"/>
                        </a:rPr>
                        <a:t>learning a profession and gaining its specific knowledge and practices, that is specialization</a:t>
                      </a:r>
                      <a:endParaRPr lang="en-US" sz="1800" kern="1200" dirty="0" smtClean="0">
                        <a:solidFill>
                          <a:schemeClr val="dk1"/>
                        </a:solidFill>
                        <a:latin typeface="Times New Roman" pitchFamily="18" charset="0"/>
                        <a:ea typeface="+mn-ea"/>
                        <a:cs typeface="Times New Roman" pitchFamily="18" charset="0"/>
                      </a:endParaRPr>
                    </a:p>
                    <a:p>
                      <a:pPr>
                        <a:buFont typeface="Wingdings" pitchFamily="2" charset="2"/>
                        <a:buChar char="ü"/>
                      </a:pPr>
                      <a:r>
                        <a:rPr lang="ro-RO" sz="1800" kern="1200" dirty="0" smtClean="0">
                          <a:solidFill>
                            <a:schemeClr val="dk1"/>
                          </a:solidFill>
                          <a:latin typeface="Times New Roman" pitchFamily="18" charset="0"/>
                          <a:ea typeface="+mn-ea"/>
                          <a:cs typeface="Times New Roman" pitchFamily="18" charset="0"/>
                        </a:rPr>
                        <a:t>learning how to be creative, because 'to do’ also means creating something new and bringing to light the creative abilities </a:t>
                      </a:r>
                      <a:endParaRPr lang="en-US" sz="1800" dirty="0">
                        <a:latin typeface="Times New Roman" pitchFamily="18" charset="0"/>
                        <a:cs typeface="Times New Roman"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o-RO" sz="1800" kern="1200" dirty="0" smtClean="0">
                          <a:solidFill>
                            <a:schemeClr val="dk1"/>
                          </a:solidFill>
                          <a:latin typeface="Times New Roman" pitchFamily="18" charset="0"/>
                          <a:ea typeface="+mn-ea"/>
                          <a:cs typeface="Times New Roman" pitchFamily="18" charset="0"/>
                        </a:rPr>
                        <a:t>respecting the norms and rules and the basis of human interaction in a community</a:t>
                      </a:r>
                      <a:endParaRPr lang="en-US" sz="1800" kern="1200" dirty="0" smtClean="0">
                        <a:solidFill>
                          <a:schemeClr val="dk1"/>
                        </a:solidFill>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o-RO" sz="1800" kern="1200" dirty="0" smtClean="0">
                          <a:solidFill>
                            <a:schemeClr val="dk1"/>
                          </a:solidFill>
                          <a:latin typeface="Times New Roman" pitchFamily="18" charset="0"/>
                          <a:ea typeface="+mn-ea"/>
                          <a:cs typeface="Times New Roman" pitchFamily="18" charset="0"/>
                        </a:rPr>
                        <a:t>respect towards the norms must come from the inner self of the being and not be the result of constraint, but the of the validation of each individual’s inner experience</a:t>
                      </a:r>
                    </a:p>
                    <a:p>
                      <a:pPr marL="0" marR="0" lvl="0" indent="0" algn="l" defTabSz="914400" rtl="0" eaLnBrk="1" fontAlgn="auto" latinLnBrk="0" hangingPunct="1">
                        <a:lnSpc>
                          <a:spcPct val="100000"/>
                        </a:lnSpc>
                        <a:spcBef>
                          <a:spcPts val="0"/>
                        </a:spcBef>
                        <a:spcAft>
                          <a:spcPts val="0"/>
                        </a:spcAft>
                        <a:buClrTx/>
                        <a:buSzTx/>
                        <a:buFont typeface="Wingdings" pitchFamily="2" charset="2"/>
                        <a:buChar char="ü"/>
                        <a:tabLst/>
                        <a:defRPr/>
                      </a:pPr>
                      <a:r>
                        <a:rPr lang="ro-RO" sz="1800" kern="1200" dirty="0" smtClean="0">
                          <a:solidFill>
                            <a:schemeClr val="dk1"/>
                          </a:solidFill>
                          <a:latin typeface="Times New Roman" pitchFamily="18" charset="0"/>
                          <a:ea typeface="+mn-ea"/>
                          <a:cs typeface="Times New Roman" pitchFamily="18" charset="0"/>
                        </a:rPr>
                        <a:t>to recognize yourself in others</a:t>
                      </a:r>
                      <a:endParaRPr lang="en-US" sz="1800" dirty="0">
                        <a:latin typeface="Times New Roman" pitchFamily="18" charset="0"/>
                        <a:cs typeface="Times New Roman" pitchFamily="18" charset="0"/>
                      </a:endParaRPr>
                    </a:p>
                  </a:txBody>
                  <a:tcPr/>
                </a:tc>
                <a:tc>
                  <a:txBody>
                    <a:bodyPr/>
                    <a:lstStyle/>
                    <a:p>
                      <a:pPr>
                        <a:buFont typeface="Wingdings" pitchFamily="2" charset="2"/>
                        <a:buChar char="ü"/>
                      </a:pPr>
                      <a:r>
                        <a:rPr lang="ro-RO" sz="1800" kern="1200" dirty="0" smtClean="0">
                          <a:solidFill>
                            <a:srgbClr val="7030A0"/>
                          </a:solidFill>
                          <a:latin typeface="Times New Roman" pitchFamily="18" charset="0"/>
                          <a:ea typeface="+mn-ea"/>
                          <a:cs typeface="Times New Roman" pitchFamily="18" charset="0"/>
                        </a:rPr>
                        <a:t>a deep self-knowledge, by descovering the conditionings, the harmony and dissonance in one’s individual and social life, the fundaments of one’s own beliefs and convictions</a:t>
                      </a:r>
                      <a:endParaRPr lang="en-US" sz="1800" i="1" kern="1200" dirty="0" smtClean="0">
                        <a:solidFill>
                          <a:srgbClr val="7030A0"/>
                        </a:solidFill>
                        <a:latin typeface="Times New Roman" pitchFamily="18" charset="0"/>
                        <a:ea typeface="+mn-ea"/>
                        <a:cs typeface="Times New Roman" pitchFamily="18" charset="0"/>
                      </a:endParaRPr>
                    </a:p>
                    <a:p>
                      <a:pPr>
                        <a:buFont typeface="Wingdings" pitchFamily="2" charset="2"/>
                        <a:buChar char="ü"/>
                      </a:pPr>
                      <a:r>
                        <a:rPr lang="ro-RO" sz="1800" kern="1200" dirty="0" smtClean="0">
                          <a:solidFill>
                            <a:srgbClr val="7030A0"/>
                          </a:solidFill>
                          <a:latin typeface="Times New Roman" pitchFamily="18" charset="0"/>
                          <a:ea typeface="+mn-ea"/>
                          <a:cs typeface="Times New Roman" pitchFamily="18" charset="0"/>
                        </a:rPr>
                        <a:t>the elimination of one of the fundamental tensions of the contemporary era, the one </a:t>
                      </a:r>
                      <a:r>
                        <a:rPr lang="ro-RO" sz="1800" b="1" kern="1200" dirty="0" smtClean="0">
                          <a:solidFill>
                            <a:srgbClr val="7030A0"/>
                          </a:solidFill>
                          <a:latin typeface="Times New Roman" pitchFamily="18" charset="0"/>
                          <a:ea typeface="+mn-ea"/>
                          <a:cs typeface="Times New Roman" pitchFamily="18" charset="0"/>
                        </a:rPr>
                        <a:t>between spirit and matter, </a:t>
                      </a:r>
                      <a:r>
                        <a:rPr lang="ro-RO" sz="1800" kern="1200" dirty="0" smtClean="0">
                          <a:solidFill>
                            <a:srgbClr val="7030A0"/>
                          </a:solidFill>
                          <a:latin typeface="Times New Roman" pitchFamily="18" charset="0"/>
                          <a:ea typeface="+mn-ea"/>
                          <a:cs typeface="Times New Roman" pitchFamily="18" charset="0"/>
                        </a:rPr>
                        <a:t>by harmonizing them on another level of experience than the ordinary one, </a:t>
                      </a:r>
                      <a:r>
                        <a:rPr lang="ro-RO" sz="1800" b="1" kern="1200" dirty="0" smtClean="0">
                          <a:solidFill>
                            <a:srgbClr val="7030A0"/>
                          </a:solidFill>
                          <a:latin typeface="Times New Roman" pitchFamily="18" charset="0"/>
                          <a:ea typeface="+mn-ea"/>
                          <a:cs typeface="Times New Roman" pitchFamily="18" charset="0"/>
                        </a:rPr>
                        <a:t>ensuring the survival of the human race</a:t>
                      </a:r>
                      <a:endParaRPr lang="en-US" sz="1800" b="1" dirty="0">
                        <a:solidFill>
                          <a:srgbClr val="7030A0"/>
                        </a:solidFill>
                        <a:latin typeface="Times New Roman" pitchFamily="18" charset="0"/>
                        <a:cs typeface="Times New Roman" pitchFamily="18" charset="0"/>
                      </a:endParaRPr>
                    </a:p>
                  </a:txBody>
                  <a:tcPr/>
                </a:tc>
              </a:tr>
            </a:tbl>
          </a:graphicData>
        </a:graphic>
      </p:graphicFrame>
      <p:sp>
        <p:nvSpPr>
          <p:cNvPr id="5" name="TextBox 4"/>
          <p:cNvSpPr txBox="1"/>
          <p:nvPr/>
        </p:nvSpPr>
        <p:spPr>
          <a:xfrm>
            <a:off x="152400" y="0"/>
            <a:ext cx="8991600" cy="461665"/>
          </a:xfrm>
          <a:prstGeom prst="rect">
            <a:avLst/>
          </a:prstGeom>
          <a:noFill/>
        </p:spPr>
        <p:txBody>
          <a:bodyPr wrap="square" rtlCol="0">
            <a:spAutoFit/>
          </a:bodyPr>
          <a:lstStyle/>
          <a:p>
            <a:pPr algn="ctr"/>
            <a:r>
              <a:rPr lang="en-US" sz="2400" dirty="0" smtClean="0">
                <a:solidFill>
                  <a:srgbClr val="002060"/>
                </a:solidFill>
              </a:rPr>
              <a:t>7. NEW EDUCATION </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500034" y="2000240"/>
            <a:ext cx="7858180" cy="2308324"/>
          </a:xfrm>
          <a:prstGeom prst="rect">
            <a:avLst/>
          </a:prstGeom>
          <a:noFill/>
        </p:spPr>
        <p:txBody>
          <a:bodyPr wrap="square" rtlCol="0" anchor="ctr">
            <a:spAutoFit/>
          </a:bodyPr>
          <a:lstStyle/>
          <a:p>
            <a:pPr algn="just">
              <a:buClr>
                <a:schemeClr val="accent1"/>
              </a:buClr>
              <a:buFont typeface="Wingdings" pitchFamily="2" charset="2"/>
              <a:buChar char="Ø"/>
            </a:pPr>
            <a:r>
              <a:rPr lang="ro-RO" sz="2400" b="1" i="1" dirty="0" smtClean="0">
                <a:solidFill>
                  <a:srgbClr val="002060"/>
                </a:solidFill>
                <a:latin typeface="Times New Roman" pitchFamily="18" charset="0"/>
                <a:cs typeface="Times New Roman" pitchFamily="18" charset="0"/>
              </a:rPr>
              <a:t> </a:t>
            </a:r>
            <a:r>
              <a:rPr lang="en-US" sz="2400" b="1" i="1" dirty="0" smtClean="0">
                <a:solidFill>
                  <a:srgbClr val="7030A0"/>
                </a:solidFill>
              </a:rPr>
              <a:t>The research objective:</a:t>
            </a:r>
            <a:endParaRPr lang="ro-RO" sz="2400" b="1" i="1" dirty="0" smtClean="0">
              <a:solidFill>
                <a:srgbClr val="7030A0"/>
              </a:solidFill>
              <a:cs typeface="Times New Roman" pitchFamily="18" charset="0"/>
            </a:endParaRPr>
          </a:p>
          <a:p>
            <a:pPr lvl="0" algn="ctr">
              <a:buClr>
                <a:schemeClr val="accent1"/>
              </a:buClr>
            </a:pPr>
            <a:endParaRPr lang="en-US" sz="2400" b="1" i="1" dirty="0" smtClean="0">
              <a:solidFill>
                <a:srgbClr val="002060"/>
              </a:solidFill>
              <a:cs typeface="Times New Roman" pitchFamily="18" charset="0"/>
            </a:endParaRPr>
          </a:p>
          <a:p>
            <a:pPr lvl="0" algn="ctr">
              <a:buClr>
                <a:schemeClr val="accent1"/>
              </a:buClr>
            </a:pPr>
            <a:r>
              <a:rPr lang="en-US" sz="2400" b="1" i="1" dirty="0" smtClean="0">
                <a:solidFill>
                  <a:srgbClr val="002060"/>
                </a:solidFill>
              </a:rPr>
              <a:t>Determining the degree of knowledge of spiritual intelligence and the differences between emotional  intelligence and spiritual intelligence</a:t>
            </a:r>
          </a:p>
          <a:p>
            <a:pPr algn="ctr">
              <a:buClr>
                <a:schemeClr val="accent1"/>
              </a:buClr>
            </a:pPr>
            <a:endParaRPr lang="ro-RO" sz="2400" b="1" i="1" dirty="0" smtClean="0">
              <a:solidFill>
                <a:srgbClr val="002060"/>
              </a:solidFill>
              <a:latin typeface="Times New Roman" pitchFamily="18" charset="0"/>
              <a:cs typeface="Times New Roman" pitchFamily="18" charset="0"/>
            </a:endParaRPr>
          </a:p>
        </p:txBody>
      </p:sp>
      <p:sp>
        <p:nvSpPr>
          <p:cNvPr id="5" name="TextBox 4"/>
          <p:cNvSpPr txBox="1"/>
          <p:nvPr/>
        </p:nvSpPr>
        <p:spPr>
          <a:xfrm>
            <a:off x="500034" y="4297268"/>
            <a:ext cx="7858180" cy="1938992"/>
          </a:xfrm>
          <a:prstGeom prst="rect">
            <a:avLst/>
          </a:prstGeom>
          <a:noFill/>
        </p:spPr>
        <p:txBody>
          <a:bodyPr wrap="square" rtlCol="0" anchor="ctr">
            <a:spAutoFit/>
          </a:bodyPr>
          <a:lstStyle/>
          <a:p>
            <a:pPr algn="just">
              <a:buClr>
                <a:schemeClr val="accent1"/>
              </a:buClr>
              <a:buFont typeface="Wingdings" pitchFamily="2" charset="2"/>
              <a:buChar char="Ø"/>
            </a:pPr>
            <a:r>
              <a:rPr lang="ro-RO" sz="2400" b="1" i="1" dirty="0" smtClean="0">
                <a:solidFill>
                  <a:srgbClr val="C00000"/>
                </a:solidFill>
                <a:latin typeface="Times New Roman" pitchFamily="18" charset="0"/>
                <a:cs typeface="Times New Roman" pitchFamily="18" charset="0"/>
              </a:rPr>
              <a:t> </a:t>
            </a:r>
            <a:r>
              <a:rPr lang="en-US" sz="2400" b="1" i="1" dirty="0" smtClean="0">
                <a:solidFill>
                  <a:srgbClr val="7030A0"/>
                </a:solidFill>
              </a:rPr>
              <a:t>The target group:</a:t>
            </a:r>
          </a:p>
          <a:p>
            <a:pPr algn="just">
              <a:buClr>
                <a:schemeClr val="accent1"/>
              </a:buClr>
            </a:pPr>
            <a:endParaRPr lang="ro-RO" sz="2400" b="1" i="1" dirty="0" smtClean="0">
              <a:solidFill>
                <a:srgbClr val="002060"/>
              </a:solidFill>
              <a:cs typeface="Times New Roman" pitchFamily="18" charset="0"/>
            </a:endParaRPr>
          </a:p>
          <a:p>
            <a:r>
              <a:rPr lang="en-US" sz="2400" b="1" i="1" dirty="0" smtClean="0">
                <a:solidFill>
                  <a:srgbClr val="002060"/>
                </a:solidFill>
              </a:rPr>
              <a:t>Group graduate of Public Administration Faculty, The National School of Political and Administrative Studies, aged between 22 and 50</a:t>
            </a:r>
            <a:endParaRPr lang="en-US" sz="2400" b="1" i="1" dirty="0">
              <a:solidFill>
                <a:srgbClr val="002060"/>
              </a:solidFill>
            </a:endParaRPr>
          </a:p>
        </p:txBody>
      </p:sp>
      <p:sp>
        <p:nvSpPr>
          <p:cNvPr id="6" name="TextBox 5"/>
          <p:cNvSpPr txBox="1"/>
          <p:nvPr/>
        </p:nvSpPr>
        <p:spPr>
          <a:xfrm>
            <a:off x="0" y="376535"/>
            <a:ext cx="9144000" cy="461665"/>
          </a:xfrm>
          <a:prstGeom prst="rect">
            <a:avLst/>
          </a:prstGeom>
          <a:noFill/>
        </p:spPr>
        <p:txBody>
          <a:bodyPr wrap="square" rtlCol="0">
            <a:spAutoFit/>
          </a:bodyPr>
          <a:lstStyle/>
          <a:p>
            <a:pPr algn="ctr"/>
            <a:r>
              <a:rPr lang="en-US" sz="2400" dirty="0" smtClean="0">
                <a:solidFill>
                  <a:srgbClr val="002060"/>
                </a:solidFill>
              </a:rPr>
              <a:t>8. PRACTICAL APPLICATION - SPIRITUAL INTELLIGENCE TEST</a:t>
            </a:r>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42844" y="609600"/>
            <a:ext cx="6641562" cy="6247864"/>
          </a:xfrm>
          <a:prstGeom prst="rect">
            <a:avLst/>
          </a:prstGeom>
          <a:noFill/>
        </p:spPr>
        <p:txBody>
          <a:bodyPr wrap="square" rtlCol="0">
            <a:spAutoFit/>
          </a:bodyPr>
          <a:lstStyle/>
          <a:p>
            <a:r>
              <a:rPr lang="en-US" sz="2000" dirty="0" smtClean="0"/>
              <a:t>1. Spirituality is based on which of the following?</a:t>
            </a:r>
          </a:p>
          <a:p>
            <a:pPr lvl="1"/>
            <a:r>
              <a:rPr lang="en-US" sz="2000" dirty="0" smtClean="0"/>
              <a:t>a) Experiencing a deeper knowledge of life. </a:t>
            </a:r>
          </a:p>
          <a:p>
            <a:pPr lvl="1"/>
            <a:r>
              <a:rPr lang="en-US" sz="2000" b="1" dirty="0" smtClean="0">
                <a:solidFill>
                  <a:srgbClr val="C00000"/>
                </a:solidFill>
              </a:rPr>
              <a:t>b) Knowing the inner workings of God. </a:t>
            </a:r>
          </a:p>
          <a:p>
            <a:pPr lvl="1"/>
            <a:r>
              <a:rPr lang="en-US" sz="2000" dirty="0" smtClean="0"/>
              <a:t>c) Reading lots of books on the subject. </a:t>
            </a:r>
          </a:p>
          <a:p>
            <a:pPr lvl="1"/>
            <a:r>
              <a:rPr lang="en-US" sz="2000" dirty="0" smtClean="0"/>
              <a:t>d) Going to church religiously every Sunday.</a:t>
            </a:r>
          </a:p>
          <a:p>
            <a:r>
              <a:rPr lang="en-US" sz="2000" dirty="0" smtClean="0"/>
              <a:t>2. What is karma?</a:t>
            </a:r>
          </a:p>
          <a:p>
            <a:pPr lvl="1"/>
            <a:r>
              <a:rPr lang="en-US" sz="2000" dirty="0" smtClean="0"/>
              <a:t>a) A religion. </a:t>
            </a:r>
          </a:p>
          <a:p>
            <a:pPr lvl="1"/>
            <a:r>
              <a:rPr lang="en-US" sz="2000" dirty="0" smtClean="0"/>
              <a:t>b) A motor vehicle. </a:t>
            </a:r>
          </a:p>
          <a:p>
            <a:pPr lvl="1"/>
            <a:r>
              <a:rPr lang="en-US" sz="2000" b="1" dirty="0" smtClean="0">
                <a:solidFill>
                  <a:srgbClr val="C00000"/>
                </a:solidFill>
              </a:rPr>
              <a:t>c) A neutral energy. </a:t>
            </a:r>
          </a:p>
          <a:p>
            <a:pPr lvl="1"/>
            <a:r>
              <a:rPr lang="en-US" sz="2000" dirty="0" smtClean="0"/>
              <a:t>d) The way god protects us.</a:t>
            </a:r>
          </a:p>
          <a:p>
            <a:r>
              <a:rPr lang="en-US" sz="2000" dirty="0" smtClean="0"/>
              <a:t>3. Meditation brings us closer to God by doing what?</a:t>
            </a:r>
          </a:p>
          <a:p>
            <a:pPr lvl="1"/>
            <a:r>
              <a:rPr lang="en-US" sz="2000" dirty="0" smtClean="0"/>
              <a:t>a) Opening our hearts and minds to the God flow. </a:t>
            </a:r>
          </a:p>
          <a:p>
            <a:pPr lvl="1"/>
            <a:r>
              <a:rPr lang="en-US" sz="2000" dirty="0" smtClean="0"/>
              <a:t>b) Shutting out the outer world. </a:t>
            </a:r>
          </a:p>
          <a:p>
            <a:pPr lvl="1"/>
            <a:r>
              <a:rPr lang="en-US" sz="2000" dirty="0" smtClean="0"/>
              <a:t>c) Keeping us in tuned with our inner spirit. </a:t>
            </a:r>
          </a:p>
          <a:p>
            <a:pPr lvl="1"/>
            <a:r>
              <a:rPr lang="en-US" sz="2000" b="1" dirty="0" smtClean="0">
                <a:solidFill>
                  <a:srgbClr val="C00000"/>
                </a:solidFill>
              </a:rPr>
              <a:t>d) All of the above.</a:t>
            </a:r>
          </a:p>
          <a:p>
            <a:r>
              <a:rPr lang="en-US" sz="2000" dirty="0" smtClean="0"/>
              <a:t>4. Why does soul exist?</a:t>
            </a:r>
          </a:p>
          <a:p>
            <a:pPr lvl="1"/>
            <a:r>
              <a:rPr lang="en-US" sz="2000" b="1" dirty="0" smtClean="0">
                <a:solidFill>
                  <a:srgbClr val="C00000"/>
                </a:solidFill>
              </a:rPr>
              <a:t>a) Because God loves it. </a:t>
            </a:r>
          </a:p>
          <a:p>
            <a:pPr lvl="1"/>
            <a:r>
              <a:rPr lang="en-US" sz="2000" dirty="0" smtClean="0"/>
              <a:t>b) To give us rhythm. </a:t>
            </a:r>
          </a:p>
          <a:p>
            <a:pPr lvl="1"/>
            <a:r>
              <a:rPr lang="en-US" sz="2000" dirty="0" smtClean="0"/>
              <a:t>c) To test us in the physical world. </a:t>
            </a:r>
          </a:p>
          <a:p>
            <a:pPr lvl="1"/>
            <a:r>
              <a:rPr lang="en-US" sz="2000" dirty="0" smtClean="0"/>
              <a:t>d) To make us stronger.</a:t>
            </a:r>
            <a:endParaRPr lang="en-US" sz="2000" dirty="0"/>
          </a:p>
        </p:txBody>
      </p:sp>
      <p:pic>
        <p:nvPicPr>
          <p:cNvPr id="4" name="Picture 3" descr="image003.png"/>
          <p:cNvPicPr>
            <a:picLocks noChangeAspect="1"/>
          </p:cNvPicPr>
          <p:nvPr/>
        </p:nvPicPr>
        <p:blipFill>
          <a:blip r:embed="rId3" cstate="print"/>
          <a:stretch>
            <a:fillRect/>
          </a:stretch>
        </p:blipFill>
        <p:spPr>
          <a:xfrm>
            <a:off x="5802810" y="457200"/>
            <a:ext cx="3277520" cy="2016000"/>
          </a:xfrm>
          <a:prstGeom prst="rect">
            <a:avLst/>
          </a:prstGeom>
        </p:spPr>
      </p:pic>
      <p:pic>
        <p:nvPicPr>
          <p:cNvPr id="5" name="Picture 4" descr="image004.png"/>
          <p:cNvPicPr>
            <a:picLocks noChangeAspect="1"/>
          </p:cNvPicPr>
          <p:nvPr/>
        </p:nvPicPr>
        <p:blipFill>
          <a:blip r:embed="rId4" cstate="print"/>
          <a:stretch>
            <a:fillRect/>
          </a:stretch>
        </p:blipFill>
        <p:spPr>
          <a:xfrm>
            <a:off x="4214810" y="2133600"/>
            <a:ext cx="2882896" cy="1800000"/>
          </a:xfrm>
          <a:prstGeom prst="rect">
            <a:avLst/>
          </a:prstGeom>
        </p:spPr>
      </p:pic>
      <p:pic>
        <p:nvPicPr>
          <p:cNvPr id="6" name="Picture 5" descr="image005.png"/>
          <p:cNvPicPr>
            <a:picLocks noChangeAspect="1"/>
          </p:cNvPicPr>
          <p:nvPr/>
        </p:nvPicPr>
        <p:blipFill>
          <a:blip r:embed="rId5" cstate="print"/>
          <a:stretch>
            <a:fillRect/>
          </a:stretch>
        </p:blipFill>
        <p:spPr>
          <a:xfrm>
            <a:off x="6215069" y="3457800"/>
            <a:ext cx="3081356" cy="1800000"/>
          </a:xfrm>
          <a:prstGeom prst="rect">
            <a:avLst/>
          </a:prstGeom>
        </p:spPr>
      </p:pic>
      <p:pic>
        <p:nvPicPr>
          <p:cNvPr id="7" name="Picture 6" descr="image006.png"/>
          <p:cNvPicPr>
            <a:picLocks noChangeAspect="1"/>
          </p:cNvPicPr>
          <p:nvPr/>
        </p:nvPicPr>
        <p:blipFill>
          <a:blip r:embed="rId6" cstate="print"/>
          <a:stretch>
            <a:fillRect/>
          </a:stretch>
        </p:blipFill>
        <p:spPr>
          <a:xfrm>
            <a:off x="4357686" y="4980276"/>
            <a:ext cx="3044398" cy="1800000"/>
          </a:xfrm>
          <a:prstGeom prst="rect">
            <a:avLst/>
          </a:prstGeom>
        </p:spPr>
      </p:pic>
      <p:sp>
        <p:nvSpPr>
          <p:cNvPr id="12" name="TextBox 11"/>
          <p:cNvSpPr txBox="1"/>
          <p:nvPr/>
        </p:nvSpPr>
        <p:spPr>
          <a:xfrm>
            <a:off x="1857356" y="304800"/>
            <a:ext cx="6178807" cy="400110"/>
          </a:xfrm>
          <a:prstGeom prst="rect">
            <a:avLst/>
          </a:prstGeom>
          <a:noFill/>
        </p:spPr>
        <p:txBody>
          <a:bodyPr wrap="none" rtlCol="0">
            <a:spAutoFit/>
          </a:bodyPr>
          <a:lstStyle/>
          <a:p>
            <a:r>
              <a:rPr lang="ro-RO" sz="2000" b="1" i="1" dirty="0" smtClean="0">
                <a:solidFill>
                  <a:srgbClr val="C00000"/>
                </a:solidFill>
                <a:latin typeface="Times New Roman" pitchFamily="18" charset="0"/>
                <a:cs typeface="Times New Roman" pitchFamily="18" charset="0"/>
              </a:rPr>
              <a:t>Test                                                                           </a:t>
            </a:r>
            <a:r>
              <a:rPr lang="en-US" sz="2000" b="1" i="1" dirty="0" smtClean="0">
                <a:solidFill>
                  <a:srgbClr val="C00000"/>
                </a:solidFill>
                <a:latin typeface="Times New Roman" pitchFamily="18" charset="0"/>
                <a:cs typeface="Times New Roman" pitchFamily="18" charset="0"/>
              </a:rPr>
              <a:t>Results</a:t>
            </a:r>
            <a:endParaRPr lang="en-US" dirty="0">
              <a:solidFill>
                <a:srgbClr val="C00000"/>
              </a:solidFill>
            </a:endParaRPr>
          </a:p>
        </p:txBody>
      </p:sp>
      <p:sp>
        <p:nvSpPr>
          <p:cNvPr id="13" name="TextBox 12"/>
          <p:cNvSpPr txBox="1"/>
          <p:nvPr/>
        </p:nvSpPr>
        <p:spPr>
          <a:xfrm>
            <a:off x="2633777" y="0"/>
            <a:ext cx="3876446" cy="400110"/>
          </a:xfrm>
          <a:prstGeom prst="rect">
            <a:avLst/>
          </a:prstGeom>
          <a:noFill/>
        </p:spPr>
        <p:txBody>
          <a:bodyPr wrap="square" rtlCol="0">
            <a:spAutoFit/>
          </a:bodyPr>
          <a:lstStyle/>
          <a:p>
            <a:pPr algn="ctr"/>
            <a:r>
              <a:rPr lang="en-US" sz="2000" b="1" dirty="0" smtClean="0">
                <a:solidFill>
                  <a:srgbClr val="002060"/>
                </a:solidFill>
              </a:rPr>
              <a:t>Spiritual Intelligence Test</a:t>
            </a:r>
            <a:endParaRPr lang="en-US" sz="2000" dirty="0" smtClean="0">
              <a:solidFill>
                <a:srgbClr val="002060"/>
              </a:solidFill>
            </a:endParaRPr>
          </a:p>
        </p:txBody>
      </p:sp>
      <p:grpSp>
        <p:nvGrpSpPr>
          <p:cNvPr id="3" name="Group 13"/>
          <p:cNvGrpSpPr/>
          <p:nvPr/>
        </p:nvGrpSpPr>
        <p:grpSpPr>
          <a:xfrm>
            <a:off x="3714744" y="6429396"/>
            <a:ext cx="5715040" cy="400110"/>
            <a:chOff x="2143108" y="6357958"/>
            <a:chExt cx="5715040" cy="400110"/>
          </a:xfrm>
        </p:grpSpPr>
        <p:sp>
          <p:nvSpPr>
            <p:cNvPr id="15" name="Rectangle 14"/>
            <p:cNvSpPr/>
            <p:nvPr/>
          </p:nvSpPr>
          <p:spPr>
            <a:xfrm>
              <a:off x="2143108" y="6500834"/>
              <a:ext cx="142876" cy="1428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60232" y="6357958"/>
              <a:ext cx="5497916" cy="400110"/>
            </a:xfrm>
            <a:prstGeom prst="rect">
              <a:avLst/>
            </a:prstGeom>
            <a:noFill/>
          </p:spPr>
          <p:txBody>
            <a:bodyPr wrap="square" rtlCol="0">
              <a:spAutoFit/>
            </a:bodyPr>
            <a:lstStyle/>
            <a:p>
              <a:r>
                <a:rPr lang="en-US" sz="2000" dirty="0" smtClean="0">
                  <a:solidFill>
                    <a:schemeClr val="dk1"/>
                  </a:solidFill>
                </a:rPr>
                <a:t>High SQ                               	        Low SQ</a:t>
              </a:r>
              <a:endParaRPr lang="en-US" sz="2000" b="1" dirty="0">
                <a:latin typeface="Times New Roman" pitchFamily="18" charset="0"/>
                <a:cs typeface="Times New Roman" pitchFamily="18" charset="0"/>
              </a:endParaRPr>
            </a:p>
          </p:txBody>
        </p:sp>
        <p:sp>
          <p:nvSpPr>
            <p:cNvPr id="17" name="Rectangle 16"/>
            <p:cNvSpPr/>
            <p:nvPr/>
          </p:nvSpPr>
          <p:spPr>
            <a:xfrm>
              <a:off x="5372088" y="6500834"/>
              <a:ext cx="142876" cy="1428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0"/>
            <a:ext cx="8229600" cy="5857892"/>
          </a:xfrm>
        </p:spPr>
        <p:txBody>
          <a:bodyPr>
            <a:noAutofit/>
          </a:bodyPr>
          <a:lstStyle/>
          <a:p>
            <a:pPr>
              <a:buNone/>
            </a:pPr>
            <a:r>
              <a:rPr lang="en-US" sz="2000" dirty="0" smtClean="0"/>
              <a:t>5. What is </a:t>
            </a:r>
            <a:r>
              <a:rPr lang="en-US" sz="2000" b="1" dirty="0" smtClean="0"/>
              <a:t>INTUITION?</a:t>
            </a:r>
          </a:p>
          <a:p>
            <a:pPr lvl="1">
              <a:buNone/>
            </a:pPr>
            <a:r>
              <a:rPr lang="en-US" sz="2000" b="1" dirty="0" smtClean="0">
                <a:solidFill>
                  <a:srgbClr val="C00000"/>
                </a:solidFill>
              </a:rPr>
              <a:t>a) A knowingness. </a:t>
            </a:r>
          </a:p>
          <a:p>
            <a:pPr lvl="1">
              <a:buNone/>
            </a:pPr>
            <a:r>
              <a:rPr lang="en-US" sz="2000" dirty="0" smtClean="0"/>
              <a:t>b) Something only a few of us have. </a:t>
            </a:r>
          </a:p>
          <a:p>
            <a:pPr lvl="1">
              <a:buNone/>
            </a:pPr>
            <a:r>
              <a:rPr lang="en-US" sz="2000" dirty="0" smtClean="0"/>
              <a:t>c) Intelligence. </a:t>
            </a:r>
          </a:p>
          <a:p>
            <a:pPr lvl="1">
              <a:buNone/>
            </a:pPr>
            <a:r>
              <a:rPr lang="en-US" sz="2000" dirty="0" smtClean="0"/>
              <a:t>d) A feeling of uncertainty.</a:t>
            </a:r>
          </a:p>
          <a:p>
            <a:pPr>
              <a:buNone/>
            </a:pPr>
            <a:endParaRPr lang="en-US" sz="2000" dirty="0" smtClean="0"/>
          </a:p>
          <a:p>
            <a:pPr>
              <a:buNone/>
            </a:pPr>
            <a:r>
              <a:rPr lang="en-US" sz="2000" dirty="0" smtClean="0"/>
              <a:t>6. People who have out-of- body experiences are what?</a:t>
            </a:r>
          </a:p>
          <a:p>
            <a:pPr lvl="1">
              <a:buNone/>
            </a:pPr>
            <a:r>
              <a:rPr lang="en-US" sz="2000" dirty="0" smtClean="0"/>
              <a:t>a) Usually deemed crazy. </a:t>
            </a:r>
          </a:p>
          <a:p>
            <a:pPr lvl="1">
              <a:buNone/>
            </a:pPr>
            <a:r>
              <a:rPr lang="en-US" sz="2000" dirty="0" smtClean="0"/>
              <a:t>b) Are dreaming. </a:t>
            </a:r>
          </a:p>
          <a:p>
            <a:pPr lvl="1">
              <a:buNone/>
            </a:pPr>
            <a:r>
              <a:rPr lang="en-US" sz="2000" dirty="0" smtClean="0"/>
              <a:t>c) Have a near death experience. </a:t>
            </a:r>
          </a:p>
          <a:p>
            <a:pPr lvl="1">
              <a:buNone/>
            </a:pPr>
            <a:r>
              <a:rPr lang="en-US" sz="2000" b="1" dirty="0" smtClean="0">
                <a:solidFill>
                  <a:srgbClr val="C00000"/>
                </a:solidFill>
              </a:rPr>
              <a:t>d) Get the opportunity to experience '</a:t>
            </a:r>
            <a:r>
              <a:rPr lang="en-US" sz="2000" b="1" i="1" dirty="0" smtClean="0">
                <a:solidFill>
                  <a:srgbClr val="C00000"/>
                </a:solidFill>
              </a:rPr>
              <a:t>the other side</a:t>
            </a:r>
            <a:r>
              <a:rPr lang="en-US" sz="2000" b="1" dirty="0" smtClean="0">
                <a:solidFill>
                  <a:srgbClr val="C00000"/>
                </a:solidFill>
              </a:rPr>
              <a:t>.‘</a:t>
            </a:r>
          </a:p>
          <a:p>
            <a:pPr>
              <a:buNone/>
            </a:pPr>
            <a:endParaRPr lang="en-US" sz="2000" dirty="0" smtClean="0">
              <a:solidFill>
                <a:schemeClr val="accent1"/>
              </a:solidFill>
            </a:endParaRPr>
          </a:p>
          <a:p>
            <a:pPr>
              <a:buNone/>
            </a:pPr>
            <a:r>
              <a:rPr lang="en-US" sz="2000" dirty="0" smtClean="0"/>
              <a:t>7. A spiritual exercise can do which of the following?</a:t>
            </a:r>
          </a:p>
          <a:p>
            <a:pPr lvl="1">
              <a:buNone/>
            </a:pPr>
            <a:r>
              <a:rPr lang="en-US" sz="2000" dirty="0" smtClean="0"/>
              <a:t>a) Strengthen your inner spirit. </a:t>
            </a:r>
          </a:p>
          <a:p>
            <a:pPr lvl="1">
              <a:buNone/>
            </a:pPr>
            <a:r>
              <a:rPr lang="en-US" sz="2000" dirty="0" smtClean="0"/>
              <a:t>b) Cause an outer peacefulness. </a:t>
            </a:r>
          </a:p>
          <a:p>
            <a:pPr lvl="1">
              <a:buNone/>
            </a:pPr>
            <a:r>
              <a:rPr lang="en-US" sz="2000" dirty="0" smtClean="0"/>
              <a:t>c) Challenge your intellect. </a:t>
            </a:r>
          </a:p>
          <a:p>
            <a:pPr lvl="1">
              <a:buNone/>
            </a:pPr>
            <a:r>
              <a:rPr lang="en-US" sz="2000" dirty="0" smtClean="0">
                <a:solidFill>
                  <a:srgbClr val="C00000"/>
                </a:solidFill>
              </a:rPr>
              <a:t>d</a:t>
            </a:r>
            <a:r>
              <a:rPr lang="en-US" sz="2000" b="1" dirty="0" smtClean="0">
                <a:solidFill>
                  <a:srgbClr val="C00000"/>
                </a:solidFill>
              </a:rPr>
              <a:t>) Give you the tools to communicate with spirit.</a:t>
            </a:r>
            <a:endParaRPr lang="en-US" sz="2000" b="1" dirty="0">
              <a:solidFill>
                <a:srgbClr val="C00000"/>
              </a:solidFill>
            </a:endParaRPr>
          </a:p>
        </p:txBody>
      </p:sp>
      <p:pic>
        <p:nvPicPr>
          <p:cNvPr id="4" name="Picture 3" descr="image007.png"/>
          <p:cNvPicPr>
            <a:picLocks noChangeAspect="1"/>
          </p:cNvPicPr>
          <p:nvPr/>
        </p:nvPicPr>
        <p:blipFill>
          <a:blip r:embed="rId2" cstate="print"/>
          <a:stretch>
            <a:fillRect/>
          </a:stretch>
        </p:blipFill>
        <p:spPr>
          <a:xfrm>
            <a:off x="6255116" y="381000"/>
            <a:ext cx="2888884" cy="1620000"/>
          </a:xfrm>
          <a:prstGeom prst="rect">
            <a:avLst/>
          </a:prstGeom>
        </p:spPr>
      </p:pic>
      <p:pic>
        <p:nvPicPr>
          <p:cNvPr id="5" name="Picture 4" descr="image008.png"/>
          <p:cNvPicPr>
            <a:picLocks noChangeAspect="1"/>
          </p:cNvPicPr>
          <p:nvPr/>
        </p:nvPicPr>
        <p:blipFill>
          <a:blip r:embed="rId3" cstate="print"/>
          <a:stretch>
            <a:fillRect/>
          </a:stretch>
        </p:blipFill>
        <p:spPr>
          <a:xfrm>
            <a:off x="6179815" y="2514600"/>
            <a:ext cx="2964185" cy="1620000"/>
          </a:xfrm>
          <a:prstGeom prst="rect">
            <a:avLst/>
          </a:prstGeom>
        </p:spPr>
      </p:pic>
      <p:pic>
        <p:nvPicPr>
          <p:cNvPr id="6" name="Picture 5" descr="image010.png"/>
          <p:cNvPicPr>
            <a:picLocks noChangeAspect="1"/>
          </p:cNvPicPr>
          <p:nvPr/>
        </p:nvPicPr>
        <p:blipFill>
          <a:blip r:embed="rId4" cstate="print"/>
          <a:stretch>
            <a:fillRect/>
          </a:stretch>
        </p:blipFill>
        <p:spPr>
          <a:xfrm>
            <a:off x="6182594" y="4648200"/>
            <a:ext cx="2961406" cy="1620000"/>
          </a:xfrm>
          <a:prstGeom prst="rect">
            <a:avLst/>
          </a:prstGeom>
        </p:spPr>
      </p:pic>
      <p:grpSp>
        <p:nvGrpSpPr>
          <p:cNvPr id="2" name="Group 6"/>
          <p:cNvGrpSpPr/>
          <p:nvPr/>
        </p:nvGrpSpPr>
        <p:grpSpPr>
          <a:xfrm>
            <a:off x="3714744" y="6429396"/>
            <a:ext cx="5715040" cy="400110"/>
            <a:chOff x="2143108" y="6357958"/>
            <a:chExt cx="5715040" cy="400110"/>
          </a:xfrm>
        </p:grpSpPr>
        <p:sp>
          <p:nvSpPr>
            <p:cNvPr id="8" name="Rectangle 7"/>
            <p:cNvSpPr/>
            <p:nvPr/>
          </p:nvSpPr>
          <p:spPr>
            <a:xfrm>
              <a:off x="2143108" y="6500834"/>
              <a:ext cx="142876" cy="1428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360232" y="6357958"/>
              <a:ext cx="5497916" cy="400110"/>
            </a:xfrm>
            <a:prstGeom prst="rect">
              <a:avLst/>
            </a:prstGeom>
            <a:noFill/>
          </p:spPr>
          <p:txBody>
            <a:bodyPr wrap="square" rtlCol="0">
              <a:spAutoFit/>
            </a:bodyPr>
            <a:lstStyle/>
            <a:p>
              <a:r>
                <a:rPr lang="en-US" sz="2000" dirty="0" smtClean="0">
                  <a:solidFill>
                    <a:schemeClr val="dk1"/>
                  </a:solidFill>
                </a:rPr>
                <a:t>High SQ                                          Low SQ</a:t>
              </a:r>
              <a:endParaRPr lang="en-US" sz="2000" b="1" dirty="0">
                <a:latin typeface="Times New Roman" pitchFamily="18" charset="0"/>
                <a:cs typeface="Times New Roman" pitchFamily="18" charset="0"/>
              </a:endParaRPr>
            </a:p>
          </p:txBody>
        </p:sp>
        <p:sp>
          <p:nvSpPr>
            <p:cNvPr id="10" name="Rectangle 9"/>
            <p:cNvSpPr/>
            <p:nvPr/>
          </p:nvSpPr>
          <p:spPr>
            <a:xfrm>
              <a:off x="5362564" y="6500834"/>
              <a:ext cx="142876" cy="1428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2" name="TextBox 11"/>
          <p:cNvSpPr txBox="1"/>
          <p:nvPr/>
        </p:nvSpPr>
        <p:spPr>
          <a:xfrm>
            <a:off x="571472" y="0"/>
            <a:ext cx="6143668" cy="6247864"/>
          </a:xfrm>
          <a:prstGeom prst="rect">
            <a:avLst/>
          </a:prstGeom>
          <a:noFill/>
        </p:spPr>
        <p:txBody>
          <a:bodyPr wrap="square" rtlCol="0">
            <a:spAutoFit/>
          </a:bodyPr>
          <a:lstStyle/>
          <a:p>
            <a:r>
              <a:rPr lang="en-US" sz="2000" dirty="0" smtClean="0"/>
              <a:t>8. One way to increase your spirituality is by what?</a:t>
            </a:r>
          </a:p>
          <a:p>
            <a:pPr lvl="1"/>
            <a:r>
              <a:rPr lang="en-US" sz="2000" dirty="0" smtClean="0"/>
              <a:t>a) Going to Bethlehem. </a:t>
            </a:r>
          </a:p>
          <a:p>
            <a:pPr lvl="1"/>
            <a:r>
              <a:rPr lang="en-US" sz="2000" dirty="0" smtClean="0"/>
              <a:t>b) Going to Mecca. </a:t>
            </a:r>
          </a:p>
          <a:p>
            <a:pPr lvl="1"/>
            <a:r>
              <a:rPr lang="en-US" sz="2000" dirty="0" smtClean="0"/>
              <a:t>c) Going without. </a:t>
            </a:r>
          </a:p>
          <a:p>
            <a:pPr lvl="1"/>
            <a:r>
              <a:rPr lang="en-US" sz="2000" b="1" dirty="0" smtClean="0">
                <a:solidFill>
                  <a:srgbClr val="C00000"/>
                </a:solidFill>
              </a:rPr>
              <a:t>d) Going within.</a:t>
            </a:r>
          </a:p>
          <a:p>
            <a:endParaRPr lang="en-US" sz="2000" dirty="0" smtClean="0"/>
          </a:p>
          <a:p>
            <a:r>
              <a:rPr lang="en-US" sz="2000" dirty="0" smtClean="0"/>
              <a:t>9. The three greatest words you can say to someone is what?</a:t>
            </a:r>
          </a:p>
          <a:p>
            <a:pPr lvl="1"/>
            <a:r>
              <a:rPr lang="en-US" sz="2000" dirty="0" smtClean="0"/>
              <a:t>a) I am sorry. </a:t>
            </a:r>
          </a:p>
          <a:p>
            <a:pPr lvl="1"/>
            <a:r>
              <a:rPr lang="en-US" sz="2000" dirty="0" smtClean="0"/>
              <a:t>b) I forgive you. </a:t>
            </a:r>
          </a:p>
          <a:p>
            <a:pPr lvl="1"/>
            <a:r>
              <a:rPr lang="en-US" sz="2000" dirty="0" smtClean="0"/>
              <a:t>c) I love you. </a:t>
            </a:r>
          </a:p>
          <a:p>
            <a:pPr lvl="1"/>
            <a:r>
              <a:rPr lang="en-US" sz="2000" b="1" dirty="0" smtClean="0">
                <a:solidFill>
                  <a:srgbClr val="C00000"/>
                </a:solidFill>
              </a:rPr>
              <a:t>d) All of the above.</a:t>
            </a:r>
          </a:p>
          <a:p>
            <a:endParaRPr lang="en-US" sz="2000" dirty="0" smtClean="0"/>
          </a:p>
          <a:p>
            <a:r>
              <a:rPr lang="en-US" sz="2000" dirty="0" smtClean="0"/>
              <a:t>10. The phrase, '</a:t>
            </a:r>
            <a:r>
              <a:rPr lang="en-US" sz="2000" i="1" dirty="0" smtClean="0"/>
              <a:t>Counting your blessings</a:t>
            </a:r>
            <a:r>
              <a:rPr lang="en-US" sz="2000" dirty="0" smtClean="0"/>
              <a:t>', refers to what?</a:t>
            </a:r>
          </a:p>
          <a:p>
            <a:pPr lvl="1"/>
            <a:r>
              <a:rPr lang="en-US" sz="2000" dirty="0" smtClean="0"/>
              <a:t>a) Thanking everyone who matters to you. </a:t>
            </a:r>
          </a:p>
          <a:p>
            <a:pPr lvl="1"/>
            <a:r>
              <a:rPr lang="en-US" sz="2000" b="1" dirty="0" smtClean="0">
                <a:solidFill>
                  <a:srgbClr val="C00000"/>
                </a:solidFill>
              </a:rPr>
              <a:t>b) Being grateful for what you have. </a:t>
            </a:r>
          </a:p>
          <a:p>
            <a:pPr lvl="1"/>
            <a:r>
              <a:rPr lang="en-US" sz="2000" dirty="0" smtClean="0"/>
              <a:t>c) Something you do when you can't sleep. </a:t>
            </a:r>
          </a:p>
          <a:p>
            <a:pPr lvl="1"/>
            <a:r>
              <a:rPr lang="en-US" sz="2000" dirty="0" smtClean="0"/>
              <a:t>d) Healing your heart.</a:t>
            </a:r>
          </a:p>
          <a:p>
            <a:r>
              <a:rPr lang="en-US" sz="2000" dirty="0" smtClean="0"/>
              <a:t/>
            </a:r>
            <a:br>
              <a:rPr lang="en-US" sz="2000" dirty="0" smtClean="0"/>
            </a:br>
            <a:endParaRPr lang="en-US" sz="2000" dirty="0"/>
          </a:p>
        </p:txBody>
      </p:sp>
      <p:sp>
        <p:nvSpPr>
          <p:cNvPr id="4" name="TextBox 3"/>
          <p:cNvSpPr txBox="1"/>
          <p:nvPr/>
        </p:nvSpPr>
        <p:spPr>
          <a:xfrm>
            <a:off x="0" y="6072206"/>
            <a:ext cx="9144000" cy="738664"/>
          </a:xfrm>
          <a:prstGeom prst="rect">
            <a:avLst/>
          </a:prstGeom>
          <a:noFill/>
        </p:spPr>
        <p:txBody>
          <a:bodyPr wrap="square" rtlCol="0">
            <a:spAutoFit/>
          </a:bodyPr>
          <a:lstStyle/>
          <a:p>
            <a:r>
              <a:rPr lang="ro-RO" sz="1400" dirty="0" smtClean="0">
                <a:solidFill>
                  <a:srgbClr val="002060"/>
                </a:solidFill>
                <a:latin typeface="Times New Roman" pitchFamily="18" charset="0"/>
                <a:cs typeface="Times New Roman" pitchFamily="18" charset="0"/>
              </a:rPr>
              <a:t/>
            </a:r>
            <a:br>
              <a:rPr lang="ro-RO" sz="1400" dirty="0" smtClean="0">
                <a:solidFill>
                  <a:srgbClr val="002060"/>
                </a:solidFill>
                <a:latin typeface="Times New Roman" pitchFamily="18" charset="0"/>
                <a:cs typeface="Times New Roman" pitchFamily="18" charset="0"/>
              </a:rPr>
            </a:br>
            <a:r>
              <a:rPr lang="ro-RO" sz="1400" dirty="0" smtClean="0">
                <a:solidFill>
                  <a:srgbClr val="002060"/>
                </a:solidFill>
                <a:latin typeface="Times New Roman" pitchFamily="18" charset="0"/>
                <a:cs typeface="Times New Roman" pitchFamily="18" charset="0"/>
              </a:rPr>
              <a:t>Aut</a:t>
            </a:r>
            <a:r>
              <a:rPr lang="en-US" sz="1400" dirty="0" smtClean="0">
                <a:solidFill>
                  <a:srgbClr val="002060"/>
                </a:solidFill>
                <a:latin typeface="Times New Roman" pitchFamily="18" charset="0"/>
                <a:cs typeface="Times New Roman" pitchFamily="18" charset="0"/>
              </a:rPr>
              <a:t>h</a:t>
            </a:r>
            <a:r>
              <a:rPr lang="ro-RO" sz="1400" dirty="0" smtClean="0">
                <a:solidFill>
                  <a:srgbClr val="002060"/>
                </a:solidFill>
                <a:latin typeface="Times New Roman" pitchFamily="18" charset="0"/>
                <a:cs typeface="Times New Roman" pitchFamily="18" charset="0"/>
              </a:rPr>
              <a:t>or: Alexis Harrison, </a:t>
            </a:r>
            <a:r>
              <a:rPr lang="en-US" sz="1400" dirty="0" smtClean="0">
                <a:solidFill>
                  <a:srgbClr val="002060"/>
                </a:solidFill>
                <a:latin typeface="Times New Roman" pitchFamily="18" charset="0"/>
                <a:cs typeface="Times New Roman" pitchFamily="18" charset="0"/>
              </a:rPr>
              <a:t>writer and reporter print and </a:t>
            </a:r>
            <a:r>
              <a:rPr lang="en-US" sz="1400" dirty="0" err="1" smtClean="0">
                <a:solidFill>
                  <a:srgbClr val="002060"/>
                </a:solidFill>
                <a:latin typeface="Times New Roman" pitchFamily="18" charset="0"/>
                <a:cs typeface="Times New Roman" pitchFamily="18" charset="0"/>
              </a:rPr>
              <a:t>televison</a:t>
            </a:r>
            <a:r>
              <a:rPr lang="en-US" sz="1400" dirty="0" smtClean="0">
                <a:solidFill>
                  <a:srgbClr val="002060"/>
                </a:solidFill>
                <a:latin typeface="Times New Roman" pitchFamily="18" charset="0"/>
                <a:cs typeface="Times New Roman" pitchFamily="18" charset="0"/>
              </a:rPr>
              <a:t> news. She has worked for Fairfield Citizen-News and Fox News Channel in New York City</a:t>
            </a:r>
            <a:endParaRPr lang="en-US" sz="1400" dirty="0">
              <a:solidFill>
                <a:srgbClr val="002060"/>
              </a:solidFill>
              <a:latin typeface="Times New Roman" pitchFamily="18" charset="0"/>
              <a:cs typeface="Times New Roman" pitchFamily="18" charset="0"/>
            </a:endParaRPr>
          </a:p>
        </p:txBody>
      </p:sp>
      <p:pic>
        <p:nvPicPr>
          <p:cNvPr id="5" name="Picture 4" descr="image010.png"/>
          <p:cNvPicPr>
            <a:picLocks noChangeAspect="1"/>
          </p:cNvPicPr>
          <p:nvPr/>
        </p:nvPicPr>
        <p:blipFill>
          <a:blip r:embed="rId2" cstate="print"/>
          <a:stretch>
            <a:fillRect/>
          </a:stretch>
        </p:blipFill>
        <p:spPr>
          <a:xfrm>
            <a:off x="6172200" y="304800"/>
            <a:ext cx="2961402" cy="1620000"/>
          </a:xfrm>
          <a:prstGeom prst="rect">
            <a:avLst/>
          </a:prstGeom>
        </p:spPr>
      </p:pic>
      <p:pic>
        <p:nvPicPr>
          <p:cNvPr id="6" name="Picture 5" descr="image011.png"/>
          <p:cNvPicPr>
            <a:picLocks noChangeAspect="1"/>
          </p:cNvPicPr>
          <p:nvPr/>
        </p:nvPicPr>
        <p:blipFill>
          <a:blip r:embed="rId3" cstate="print"/>
          <a:stretch>
            <a:fillRect/>
          </a:stretch>
        </p:blipFill>
        <p:spPr>
          <a:xfrm>
            <a:off x="6248400" y="2286000"/>
            <a:ext cx="2925061" cy="1656000"/>
          </a:xfrm>
          <a:prstGeom prst="rect">
            <a:avLst/>
          </a:prstGeom>
        </p:spPr>
      </p:pic>
      <p:pic>
        <p:nvPicPr>
          <p:cNvPr id="7" name="Picture 6" descr="image012.png"/>
          <p:cNvPicPr>
            <a:picLocks noChangeAspect="1"/>
          </p:cNvPicPr>
          <p:nvPr/>
        </p:nvPicPr>
        <p:blipFill>
          <a:blip r:embed="rId4" cstate="print"/>
          <a:stretch>
            <a:fillRect/>
          </a:stretch>
        </p:blipFill>
        <p:spPr>
          <a:xfrm>
            <a:off x="6186638" y="4267200"/>
            <a:ext cx="2957362" cy="1620000"/>
          </a:xfrm>
          <a:prstGeom prst="rect">
            <a:avLst/>
          </a:prstGeom>
        </p:spPr>
      </p:pic>
      <p:grpSp>
        <p:nvGrpSpPr>
          <p:cNvPr id="2" name="Group 12"/>
          <p:cNvGrpSpPr/>
          <p:nvPr/>
        </p:nvGrpSpPr>
        <p:grpSpPr>
          <a:xfrm>
            <a:off x="3643306" y="5715016"/>
            <a:ext cx="5715040" cy="400110"/>
            <a:chOff x="2143108" y="6357958"/>
            <a:chExt cx="5715040" cy="400110"/>
          </a:xfrm>
        </p:grpSpPr>
        <p:sp>
          <p:nvSpPr>
            <p:cNvPr id="14" name="Rectangle 13"/>
            <p:cNvSpPr/>
            <p:nvPr/>
          </p:nvSpPr>
          <p:spPr>
            <a:xfrm>
              <a:off x="2143108" y="6500834"/>
              <a:ext cx="142876" cy="14287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360232" y="6357958"/>
              <a:ext cx="5497916" cy="400110"/>
            </a:xfrm>
            <a:prstGeom prst="rect">
              <a:avLst/>
            </a:prstGeom>
            <a:noFill/>
          </p:spPr>
          <p:txBody>
            <a:bodyPr wrap="square" rtlCol="0">
              <a:spAutoFit/>
            </a:bodyPr>
            <a:lstStyle/>
            <a:p>
              <a:r>
                <a:rPr lang="en-US" sz="2000" dirty="0" smtClean="0">
                  <a:solidFill>
                    <a:schemeClr val="dk1"/>
                  </a:solidFill>
                </a:rPr>
                <a:t>High SQ                                          Low SQ</a:t>
              </a:r>
              <a:endParaRPr lang="en-US" sz="2000" b="1" dirty="0">
                <a:latin typeface="Times New Roman" pitchFamily="18" charset="0"/>
                <a:cs typeface="Times New Roman" pitchFamily="18" charset="0"/>
              </a:endParaRPr>
            </a:p>
          </p:txBody>
        </p:sp>
        <p:sp>
          <p:nvSpPr>
            <p:cNvPr id="16" name="Rectangle 15"/>
            <p:cNvSpPr/>
            <p:nvPr/>
          </p:nvSpPr>
          <p:spPr>
            <a:xfrm>
              <a:off x="5367326" y="6500834"/>
              <a:ext cx="142876" cy="142876"/>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TextBox 4"/>
          <p:cNvSpPr txBox="1"/>
          <p:nvPr/>
        </p:nvSpPr>
        <p:spPr>
          <a:xfrm>
            <a:off x="381000" y="457200"/>
            <a:ext cx="3810000" cy="830997"/>
          </a:xfrm>
          <a:prstGeom prst="rect">
            <a:avLst/>
          </a:prstGeom>
          <a:noFill/>
        </p:spPr>
        <p:txBody>
          <a:bodyPr wrap="square" rtlCol="0">
            <a:spAutoFit/>
          </a:bodyPr>
          <a:lstStyle/>
          <a:p>
            <a:r>
              <a:rPr lang="ro-RO" sz="2400" b="1" dirty="0" smtClean="0">
                <a:solidFill>
                  <a:srgbClr val="002060"/>
                </a:solidFill>
              </a:rPr>
              <a:t>      Introduc</a:t>
            </a:r>
            <a:r>
              <a:rPr lang="en-US" sz="2400" b="1" dirty="0" err="1" smtClean="0">
                <a:solidFill>
                  <a:srgbClr val="002060"/>
                </a:solidFill>
              </a:rPr>
              <a:t>tion</a:t>
            </a:r>
            <a:endParaRPr lang="en-US" sz="2400" b="1" dirty="0" smtClean="0">
              <a:solidFill>
                <a:srgbClr val="002060"/>
              </a:solidFill>
            </a:endParaRPr>
          </a:p>
          <a:p>
            <a:endParaRPr lang="en-US" sz="2400" b="1" dirty="0">
              <a:solidFill>
                <a:srgbClr val="002060"/>
              </a:solidFill>
            </a:endParaRPr>
          </a:p>
        </p:txBody>
      </p:sp>
      <p:sp>
        <p:nvSpPr>
          <p:cNvPr id="6" name="TextBox 5"/>
          <p:cNvSpPr txBox="1"/>
          <p:nvPr/>
        </p:nvSpPr>
        <p:spPr>
          <a:xfrm>
            <a:off x="0" y="838200"/>
            <a:ext cx="9144000" cy="1569660"/>
          </a:xfrm>
          <a:prstGeom prst="rect">
            <a:avLst/>
          </a:prstGeom>
          <a:noFill/>
        </p:spPr>
        <p:txBody>
          <a:bodyPr wrap="square" rtlCol="0">
            <a:spAutoFit/>
          </a:bodyPr>
          <a:lstStyle/>
          <a:p>
            <a:pPr lvl="1" algn="just"/>
            <a:r>
              <a:rPr lang="ro-RO" sz="2400" b="1" dirty="0" smtClean="0">
                <a:solidFill>
                  <a:srgbClr val="002060"/>
                </a:solidFill>
              </a:rPr>
              <a:t>     1. </a:t>
            </a:r>
            <a:r>
              <a:rPr lang="en-US" sz="2400" b="1" dirty="0" smtClean="0">
                <a:solidFill>
                  <a:srgbClr val="002060"/>
                </a:solidFill>
              </a:rPr>
              <a:t>The dualism of the mind representation and limits of sensorial perception</a:t>
            </a:r>
            <a:endParaRPr lang="en-US" sz="2400" dirty="0" smtClean="0">
              <a:solidFill>
                <a:srgbClr val="002060"/>
              </a:solidFill>
            </a:endParaRPr>
          </a:p>
          <a:p>
            <a:pPr lvl="0" algn="just"/>
            <a:endParaRPr lang="en-US" sz="2400" b="1" dirty="0" smtClean="0">
              <a:solidFill>
                <a:srgbClr val="002060"/>
              </a:solidFill>
            </a:endParaRPr>
          </a:p>
          <a:p>
            <a:pPr algn="just"/>
            <a:endParaRPr lang="en-US" sz="2400" b="1" dirty="0">
              <a:solidFill>
                <a:srgbClr val="002060"/>
              </a:solidFill>
            </a:endParaRPr>
          </a:p>
        </p:txBody>
      </p:sp>
      <p:sp>
        <p:nvSpPr>
          <p:cNvPr id="7" name="TextBox 6"/>
          <p:cNvSpPr txBox="1"/>
          <p:nvPr/>
        </p:nvSpPr>
        <p:spPr>
          <a:xfrm>
            <a:off x="0" y="1600200"/>
            <a:ext cx="9144000" cy="1200329"/>
          </a:xfrm>
          <a:prstGeom prst="rect">
            <a:avLst/>
          </a:prstGeom>
          <a:noFill/>
        </p:spPr>
        <p:txBody>
          <a:bodyPr wrap="square" rtlCol="0">
            <a:spAutoFit/>
          </a:bodyPr>
          <a:lstStyle/>
          <a:p>
            <a:pPr lvl="1"/>
            <a:r>
              <a:rPr lang="ro-RO" sz="2400" b="1" dirty="0" smtClean="0">
                <a:solidFill>
                  <a:srgbClr val="002060"/>
                </a:solidFill>
              </a:rPr>
              <a:t>     2. </a:t>
            </a:r>
            <a:r>
              <a:rPr lang="it-IT" sz="2400" b="1" dirty="0" smtClean="0">
                <a:solidFill>
                  <a:srgbClr val="002060"/>
                </a:solidFill>
              </a:rPr>
              <a:t>From one perception to multiple perceptions. Mind who is able to integrate</a:t>
            </a:r>
            <a:endParaRPr lang="en-US" sz="2400" dirty="0" smtClean="0">
              <a:solidFill>
                <a:srgbClr val="002060"/>
              </a:solidFill>
            </a:endParaRPr>
          </a:p>
          <a:p>
            <a:endParaRPr lang="en-US" sz="2400" dirty="0">
              <a:solidFill>
                <a:srgbClr val="002060"/>
              </a:solidFill>
            </a:endParaRPr>
          </a:p>
        </p:txBody>
      </p:sp>
      <p:sp>
        <p:nvSpPr>
          <p:cNvPr id="8" name="TextBox 7"/>
          <p:cNvSpPr txBox="1"/>
          <p:nvPr/>
        </p:nvSpPr>
        <p:spPr>
          <a:xfrm>
            <a:off x="0" y="2438400"/>
            <a:ext cx="9220200" cy="1938992"/>
          </a:xfrm>
          <a:prstGeom prst="rect">
            <a:avLst/>
          </a:prstGeom>
          <a:noFill/>
        </p:spPr>
        <p:txBody>
          <a:bodyPr wrap="square" rtlCol="0">
            <a:spAutoFit/>
          </a:bodyPr>
          <a:lstStyle/>
          <a:p>
            <a:pPr lvl="1"/>
            <a:r>
              <a:rPr lang="ro-RO" sz="2400" b="1" dirty="0" smtClean="0">
                <a:solidFill>
                  <a:srgbClr val="002060"/>
                </a:solidFill>
              </a:rPr>
              <a:t>     3. </a:t>
            </a:r>
            <a:r>
              <a:rPr lang="it-IT" sz="2400" b="1" dirty="0" smtClean="0">
                <a:solidFill>
                  <a:srgbClr val="002060"/>
                </a:solidFill>
              </a:rPr>
              <a:t>The new mind looking for </a:t>
            </a:r>
            <a:r>
              <a:rPr lang="it-IT" sz="2400" b="1" i="1" dirty="0" smtClean="0">
                <a:solidFill>
                  <a:srgbClr val="002060"/>
                </a:solidFill>
              </a:rPr>
              <a:t>the third party </a:t>
            </a:r>
            <a:r>
              <a:rPr lang="it-IT" sz="2400" b="1" dirty="0" smtClean="0">
                <a:solidFill>
                  <a:srgbClr val="002060"/>
                </a:solidFill>
              </a:rPr>
              <a:t>and focused on three new abilities IHSC</a:t>
            </a:r>
            <a:endParaRPr lang="en-US" sz="2400" dirty="0" smtClean="0">
              <a:solidFill>
                <a:srgbClr val="002060"/>
              </a:solidFill>
            </a:endParaRPr>
          </a:p>
          <a:p>
            <a:endParaRPr lang="en-US" sz="2400" dirty="0" smtClean="0">
              <a:solidFill>
                <a:srgbClr val="002060"/>
              </a:solidFill>
            </a:endParaRPr>
          </a:p>
          <a:p>
            <a:pPr lvl="0"/>
            <a:endParaRPr lang="en-US" sz="2400" b="1" dirty="0" smtClean="0">
              <a:solidFill>
                <a:srgbClr val="002060"/>
              </a:solidFill>
            </a:endParaRPr>
          </a:p>
          <a:p>
            <a:endParaRPr lang="en-US" sz="2400" b="1" dirty="0">
              <a:solidFill>
                <a:srgbClr val="002060"/>
              </a:solidFill>
            </a:endParaRPr>
          </a:p>
        </p:txBody>
      </p:sp>
      <p:sp>
        <p:nvSpPr>
          <p:cNvPr id="9" name="TextBox 8"/>
          <p:cNvSpPr txBox="1"/>
          <p:nvPr/>
        </p:nvSpPr>
        <p:spPr>
          <a:xfrm>
            <a:off x="0" y="3352800"/>
            <a:ext cx="9144000" cy="830997"/>
          </a:xfrm>
          <a:prstGeom prst="rect">
            <a:avLst/>
          </a:prstGeom>
          <a:noFill/>
        </p:spPr>
        <p:txBody>
          <a:bodyPr wrap="square" rtlCol="0">
            <a:spAutoFit/>
          </a:bodyPr>
          <a:lstStyle/>
          <a:p>
            <a:pPr lvl="1"/>
            <a:r>
              <a:rPr lang="ro-RO" sz="2400" b="1" dirty="0" smtClean="0">
                <a:solidFill>
                  <a:srgbClr val="002060"/>
                </a:solidFill>
              </a:rPr>
              <a:t>     4. </a:t>
            </a:r>
            <a:r>
              <a:rPr lang="en-US" sz="2400" b="1" dirty="0" smtClean="0">
                <a:solidFill>
                  <a:srgbClr val="002060"/>
                </a:solidFill>
              </a:rPr>
              <a:t>Types of intelligence and the new intelligence</a:t>
            </a:r>
            <a:endParaRPr lang="en-US" sz="2400" dirty="0" smtClean="0">
              <a:solidFill>
                <a:srgbClr val="002060"/>
              </a:solidFill>
            </a:endParaRPr>
          </a:p>
          <a:p>
            <a:endParaRPr lang="en-US" sz="2400" b="1" dirty="0">
              <a:solidFill>
                <a:srgbClr val="002060"/>
              </a:solidFill>
            </a:endParaRPr>
          </a:p>
        </p:txBody>
      </p:sp>
      <p:sp>
        <p:nvSpPr>
          <p:cNvPr id="10" name="TextBox 9"/>
          <p:cNvSpPr txBox="1"/>
          <p:nvPr/>
        </p:nvSpPr>
        <p:spPr>
          <a:xfrm>
            <a:off x="0" y="3828871"/>
            <a:ext cx="9144000" cy="1200329"/>
          </a:xfrm>
          <a:prstGeom prst="rect">
            <a:avLst/>
          </a:prstGeom>
          <a:noFill/>
        </p:spPr>
        <p:txBody>
          <a:bodyPr wrap="square" rtlCol="0">
            <a:spAutoFit/>
          </a:bodyPr>
          <a:lstStyle/>
          <a:p>
            <a:pPr lvl="1"/>
            <a:r>
              <a:rPr lang="ro-RO" sz="2400" b="1" dirty="0" smtClean="0">
                <a:solidFill>
                  <a:srgbClr val="002060"/>
                </a:solidFill>
              </a:rPr>
              <a:t>     5. </a:t>
            </a:r>
            <a:r>
              <a:rPr lang="en-US" sz="2400" b="1" dirty="0" smtClean="0">
                <a:solidFill>
                  <a:srgbClr val="002060"/>
                </a:solidFill>
              </a:rPr>
              <a:t>The spiritual </a:t>
            </a:r>
            <a:r>
              <a:rPr lang="en-US" sz="2400" b="1" dirty="0" err="1" smtClean="0">
                <a:solidFill>
                  <a:srgbClr val="002060"/>
                </a:solidFill>
              </a:rPr>
              <a:t>i</a:t>
            </a:r>
            <a:r>
              <a:rPr lang="ro-RO" sz="2400" b="1" dirty="0" smtClean="0">
                <a:solidFill>
                  <a:srgbClr val="002060"/>
                </a:solidFill>
              </a:rPr>
              <a:t>ntelligence or the competence to give and </a:t>
            </a:r>
            <a:endParaRPr lang="en-US" sz="2400" b="1" dirty="0" smtClean="0">
              <a:solidFill>
                <a:srgbClr val="002060"/>
              </a:solidFill>
            </a:endParaRPr>
          </a:p>
          <a:p>
            <a:pPr lvl="1"/>
            <a:r>
              <a:rPr lang="ro-RO" sz="2400" b="1" dirty="0" smtClean="0">
                <a:solidFill>
                  <a:srgbClr val="002060"/>
                </a:solidFill>
              </a:rPr>
              <a:t>share (SQ). Concept</a:t>
            </a:r>
            <a:endParaRPr lang="en-US" sz="2400" dirty="0" smtClean="0">
              <a:solidFill>
                <a:srgbClr val="002060"/>
              </a:solidFill>
            </a:endParaRPr>
          </a:p>
          <a:p>
            <a:endParaRPr lang="en-US" sz="2400" b="1" dirty="0">
              <a:solidFill>
                <a:srgbClr val="002060"/>
              </a:solidFill>
            </a:endParaRPr>
          </a:p>
        </p:txBody>
      </p:sp>
      <p:sp>
        <p:nvSpPr>
          <p:cNvPr id="11" name="TextBox 10"/>
          <p:cNvSpPr txBox="1"/>
          <p:nvPr/>
        </p:nvSpPr>
        <p:spPr>
          <a:xfrm>
            <a:off x="0" y="6243935"/>
            <a:ext cx="4953000" cy="461665"/>
          </a:xfrm>
          <a:prstGeom prst="rect">
            <a:avLst/>
          </a:prstGeom>
          <a:noFill/>
        </p:spPr>
        <p:txBody>
          <a:bodyPr wrap="square" rtlCol="0">
            <a:spAutoFit/>
          </a:bodyPr>
          <a:lstStyle/>
          <a:p>
            <a:pPr lvl="1"/>
            <a:r>
              <a:rPr lang="ro-RO" sz="2400" b="1" dirty="0" smtClean="0">
                <a:solidFill>
                  <a:srgbClr val="002060"/>
                </a:solidFill>
              </a:rPr>
              <a:t>     Conclu</a:t>
            </a:r>
            <a:r>
              <a:rPr lang="en-US" sz="2400" b="1" dirty="0" err="1" smtClean="0">
                <a:solidFill>
                  <a:srgbClr val="002060"/>
                </a:solidFill>
              </a:rPr>
              <a:t>sions</a:t>
            </a:r>
            <a:endParaRPr lang="en-US" sz="2400" b="1" dirty="0">
              <a:solidFill>
                <a:srgbClr val="002060"/>
              </a:solidFill>
            </a:endParaRPr>
          </a:p>
        </p:txBody>
      </p:sp>
      <p:sp>
        <p:nvSpPr>
          <p:cNvPr id="13" name="TextBox 12"/>
          <p:cNvSpPr txBox="1"/>
          <p:nvPr/>
        </p:nvSpPr>
        <p:spPr>
          <a:xfrm>
            <a:off x="0" y="-76200"/>
            <a:ext cx="3733800" cy="1200329"/>
          </a:xfrm>
          <a:prstGeom prst="rect">
            <a:avLst/>
          </a:prstGeom>
          <a:noFill/>
        </p:spPr>
        <p:txBody>
          <a:bodyPr wrap="square" rtlCol="0">
            <a:spAutoFit/>
          </a:bodyPr>
          <a:lstStyle/>
          <a:p>
            <a:r>
              <a:rPr lang="en-US" sz="3600" b="1" dirty="0" smtClean="0">
                <a:solidFill>
                  <a:schemeClr val="bg1"/>
                </a:solidFill>
                <a:latin typeface="+mj-lt"/>
              </a:rPr>
              <a:t>Contents:</a:t>
            </a:r>
            <a:endParaRPr lang="en-US" sz="3600" dirty="0" smtClean="0">
              <a:solidFill>
                <a:schemeClr val="bg1"/>
              </a:solidFill>
              <a:latin typeface="+mj-lt"/>
            </a:endParaRPr>
          </a:p>
          <a:p>
            <a:endParaRPr lang="en-US" sz="3600" dirty="0">
              <a:solidFill>
                <a:schemeClr val="bg1"/>
              </a:solidFill>
              <a:latin typeface="+mj-lt"/>
            </a:endParaRPr>
          </a:p>
        </p:txBody>
      </p:sp>
      <p:sp>
        <p:nvSpPr>
          <p:cNvPr id="14" name="TextBox 13"/>
          <p:cNvSpPr txBox="1"/>
          <p:nvPr/>
        </p:nvSpPr>
        <p:spPr>
          <a:xfrm>
            <a:off x="0" y="4724400"/>
            <a:ext cx="9144000" cy="830997"/>
          </a:xfrm>
          <a:prstGeom prst="rect">
            <a:avLst/>
          </a:prstGeom>
          <a:noFill/>
        </p:spPr>
        <p:txBody>
          <a:bodyPr wrap="square" rtlCol="0">
            <a:spAutoFit/>
          </a:bodyPr>
          <a:lstStyle/>
          <a:p>
            <a:pPr lvl="1"/>
            <a:r>
              <a:rPr lang="en-US" sz="2400" b="1" dirty="0" smtClean="0">
                <a:solidFill>
                  <a:srgbClr val="002060"/>
                </a:solidFill>
              </a:rPr>
              <a:t>     6. The spiritual leader or leader in the service of others </a:t>
            </a:r>
            <a:endParaRPr lang="en-US" sz="2400" dirty="0" smtClean="0">
              <a:solidFill>
                <a:srgbClr val="002060"/>
              </a:solidFill>
            </a:endParaRPr>
          </a:p>
          <a:p>
            <a:endParaRPr lang="en-US" sz="2400" dirty="0">
              <a:solidFill>
                <a:srgbClr val="002060"/>
              </a:solidFill>
            </a:endParaRPr>
          </a:p>
        </p:txBody>
      </p:sp>
      <p:sp>
        <p:nvSpPr>
          <p:cNvPr id="15" name="TextBox 14"/>
          <p:cNvSpPr txBox="1"/>
          <p:nvPr/>
        </p:nvSpPr>
        <p:spPr>
          <a:xfrm>
            <a:off x="0" y="5253335"/>
            <a:ext cx="9144000" cy="461665"/>
          </a:xfrm>
          <a:prstGeom prst="rect">
            <a:avLst/>
          </a:prstGeom>
          <a:noFill/>
        </p:spPr>
        <p:txBody>
          <a:bodyPr wrap="square" rtlCol="0">
            <a:spAutoFit/>
          </a:bodyPr>
          <a:lstStyle/>
          <a:p>
            <a:pPr lvl="1"/>
            <a:r>
              <a:rPr lang="en-US" sz="2400" b="1" dirty="0" smtClean="0">
                <a:solidFill>
                  <a:srgbClr val="002060"/>
                </a:solidFill>
              </a:rPr>
              <a:t>     7. New education and UN</a:t>
            </a:r>
            <a:endParaRPr lang="en-US" sz="2400" dirty="0">
              <a:solidFill>
                <a:srgbClr val="002060"/>
              </a:solidFill>
            </a:endParaRPr>
          </a:p>
        </p:txBody>
      </p:sp>
      <p:sp>
        <p:nvSpPr>
          <p:cNvPr id="16" name="TextBox 15"/>
          <p:cNvSpPr txBox="1"/>
          <p:nvPr/>
        </p:nvSpPr>
        <p:spPr>
          <a:xfrm>
            <a:off x="0" y="5722203"/>
            <a:ext cx="9144000" cy="830997"/>
          </a:xfrm>
          <a:prstGeom prst="rect">
            <a:avLst/>
          </a:prstGeom>
          <a:noFill/>
        </p:spPr>
        <p:txBody>
          <a:bodyPr wrap="square" rtlCol="0">
            <a:spAutoFit/>
          </a:bodyPr>
          <a:lstStyle/>
          <a:p>
            <a:pPr lvl="1"/>
            <a:r>
              <a:rPr lang="en-US" sz="2400" b="1" dirty="0" smtClean="0">
                <a:solidFill>
                  <a:srgbClr val="002060"/>
                </a:solidFill>
              </a:rPr>
              <a:t>     8. Practical application - spiritual intelligence test</a:t>
            </a:r>
            <a:endParaRPr lang="en-US" sz="2400" dirty="0" smtClean="0">
              <a:solidFill>
                <a:srgbClr val="002060"/>
              </a:solidFill>
            </a:endParaRPr>
          </a:p>
          <a:p>
            <a:endParaRPr lang="en-US" sz="2400" dirty="0">
              <a:solidFill>
                <a:srgbClr val="002060"/>
              </a:solidFill>
            </a:endParaRPr>
          </a:p>
        </p:txBody>
      </p:sp>
      <p:sp>
        <p:nvSpPr>
          <p:cNvPr id="17" name="TextBox 16"/>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ppt_x"/>
                                          </p:val>
                                        </p:tav>
                                        <p:tav tm="100000">
                                          <p:val>
                                            <p:strVal val="#ppt_x"/>
                                          </p:val>
                                        </p:tav>
                                      </p:tavLst>
                                    </p:anim>
                                    <p:anim calcmode="lin" valueType="num">
                                      <p:cBhvr additive="base">
                                        <p:cTn id="3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0" fill="hold"/>
                                        <p:tgtEl>
                                          <p:spTgt spid="14"/>
                                        </p:tgtEl>
                                        <p:attrNameLst>
                                          <p:attrName>ppt_x</p:attrName>
                                        </p:attrNameLst>
                                      </p:cBhvr>
                                      <p:tavLst>
                                        <p:tav tm="0">
                                          <p:val>
                                            <p:strVal val="#ppt_x"/>
                                          </p:val>
                                        </p:tav>
                                        <p:tav tm="100000">
                                          <p:val>
                                            <p:strVal val="#ppt_x"/>
                                          </p:val>
                                        </p:tav>
                                      </p:tavLst>
                                    </p:anim>
                                    <p:anim calcmode="lin" valueType="num">
                                      <p:cBhvr additive="base">
                                        <p:cTn id="44"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ppt_x"/>
                                          </p:val>
                                        </p:tav>
                                        <p:tav tm="100000">
                                          <p:val>
                                            <p:strVal val="#ppt_x"/>
                                          </p:val>
                                        </p:tav>
                                      </p:tavLst>
                                    </p:anim>
                                    <p:anim calcmode="lin" valueType="num">
                                      <p:cBhvr additive="base">
                                        <p:cTn id="50"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1000" fill="hold"/>
                                        <p:tgtEl>
                                          <p:spTgt spid="16"/>
                                        </p:tgtEl>
                                        <p:attrNameLst>
                                          <p:attrName>ppt_x</p:attrName>
                                        </p:attrNameLst>
                                      </p:cBhvr>
                                      <p:tavLst>
                                        <p:tav tm="0">
                                          <p:val>
                                            <p:strVal val="#ppt_x"/>
                                          </p:val>
                                        </p:tav>
                                        <p:tav tm="100000">
                                          <p:val>
                                            <p:strVal val="#ppt_x"/>
                                          </p:val>
                                        </p:tav>
                                      </p:tavLst>
                                    </p:anim>
                                    <p:anim calcmode="lin" valueType="num">
                                      <p:cBhvr additive="base">
                                        <p:cTn id="56"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ppt_x"/>
                                          </p:val>
                                        </p:tav>
                                        <p:tav tm="100000">
                                          <p:val>
                                            <p:strVal val="#ppt_x"/>
                                          </p:val>
                                        </p:tav>
                                      </p:tavLst>
                                    </p:anim>
                                    <p:anim calcmode="lin" valueType="num">
                                      <p:cBhvr additive="base">
                                        <p:cTn id="62"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4" grpId="0"/>
      <p:bldP spid="15" grpId="0"/>
      <p:bldP spid="1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5720" y="4500570"/>
          <a:ext cx="2928958" cy="1548061"/>
        </p:xfrm>
        <a:graphic>
          <a:graphicData uri="http://schemas.openxmlformats.org/drawingml/2006/table">
            <a:tbl>
              <a:tblPr firstRow="1" bandRow="1">
                <a:tableStyleId>{5C22544A-7EE6-4342-B048-85BDC9FD1C3A}</a:tableStyleId>
              </a:tblPr>
              <a:tblGrid>
                <a:gridCol w="1538944"/>
                <a:gridCol w="1390014"/>
              </a:tblGrid>
              <a:tr h="542221">
                <a:tc>
                  <a:txBody>
                    <a:bodyPr/>
                    <a:lstStyle/>
                    <a:p>
                      <a:r>
                        <a:rPr lang="ro-RO" sz="1600" b="1" dirty="0" smtClean="0">
                          <a:latin typeface="Times New Roman" pitchFamily="18" charset="0"/>
                          <a:cs typeface="Times New Roman" pitchFamily="18" charset="0"/>
                        </a:rPr>
                        <a:t>SQ</a:t>
                      </a:r>
                      <a:endParaRPr lang="en-US" sz="1600" b="1" dirty="0">
                        <a:latin typeface="Times New Roman" pitchFamily="18" charset="0"/>
                        <a:cs typeface="Times New Roman" pitchFamily="18" charset="0"/>
                      </a:endParaRPr>
                    </a:p>
                  </a:txBody>
                  <a:tcPr/>
                </a:tc>
                <a:tc>
                  <a:txBody>
                    <a:bodyPr/>
                    <a:lstStyle/>
                    <a:p>
                      <a:r>
                        <a:rPr lang="en-US" sz="1600" b="1" dirty="0" smtClean="0">
                          <a:latin typeface="Times New Roman" pitchFamily="18" charset="0"/>
                          <a:cs typeface="Times New Roman" pitchFamily="18" charset="0"/>
                        </a:rPr>
                        <a:t>Subjects %</a:t>
                      </a:r>
                      <a:endParaRPr lang="en-US" sz="1600" b="1" dirty="0">
                        <a:latin typeface="Times New Roman" pitchFamily="18" charset="0"/>
                        <a:cs typeface="Times New Roman" pitchFamily="18" charset="0"/>
                      </a:endParaRPr>
                    </a:p>
                  </a:txBody>
                  <a:tcPr/>
                </a:tc>
              </a:tr>
              <a:tr h="313917">
                <a:tc>
                  <a:txBody>
                    <a:bodyPr/>
                    <a:lstStyle/>
                    <a:p>
                      <a:r>
                        <a:rPr lang="en-US" sz="1600" b="1" dirty="0" smtClean="0">
                          <a:latin typeface="Times New Roman" pitchFamily="18" charset="0"/>
                          <a:cs typeface="Times New Roman" pitchFamily="18" charset="0"/>
                        </a:rPr>
                        <a:t>Above average</a:t>
                      </a:r>
                      <a:endParaRPr lang="en-US" sz="1600" b="1" dirty="0">
                        <a:latin typeface="Times New Roman" pitchFamily="18" charset="0"/>
                        <a:cs typeface="Times New Roman" pitchFamily="18" charset="0"/>
                      </a:endParaRPr>
                    </a:p>
                  </a:txBody>
                  <a:tcPr/>
                </a:tc>
                <a:tc>
                  <a:txBody>
                    <a:bodyPr/>
                    <a:lstStyle/>
                    <a:p>
                      <a:r>
                        <a:rPr lang="en-US" sz="1600" b="1" dirty="0" smtClean="0">
                          <a:latin typeface="Times New Roman" pitchFamily="18" charset="0"/>
                          <a:cs typeface="Times New Roman" pitchFamily="18" charset="0"/>
                        </a:rPr>
                        <a:t>10</a:t>
                      </a:r>
                      <a:endParaRPr lang="en-US" sz="1600" b="1" dirty="0">
                        <a:latin typeface="Times New Roman" pitchFamily="18" charset="0"/>
                        <a:cs typeface="Times New Roman" pitchFamily="18" charset="0"/>
                      </a:endParaRPr>
                    </a:p>
                  </a:txBody>
                  <a:tcPr/>
                </a:tc>
              </a:tr>
              <a:tr h="313917">
                <a:tc>
                  <a:txBody>
                    <a:bodyPr/>
                    <a:lstStyle/>
                    <a:p>
                      <a:r>
                        <a:rPr lang="en-US" sz="1600" b="1" dirty="0" smtClean="0">
                          <a:latin typeface="Times New Roman" pitchFamily="18" charset="0"/>
                          <a:cs typeface="Times New Roman" pitchFamily="18" charset="0"/>
                        </a:rPr>
                        <a:t>Lower average</a:t>
                      </a:r>
                      <a:endParaRPr lang="en-US" sz="1600" b="1" dirty="0">
                        <a:latin typeface="Times New Roman" pitchFamily="18" charset="0"/>
                        <a:cs typeface="Times New Roman" pitchFamily="18" charset="0"/>
                      </a:endParaRPr>
                    </a:p>
                  </a:txBody>
                  <a:tcPr/>
                </a:tc>
                <a:tc>
                  <a:txBody>
                    <a:bodyPr/>
                    <a:lstStyle/>
                    <a:p>
                      <a:r>
                        <a:rPr lang="en-US" sz="1600" b="1" dirty="0" smtClean="0">
                          <a:latin typeface="Times New Roman" pitchFamily="18" charset="0"/>
                          <a:cs typeface="Times New Roman" pitchFamily="18" charset="0"/>
                        </a:rPr>
                        <a:t>40</a:t>
                      </a:r>
                      <a:endParaRPr lang="en-US" sz="1600" b="1" dirty="0">
                        <a:latin typeface="Times New Roman" pitchFamily="18" charset="0"/>
                        <a:cs typeface="Times New Roman" pitchFamily="18" charset="0"/>
                      </a:endParaRPr>
                    </a:p>
                  </a:txBody>
                  <a:tcPr/>
                </a:tc>
              </a:tr>
              <a:tr h="313917">
                <a:tc>
                  <a:txBody>
                    <a:bodyPr/>
                    <a:lstStyle/>
                    <a:p>
                      <a:r>
                        <a:rPr lang="en-US" sz="1600" b="1" dirty="0" smtClean="0">
                          <a:latin typeface="Times New Roman" pitchFamily="18" charset="0"/>
                          <a:cs typeface="Times New Roman" pitchFamily="18" charset="0"/>
                        </a:rPr>
                        <a:t>Below average</a:t>
                      </a:r>
                      <a:endParaRPr lang="en-US" sz="1600" b="1" dirty="0">
                        <a:latin typeface="Times New Roman" pitchFamily="18" charset="0"/>
                        <a:cs typeface="Times New Roman" pitchFamily="18" charset="0"/>
                      </a:endParaRPr>
                    </a:p>
                  </a:txBody>
                  <a:tcPr/>
                </a:tc>
                <a:tc>
                  <a:txBody>
                    <a:bodyPr/>
                    <a:lstStyle/>
                    <a:p>
                      <a:r>
                        <a:rPr lang="en-US" sz="1600" b="1" dirty="0" smtClean="0">
                          <a:latin typeface="Times New Roman" pitchFamily="18" charset="0"/>
                          <a:cs typeface="Times New Roman" pitchFamily="18" charset="0"/>
                        </a:rPr>
                        <a:t>50</a:t>
                      </a:r>
                      <a:endParaRPr lang="en-US" sz="1600" b="1" dirty="0">
                        <a:latin typeface="Times New Roman" pitchFamily="18" charset="0"/>
                        <a:cs typeface="Times New Roman" pitchFamily="18" charset="0"/>
                      </a:endParaRPr>
                    </a:p>
                  </a:txBody>
                  <a:tcPr/>
                </a:tc>
              </a:tr>
            </a:tbl>
          </a:graphicData>
        </a:graphic>
      </p:graphicFrame>
      <p:graphicFrame>
        <p:nvGraphicFramePr>
          <p:cNvPr id="5" name="Table 4"/>
          <p:cNvGraphicFramePr>
            <a:graphicFrameLocks noGrp="1"/>
          </p:cNvGraphicFramePr>
          <p:nvPr/>
        </p:nvGraphicFramePr>
        <p:xfrm>
          <a:off x="71441" y="1838960"/>
          <a:ext cx="9001153" cy="1112520"/>
        </p:xfrm>
        <a:graphic>
          <a:graphicData uri="http://schemas.openxmlformats.org/drawingml/2006/table">
            <a:tbl>
              <a:tblPr firstRow="1" bandRow="1">
                <a:tableStyleId>{5C22544A-7EE6-4342-B048-85BDC9FD1C3A}</a:tableStyleId>
              </a:tblPr>
              <a:tblGrid>
                <a:gridCol w="1296183"/>
                <a:gridCol w="914137"/>
                <a:gridCol w="754537"/>
                <a:gridCol w="754537"/>
                <a:gridCol w="754537"/>
                <a:gridCol w="754537"/>
                <a:gridCol w="754537"/>
                <a:gridCol w="754537"/>
                <a:gridCol w="754537"/>
                <a:gridCol w="754537"/>
                <a:gridCol w="754537"/>
              </a:tblGrid>
              <a:tr h="370840">
                <a:tc>
                  <a:txBody>
                    <a:bodyPr/>
                    <a:lstStyle/>
                    <a:p>
                      <a:r>
                        <a:rPr lang="en-US" sz="1700" b="1" dirty="0" smtClean="0">
                          <a:latin typeface="Times New Roman" pitchFamily="18" charset="0"/>
                          <a:cs typeface="Times New Roman" pitchFamily="18" charset="0"/>
                        </a:rPr>
                        <a:t>Question</a:t>
                      </a:r>
                      <a:endParaRPr lang="en-US" sz="17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1</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2</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3</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4</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5</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6</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7</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8</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9</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10</a:t>
                      </a:r>
                      <a:endParaRPr lang="en-US" sz="1800" b="1" dirty="0">
                        <a:latin typeface="Times New Roman" pitchFamily="18" charset="0"/>
                        <a:cs typeface="Times New Roman" pitchFamily="18" charset="0"/>
                      </a:endParaRPr>
                    </a:p>
                  </a:txBody>
                  <a:tcPr/>
                </a:tc>
              </a:tr>
              <a:tr h="370840">
                <a:tc>
                  <a:txBody>
                    <a:bodyPr/>
                    <a:lstStyle/>
                    <a:p>
                      <a:r>
                        <a:rPr kumimoji="0" lang="en-US" sz="1800" b="1" kern="1200" dirty="0" smtClean="0">
                          <a:solidFill>
                            <a:schemeClr val="dk1"/>
                          </a:solidFill>
                          <a:latin typeface="+mn-lt"/>
                          <a:ea typeface="+mn-ea"/>
                          <a:cs typeface="+mn-cs"/>
                        </a:rPr>
                        <a:t>High SQ</a:t>
                      </a:r>
                      <a:endParaRPr lang="en-US" sz="17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19%</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69%</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48%</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10%</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63%</a:t>
                      </a:r>
                    </a:p>
                  </a:txBody>
                  <a:tcPr/>
                </a:tc>
                <a:tc>
                  <a:txBody>
                    <a:bodyPr/>
                    <a:lstStyle/>
                    <a:p>
                      <a:r>
                        <a:rPr lang="ro-RO" sz="1800" b="1" dirty="0" smtClean="0">
                          <a:latin typeface="Times New Roman" pitchFamily="18" charset="0"/>
                          <a:cs typeface="Times New Roman" pitchFamily="18" charset="0"/>
                        </a:rPr>
                        <a:t>79%</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35%</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83%</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75%</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73%</a:t>
                      </a:r>
                      <a:endParaRPr lang="en-US" sz="1800" b="1" dirty="0">
                        <a:latin typeface="Times New Roman" pitchFamily="18" charset="0"/>
                        <a:cs typeface="Times New Roman" pitchFamily="18" charset="0"/>
                      </a:endParaRPr>
                    </a:p>
                  </a:txBody>
                  <a:tcPr/>
                </a:tc>
              </a:tr>
              <a:tr h="370840">
                <a:tc>
                  <a:txBody>
                    <a:bodyPr/>
                    <a:lstStyle/>
                    <a:p>
                      <a:r>
                        <a:rPr kumimoji="0" lang="en-US" sz="1800" b="1" kern="1200" dirty="0" smtClean="0">
                          <a:solidFill>
                            <a:schemeClr val="dk1"/>
                          </a:solidFill>
                          <a:latin typeface="+mn-lt"/>
                          <a:ea typeface="+mn-ea"/>
                          <a:cs typeface="+mn-cs"/>
                        </a:rPr>
                        <a:t>Low SQ</a:t>
                      </a:r>
                      <a:endParaRPr lang="en-US" sz="17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81%</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31%</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52%</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90%</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37%</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21%</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65%</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17%</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25%</a:t>
                      </a:r>
                      <a:endParaRPr lang="en-US" sz="1800" b="1" dirty="0">
                        <a:latin typeface="Times New Roman" pitchFamily="18" charset="0"/>
                        <a:cs typeface="Times New Roman" pitchFamily="18" charset="0"/>
                      </a:endParaRPr>
                    </a:p>
                  </a:txBody>
                  <a:tcPr/>
                </a:tc>
                <a:tc>
                  <a:txBody>
                    <a:bodyPr/>
                    <a:lstStyle/>
                    <a:p>
                      <a:r>
                        <a:rPr lang="ro-RO" sz="1800" b="1" dirty="0" smtClean="0">
                          <a:latin typeface="Times New Roman" pitchFamily="18" charset="0"/>
                          <a:cs typeface="Times New Roman" pitchFamily="18" charset="0"/>
                        </a:rPr>
                        <a:t>27%</a:t>
                      </a:r>
                      <a:endParaRPr lang="en-US" sz="1800" b="1" dirty="0">
                        <a:latin typeface="Times New Roman" pitchFamily="18" charset="0"/>
                        <a:cs typeface="Times New Roman" pitchFamily="18" charset="0"/>
                      </a:endParaRPr>
                    </a:p>
                  </a:txBody>
                  <a:tcPr/>
                </a:tc>
              </a:tr>
            </a:tbl>
          </a:graphicData>
        </a:graphic>
      </p:graphicFrame>
      <p:pic>
        <p:nvPicPr>
          <p:cNvPr id="7" name="Picture 6" descr="image003.png"/>
          <p:cNvPicPr>
            <a:picLocks noChangeAspect="1"/>
          </p:cNvPicPr>
          <p:nvPr/>
        </p:nvPicPr>
        <p:blipFill>
          <a:blip r:embed="rId2" cstate="print"/>
          <a:stretch>
            <a:fillRect/>
          </a:stretch>
        </p:blipFill>
        <p:spPr>
          <a:xfrm>
            <a:off x="4214810" y="3857628"/>
            <a:ext cx="4584589" cy="2755631"/>
          </a:xfrm>
          <a:prstGeom prst="rect">
            <a:avLst/>
          </a:prstGeom>
        </p:spPr>
      </p:pic>
      <p:sp>
        <p:nvSpPr>
          <p:cNvPr id="8" name="TextBox 7"/>
          <p:cNvSpPr txBox="1"/>
          <p:nvPr/>
        </p:nvSpPr>
        <p:spPr>
          <a:xfrm>
            <a:off x="2583828" y="857232"/>
            <a:ext cx="3976345" cy="461665"/>
          </a:xfrm>
          <a:prstGeom prst="rect">
            <a:avLst/>
          </a:prstGeom>
          <a:noFill/>
        </p:spPr>
        <p:txBody>
          <a:bodyPr wrap="none" rtlCol="0">
            <a:spAutoFit/>
          </a:bodyPr>
          <a:lstStyle/>
          <a:p>
            <a:r>
              <a:rPr lang="en-US" sz="2400" b="1" i="1" dirty="0" smtClean="0">
                <a:solidFill>
                  <a:srgbClr val="002060"/>
                </a:solidFill>
              </a:rPr>
              <a:t>How to interpret  test results?</a:t>
            </a:r>
            <a:endParaRPr lang="en-US" sz="2400" b="1" i="1" dirty="0">
              <a:solidFill>
                <a:srgbClr val="002060"/>
              </a:solidFill>
            </a:endParaRPr>
          </a:p>
        </p:txBody>
      </p:sp>
      <p:sp>
        <p:nvSpPr>
          <p:cNvPr id="6" name="Oval 5"/>
          <p:cNvSpPr/>
          <p:nvPr/>
        </p:nvSpPr>
        <p:spPr>
          <a:xfrm>
            <a:off x="2714612" y="5500702"/>
            <a:ext cx="142876" cy="14287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9" name="Oval 8"/>
          <p:cNvSpPr/>
          <p:nvPr/>
        </p:nvSpPr>
        <p:spPr>
          <a:xfrm>
            <a:off x="2714612" y="5143512"/>
            <a:ext cx="142876" cy="14287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0" name="Oval 9"/>
          <p:cNvSpPr/>
          <p:nvPr/>
        </p:nvSpPr>
        <p:spPr>
          <a:xfrm>
            <a:off x="2714612" y="5786454"/>
            <a:ext cx="142876" cy="142876"/>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1000"/>
                                        <p:tgtEl>
                                          <p:spTgt spid="4"/>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2133600" y="0"/>
            <a:ext cx="4876800" cy="523220"/>
          </a:xfrm>
          <a:prstGeom prst="rect">
            <a:avLst/>
          </a:prstGeom>
          <a:noFill/>
        </p:spPr>
        <p:txBody>
          <a:bodyPr wrap="square" rtlCol="0">
            <a:spAutoFit/>
          </a:bodyPr>
          <a:lstStyle/>
          <a:p>
            <a:pPr algn="ctr"/>
            <a:r>
              <a:rPr lang="en-US" sz="2800" dirty="0" smtClean="0">
                <a:solidFill>
                  <a:srgbClr val="002060"/>
                </a:solidFill>
              </a:rPr>
              <a:t>8. CONCLUSIONS</a:t>
            </a:r>
            <a:endParaRPr lang="en-US" sz="2800" dirty="0">
              <a:solidFill>
                <a:srgbClr val="002060"/>
              </a:solidFill>
            </a:endParaRPr>
          </a:p>
        </p:txBody>
      </p:sp>
      <p:sp>
        <p:nvSpPr>
          <p:cNvPr id="5" name="TextBox 4"/>
          <p:cNvSpPr txBox="1"/>
          <p:nvPr/>
        </p:nvSpPr>
        <p:spPr>
          <a:xfrm>
            <a:off x="0" y="457200"/>
            <a:ext cx="9144000" cy="1200329"/>
          </a:xfrm>
          <a:prstGeom prst="rect">
            <a:avLst/>
          </a:prstGeom>
          <a:noFill/>
        </p:spPr>
        <p:txBody>
          <a:bodyPr wrap="square" rtlCol="0">
            <a:spAutoFit/>
          </a:bodyPr>
          <a:lstStyle/>
          <a:p>
            <a:r>
              <a:rPr lang="en-US" sz="2400" dirty="0" smtClean="0">
                <a:solidFill>
                  <a:srgbClr val="002060"/>
                </a:solidFill>
              </a:rPr>
              <a:t>The development of spiritual intelligence in the workplace, especially in private, public administration and NGO:</a:t>
            </a:r>
          </a:p>
          <a:p>
            <a:endParaRPr lang="en-US" sz="2400" dirty="0">
              <a:solidFill>
                <a:srgbClr val="002060"/>
              </a:solidFill>
            </a:endParaRPr>
          </a:p>
        </p:txBody>
      </p:sp>
      <p:graphicFrame>
        <p:nvGraphicFramePr>
          <p:cNvPr id="6" name="Table 5"/>
          <p:cNvGraphicFramePr>
            <a:graphicFrameLocks noGrp="1"/>
          </p:cNvGraphicFramePr>
          <p:nvPr/>
        </p:nvGraphicFramePr>
        <p:xfrm>
          <a:off x="-3" y="1348994"/>
          <a:ext cx="9144002" cy="5803848"/>
        </p:xfrm>
        <a:graphic>
          <a:graphicData uri="http://schemas.openxmlformats.org/drawingml/2006/table">
            <a:tbl>
              <a:tblPr>
                <a:tableStyleId>{35758FB7-9AC5-4552-8A53-C91805E547FA}</a:tableStyleId>
              </a:tblPr>
              <a:tblGrid>
                <a:gridCol w="4572001"/>
                <a:gridCol w="4572001"/>
              </a:tblGrid>
              <a:tr h="683208">
                <a:tc>
                  <a:txBody>
                    <a:bodyPr/>
                    <a:lstStyle/>
                    <a:p>
                      <a:pPr algn="just">
                        <a:lnSpc>
                          <a:spcPct val="115000"/>
                        </a:lnSpc>
                        <a:spcAft>
                          <a:spcPts val="0"/>
                        </a:spcAft>
                      </a:pPr>
                      <a:r>
                        <a:rPr lang="ro-RO" sz="2400" dirty="0">
                          <a:solidFill>
                            <a:srgbClr val="C00000"/>
                          </a:solidFill>
                        </a:rPr>
                        <a:t>struggle against:</a:t>
                      </a:r>
                      <a:endParaRPr lang="en-US" sz="2400" dirty="0">
                        <a:solidFill>
                          <a:srgbClr val="C00000"/>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ro-RO" sz="2400" dirty="0">
                          <a:solidFill>
                            <a:srgbClr val="C00000"/>
                          </a:solidFill>
                        </a:rPr>
                        <a:t>determine: </a:t>
                      </a:r>
                      <a:endParaRPr lang="en-US" sz="2400" dirty="0">
                        <a:solidFill>
                          <a:srgbClr val="C00000"/>
                        </a:solidFill>
                        <a:latin typeface="Calibri"/>
                        <a:ea typeface="Times New Roman"/>
                        <a:cs typeface="Times New Roman"/>
                      </a:endParaRPr>
                    </a:p>
                  </a:txBody>
                  <a:tcPr marL="68580" marR="68580" marT="0" marB="0"/>
                </a:tc>
              </a:tr>
              <a:tr h="965160">
                <a:tc>
                  <a:txBody>
                    <a:bodyPr/>
                    <a:lstStyle/>
                    <a:p>
                      <a:pPr marL="457200" algn="just">
                        <a:spcAft>
                          <a:spcPts val="0"/>
                        </a:spcAft>
                        <a:buFont typeface="Arial" pitchFamily="34" charset="0"/>
                        <a:buChar char="•"/>
                      </a:pPr>
                      <a:r>
                        <a:rPr lang="en-US" sz="2400" dirty="0" smtClean="0"/>
                        <a:t> stress</a:t>
                      </a:r>
                      <a:endParaRPr lang="en-US" sz="2400" dirty="0">
                        <a:latin typeface="Times New Roman"/>
                        <a:ea typeface="Times New Roman"/>
                      </a:endParaRPr>
                    </a:p>
                  </a:txBody>
                  <a:tcPr marL="68580" marR="68580" marT="0" marB="0"/>
                </a:tc>
                <a:tc>
                  <a:txBody>
                    <a:bodyPr/>
                    <a:lstStyle/>
                    <a:p>
                      <a:pPr marL="457200" algn="just">
                        <a:spcAft>
                          <a:spcPts val="0"/>
                        </a:spcAft>
                        <a:buFont typeface="Arial" pitchFamily="34" charset="0"/>
                        <a:buChar char="•"/>
                      </a:pPr>
                      <a:r>
                        <a:rPr lang="en-US" sz="2400" dirty="0" smtClean="0"/>
                        <a:t> conflicts </a:t>
                      </a:r>
                      <a:r>
                        <a:rPr lang="en-US" sz="2400" dirty="0"/>
                        <a:t>can be managed more easily and do not reach crisis </a:t>
                      </a:r>
                      <a:endParaRPr lang="en-US" sz="2400" dirty="0">
                        <a:latin typeface="Times New Roman"/>
                        <a:ea typeface="Times New Roman"/>
                      </a:endParaRPr>
                    </a:p>
                  </a:txBody>
                  <a:tcPr marL="68580" marR="68580" marT="0" marB="0"/>
                </a:tc>
              </a:tr>
              <a:tr h="3860638">
                <a:tc>
                  <a:txBody>
                    <a:bodyPr/>
                    <a:lstStyle/>
                    <a:p>
                      <a:pPr marL="457200" algn="l">
                        <a:spcAft>
                          <a:spcPts val="0"/>
                        </a:spcAft>
                        <a:buFont typeface="Arial" pitchFamily="34" charset="0"/>
                        <a:buChar char="•"/>
                      </a:pPr>
                      <a:r>
                        <a:rPr lang="en-US" sz="2400" dirty="0" smtClean="0"/>
                        <a:t> communicational </a:t>
                      </a:r>
                      <a:r>
                        <a:rPr lang="en-US" sz="2400" dirty="0"/>
                        <a:t>handling, </a:t>
                      </a:r>
                      <a:r>
                        <a:rPr lang="en-US" sz="2400" dirty="0" err="1" smtClean="0"/>
                        <a:t>imagology</a:t>
                      </a:r>
                      <a:r>
                        <a:rPr lang="en-US" sz="2400" dirty="0" smtClean="0"/>
                        <a:t> manipulation, </a:t>
                      </a:r>
                      <a:r>
                        <a:rPr lang="en-US" sz="2400" dirty="0"/>
                        <a:t>by and with the operation of the right </a:t>
                      </a:r>
                      <a:r>
                        <a:rPr lang="en-US" sz="2400" dirty="0" smtClean="0"/>
                        <a:t>hemisphere; in </a:t>
                      </a:r>
                      <a:r>
                        <a:rPr lang="en-US" sz="2400" dirty="0"/>
                        <a:t>this case is essential to develop consciousness through </a:t>
                      </a:r>
                      <a:r>
                        <a:rPr lang="en-US" sz="2400" dirty="0" err="1" smtClean="0"/>
                        <a:t>transdiscilinarity</a:t>
                      </a:r>
                      <a:r>
                        <a:rPr lang="en-US" sz="2400" dirty="0" smtClean="0"/>
                        <a:t> and </a:t>
                      </a:r>
                      <a:r>
                        <a:rPr lang="en-US" sz="2400" dirty="0"/>
                        <a:t>through </a:t>
                      </a:r>
                      <a:r>
                        <a:rPr lang="en-US" sz="2400" dirty="0" smtClean="0"/>
                        <a:t>–energetically and </a:t>
                      </a:r>
                      <a:r>
                        <a:rPr lang="en-US" sz="2400" dirty="0" err="1" smtClean="0"/>
                        <a:t>vibrational</a:t>
                      </a:r>
                      <a:r>
                        <a:rPr lang="en-US" sz="2400" dirty="0" smtClean="0"/>
                        <a:t>-informational </a:t>
                      </a:r>
                      <a:r>
                        <a:rPr lang="en-US" sz="2400" dirty="0"/>
                        <a:t>approach, so that in Romania media manipulation are minimized</a:t>
                      </a:r>
                      <a:endParaRPr lang="en-US" sz="2400" dirty="0">
                        <a:latin typeface="Times New Roman"/>
                        <a:ea typeface="Times New Roman"/>
                      </a:endParaRPr>
                    </a:p>
                  </a:txBody>
                  <a:tcPr marL="68580" marR="68580" marT="0" marB="0"/>
                </a:tc>
                <a:tc>
                  <a:txBody>
                    <a:bodyPr/>
                    <a:lstStyle/>
                    <a:p>
                      <a:pPr marL="457200" algn="l">
                        <a:spcAft>
                          <a:spcPts val="0"/>
                        </a:spcAft>
                        <a:buFont typeface="Arial" pitchFamily="34" charset="0"/>
                        <a:buChar char="•"/>
                      </a:pPr>
                      <a:r>
                        <a:rPr lang="en-US" sz="2400" baseline="0" dirty="0" smtClean="0"/>
                        <a:t> </a:t>
                      </a:r>
                      <a:r>
                        <a:rPr lang="en-US" sz="2400" dirty="0" smtClean="0"/>
                        <a:t>health </a:t>
                      </a:r>
                      <a:r>
                        <a:rPr lang="en-US" sz="2400" dirty="0"/>
                        <a:t>improves </a:t>
                      </a:r>
                      <a:endParaRPr lang="en-US" sz="24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4)">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aphicFrame>
        <p:nvGraphicFramePr>
          <p:cNvPr id="8" name="Table 7"/>
          <p:cNvGraphicFramePr>
            <a:graphicFrameLocks noGrp="1"/>
          </p:cNvGraphicFramePr>
          <p:nvPr/>
        </p:nvGraphicFramePr>
        <p:xfrm>
          <a:off x="0" y="1232588"/>
          <a:ext cx="9144002" cy="5549212"/>
        </p:xfrm>
        <a:graphic>
          <a:graphicData uri="http://schemas.openxmlformats.org/drawingml/2006/table">
            <a:tbl>
              <a:tblPr>
                <a:tableStyleId>{35758FB7-9AC5-4552-8A53-C91805E547FA}</a:tableStyleId>
              </a:tblPr>
              <a:tblGrid>
                <a:gridCol w="4572001"/>
                <a:gridCol w="4572001"/>
              </a:tblGrid>
              <a:tr h="428572">
                <a:tc>
                  <a:txBody>
                    <a:bodyPr/>
                    <a:lstStyle/>
                    <a:p>
                      <a:pPr algn="just">
                        <a:lnSpc>
                          <a:spcPct val="115000"/>
                        </a:lnSpc>
                        <a:spcAft>
                          <a:spcPts val="0"/>
                        </a:spcAft>
                      </a:pPr>
                      <a:r>
                        <a:rPr lang="ro-RO" sz="2400" dirty="0">
                          <a:solidFill>
                            <a:srgbClr val="C00000"/>
                          </a:solidFill>
                        </a:rPr>
                        <a:t>struggle against:</a:t>
                      </a:r>
                      <a:endParaRPr lang="en-US" sz="2400" dirty="0">
                        <a:solidFill>
                          <a:srgbClr val="C00000"/>
                        </a:solidFill>
                        <a:latin typeface="Calibri"/>
                        <a:ea typeface="Times New Roman"/>
                        <a:cs typeface="Times New Roman"/>
                      </a:endParaRPr>
                    </a:p>
                  </a:txBody>
                  <a:tcPr marL="68580" marR="68580" marT="0" marB="0"/>
                </a:tc>
                <a:tc>
                  <a:txBody>
                    <a:bodyPr/>
                    <a:lstStyle/>
                    <a:p>
                      <a:pPr algn="just">
                        <a:lnSpc>
                          <a:spcPct val="115000"/>
                        </a:lnSpc>
                        <a:spcAft>
                          <a:spcPts val="0"/>
                        </a:spcAft>
                      </a:pPr>
                      <a:r>
                        <a:rPr lang="ro-RO" sz="2400" dirty="0">
                          <a:solidFill>
                            <a:srgbClr val="C00000"/>
                          </a:solidFill>
                        </a:rPr>
                        <a:t>determine: </a:t>
                      </a:r>
                      <a:endParaRPr lang="en-US" sz="2400" dirty="0">
                        <a:solidFill>
                          <a:srgbClr val="C00000"/>
                        </a:solidFill>
                        <a:latin typeface="Calibri"/>
                        <a:ea typeface="Times New Roman"/>
                        <a:cs typeface="Times New Roman"/>
                      </a:endParaRPr>
                    </a:p>
                  </a:txBody>
                  <a:tcPr marL="68580" marR="68580" marT="0" marB="0"/>
                </a:tc>
              </a:tr>
              <a:tr h="2119036">
                <a:tc>
                  <a:txBody>
                    <a:bodyPr/>
                    <a:lstStyle/>
                    <a:p>
                      <a:pPr marL="457200" algn="l">
                        <a:spcAft>
                          <a:spcPts val="0"/>
                        </a:spcAft>
                        <a:buFont typeface="Arial" pitchFamily="34" charset="0"/>
                        <a:buChar char="•"/>
                      </a:pPr>
                      <a:r>
                        <a:rPr lang="en-US" sz="2400" dirty="0" smtClean="0"/>
                        <a:t> physical </a:t>
                      </a:r>
                      <a:r>
                        <a:rPr lang="en-US" sz="2400" dirty="0"/>
                        <a:t>aggression between people, groups and individuals within a family of groups (</a:t>
                      </a:r>
                      <a:r>
                        <a:rPr lang="en-US" sz="2400" dirty="0" err="1"/>
                        <a:t>eg</a:t>
                      </a:r>
                      <a:r>
                        <a:rPr lang="en-US" sz="2400" dirty="0"/>
                        <a:t>, between racial groups), between individuals, groups and communities, between nations, peoples and religions, between nations and alliances</a:t>
                      </a:r>
                      <a:endParaRPr lang="en-US" sz="2400" dirty="0">
                        <a:latin typeface="Times New Roman"/>
                        <a:ea typeface="Times New Roman"/>
                      </a:endParaRPr>
                    </a:p>
                  </a:txBody>
                  <a:tcPr marL="68580" marR="68580" marT="0" marB="0"/>
                </a:tc>
                <a:tc>
                  <a:txBody>
                    <a:bodyPr/>
                    <a:lstStyle/>
                    <a:p>
                      <a:pPr algn="l">
                        <a:lnSpc>
                          <a:spcPct val="115000"/>
                        </a:lnSpc>
                        <a:spcAft>
                          <a:spcPts val="0"/>
                        </a:spcAft>
                        <a:buFont typeface="Arial" pitchFamily="34" charset="0"/>
                        <a:buChar char="•"/>
                      </a:pPr>
                      <a:r>
                        <a:rPr lang="en-US" sz="2400" dirty="0" smtClean="0"/>
                        <a:t> ensure </a:t>
                      </a:r>
                      <a:r>
                        <a:rPr lang="en-US" sz="2400" dirty="0"/>
                        <a:t>the energy balance of an </a:t>
                      </a:r>
                      <a:r>
                        <a:rPr lang="en-US" sz="2400" dirty="0" smtClean="0"/>
                        <a:t>organization </a:t>
                      </a:r>
                      <a:r>
                        <a:rPr lang="en-US" sz="2400" dirty="0"/>
                        <a:t>and its internal stability </a:t>
                      </a:r>
                      <a:endParaRPr lang="en-US" sz="2400" dirty="0">
                        <a:latin typeface="Calibri"/>
                        <a:ea typeface="Times New Roman"/>
                        <a:cs typeface="Times New Roman"/>
                      </a:endParaRPr>
                    </a:p>
                  </a:txBody>
                  <a:tcPr marL="68580" marR="68580" marT="0" marB="0"/>
                </a:tc>
              </a:tr>
              <a:tr h="2131747">
                <a:tc>
                  <a:txBody>
                    <a:bodyPr/>
                    <a:lstStyle/>
                    <a:p>
                      <a:pPr marL="457200" algn="l">
                        <a:spcAft>
                          <a:spcPts val="0"/>
                        </a:spcAft>
                        <a:buFont typeface="Arial" pitchFamily="34" charset="0"/>
                        <a:buChar char="•"/>
                      </a:pPr>
                      <a:r>
                        <a:rPr lang="en-US" sz="2400" dirty="0" smtClean="0"/>
                        <a:t> the </a:t>
                      </a:r>
                      <a:r>
                        <a:rPr lang="en-US" sz="2400" dirty="0"/>
                        <a:t>hiding of economic </a:t>
                      </a:r>
                      <a:r>
                        <a:rPr lang="en-US" sz="2400" dirty="0" smtClean="0"/>
                        <a:t>al interests </a:t>
                      </a:r>
                      <a:r>
                        <a:rPr lang="en-US" sz="2400" dirty="0"/>
                        <a:t>of many interest groups - for example, </a:t>
                      </a:r>
                      <a:r>
                        <a:rPr lang="en-US" sz="2400" dirty="0" smtClean="0"/>
                        <a:t>some of multinational companies,</a:t>
                      </a:r>
                      <a:r>
                        <a:rPr lang="en-US" sz="2400" baseline="0" dirty="0" smtClean="0"/>
                        <a:t> states </a:t>
                      </a:r>
                      <a:r>
                        <a:rPr lang="en-US" sz="2400" dirty="0" smtClean="0"/>
                        <a:t>etc</a:t>
                      </a:r>
                      <a:r>
                        <a:rPr lang="en-US" sz="2400" dirty="0"/>
                        <a:t>. </a:t>
                      </a:r>
                      <a:r>
                        <a:rPr lang="en-US" sz="2400" dirty="0" smtClean="0"/>
                        <a:t>due to the drastic </a:t>
                      </a:r>
                      <a:r>
                        <a:rPr lang="en-US" sz="2400" dirty="0"/>
                        <a:t>reduction under the earth's resources</a:t>
                      </a:r>
                      <a:endParaRPr lang="en-US" sz="2400" dirty="0">
                        <a:latin typeface="Times New Roman"/>
                        <a:ea typeface="Times New Roman"/>
                      </a:endParaRPr>
                    </a:p>
                  </a:txBody>
                  <a:tcPr marL="68580" marR="68580" marT="0" marB="0"/>
                </a:tc>
                <a:tc>
                  <a:txBody>
                    <a:bodyPr/>
                    <a:lstStyle/>
                    <a:p>
                      <a:pPr algn="l">
                        <a:lnSpc>
                          <a:spcPct val="115000"/>
                        </a:lnSpc>
                        <a:spcAft>
                          <a:spcPts val="0"/>
                        </a:spcAft>
                      </a:pPr>
                      <a:endParaRPr lang="en-US" sz="2400" dirty="0">
                        <a:latin typeface="Calibri"/>
                        <a:ea typeface="Times New Roman"/>
                        <a:cs typeface="Times New Roman"/>
                      </a:endParaRPr>
                    </a:p>
                  </a:txBody>
                  <a:tcPr marL="68580" marR="68580" marT="0" marB="0"/>
                </a:tc>
              </a:tr>
            </a:tbl>
          </a:graphicData>
        </a:graphic>
      </p:graphicFrame>
      <p:sp>
        <p:nvSpPr>
          <p:cNvPr id="9" name="TextBox 8"/>
          <p:cNvSpPr txBox="1"/>
          <p:nvPr/>
        </p:nvSpPr>
        <p:spPr>
          <a:xfrm>
            <a:off x="2133600" y="0"/>
            <a:ext cx="4876800" cy="523220"/>
          </a:xfrm>
          <a:prstGeom prst="rect">
            <a:avLst/>
          </a:prstGeom>
          <a:noFill/>
        </p:spPr>
        <p:txBody>
          <a:bodyPr wrap="square" rtlCol="0">
            <a:spAutoFit/>
          </a:bodyPr>
          <a:lstStyle/>
          <a:p>
            <a:pPr algn="ctr"/>
            <a:r>
              <a:rPr lang="en-US" sz="2800" dirty="0" smtClean="0">
                <a:solidFill>
                  <a:srgbClr val="002060"/>
                </a:solidFill>
              </a:rPr>
              <a:t>8. CONCLUSIONS</a:t>
            </a:r>
            <a:endParaRPr lang="en-US" sz="2800" dirty="0">
              <a:solidFill>
                <a:srgbClr val="002060"/>
              </a:solidFill>
            </a:endParaRPr>
          </a:p>
        </p:txBody>
      </p:sp>
      <p:sp>
        <p:nvSpPr>
          <p:cNvPr id="10" name="TextBox 9"/>
          <p:cNvSpPr txBox="1"/>
          <p:nvPr/>
        </p:nvSpPr>
        <p:spPr>
          <a:xfrm>
            <a:off x="0" y="381000"/>
            <a:ext cx="9144000" cy="1200329"/>
          </a:xfrm>
          <a:prstGeom prst="rect">
            <a:avLst/>
          </a:prstGeom>
          <a:noFill/>
        </p:spPr>
        <p:txBody>
          <a:bodyPr wrap="square" rtlCol="0">
            <a:spAutoFit/>
          </a:bodyPr>
          <a:lstStyle/>
          <a:p>
            <a:r>
              <a:rPr lang="en-US" sz="2400" dirty="0" smtClean="0">
                <a:solidFill>
                  <a:srgbClr val="002060"/>
                </a:solidFill>
              </a:rPr>
              <a:t>The development of spiritual intelligence in the workplace, especially in public administration:</a:t>
            </a:r>
          </a:p>
          <a:p>
            <a:endParaRPr lang="en-US"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p:cNvSpPr txBox="1"/>
          <p:nvPr/>
        </p:nvSpPr>
        <p:spPr>
          <a:xfrm>
            <a:off x="0" y="0"/>
            <a:ext cx="6934200" cy="461665"/>
          </a:xfrm>
          <a:prstGeom prst="rect">
            <a:avLst/>
          </a:prstGeom>
          <a:noFill/>
        </p:spPr>
        <p:txBody>
          <a:bodyPr wrap="square" rtlCol="0">
            <a:spAutoFit/>
          </a:bodyPr>
          <a:lstStyle/>
          <a:p>
            <a:r>
              <a:rPr lang="en-US" sz="2400" b="1" dirty="0" smtClean="0">
                <a:solidFill>
                  <a:srgbClr val="002060"/>
                </a:solidFill>
              </a:rPr>
              <a:t>The overall conclusion:</a:t>
            </a:r>
            <a:endParaRPr lang="en-US" sz="2400" dirty="0">
              <a:solidFill>
                <a:srgbClr val="002060"/>
              </a:solidFill>
            </a:endParaRPr>
          </a:p>
        </p:txBody>
      </p:sp>
      <p:sp>
        <p:nvSpPr>
          <p:cNvPr id="7" name="TextBox 6"/>
          <p:cNvSpPr txBox="1"/>
          <p:nvPr/>
        </p:nvSpPr>
        <p:spPr>
          <a:xfrm>
            <a:off x="0" y="304800"/>
            <a:ext cx="9144000" cy="1200329"/>
          </a:xfrm>
          <a:prstGeom prst="rect">
            <a:avLst/>
          </a:prstGeom>
          <a:noFill/>
        </p:spPr>
        <p:txBody>
          <a:bodyPr wrap="square" rtlCol="0">
            <a:spAutoFit/>
          </a:bodyPr>
          <a:lstStyle/>
          <a:p>
            <a:r>
              <a:rPr lang="en-US" sz="2400" b="1" i="1" dirty="0" smtClean="0">
                <a:solidFill>
                  <a:srgbClr val="C00000"/>
                </a:solidFill>
              </a:rPr>
              <a:t>to have a spiritual life and be assiduously engaged in spiritual practice are authentic way guarantees mental health and human fulfillment</a:t>
            </a:r>
            <a:endParaRPr lang="en-US" sz="2400" i="1" dirty="0" smtClean="0">
              <a:solidFill>
                <a:srgbClr val="C00000"/>
              </a:solidFill>
            </a:endParaRPr>
          </a:p>
          <a:p>
            <a:endParaRPr lang="en-US" sz="2400" i="1" dirty="0">
              <a:solidFill>
                <a:srgbClr val="C00000"/>
              </a:solidFill>
            </a:endParaRPr>
          </a:p>
        </p:txBody>
      </p:sp>
      <p:sp>
        <p:nvSpPr>
          <p:cNvPr id="11" name="TextBox 10"/>
          <p:cNvSpPr txBox="1"/>
          <p:nvPr/>
        </p:nvSpPr>
        <p:spPr>
          <a:xfrm>
            <a:off x="214282" y="762000"/>
            <a:ext cx="8634864" cy="984885"/>
          </a:xfrm>
          <a:prstGeom prst="rect">
            <a:avLst/>
          </a:prstGeom>
          <a:noFill/>
        </p:spPr>
        <p:txBody>
          <a:bodyPr wrap="none" rtlCol="0">
            <a:spAutoFit/>
          </a:bodyPr>
          <a:lstStyle/>
          <a:p>
            <a:endParaRPr lang="en-US" b="1" dirty="0" smtClean="0">
              <a:solidFill>
                <a:srgbClr val="002060"/>
              </a:solidFill>
            </a:endParaRPr>
          </a:p>
          <a:p>
            <a:pPr algn="ctr"/>
            <a:r>
              <a:rPr lang="en-US" sz="2200" b="1" dirty="0" smtClean="0">
                <a:solidFill>
                  <a:srgbClr val="002060"/>
                </a:solidFill>
              </a:rPr>
              <a:t>Characteristics of spiritual intelligence established by Frances Vaughan:</a:t>
            </a:r>
          </a:p>
          <a:p>
            <a:endParaRPr lang="en-US" dirty="0">
              <a:solidFill>
                <a:srgbClr val="002060"/>
              </a:solidFill>
            </a:endParaRPr>
          </a:p>
        </p:txBody>
      </p:sp>
      <p:graphicFrame>
        <p:nvGraphicFramePr>
          <p:cNvPr id="12" name="Table 11"/>
          <p:cNvGraphicFramePr>
            <a:graphicFrameLocks noGrp="1"/>
          </p:cNvGraphicFramePr>
          <p:nvPr/>
        </p:nvGraphicFramePr>
        <p:xfrm>
          <a:off x="-1" y="1524000"/>
          <a:ext cx="9144000" cy="5334000"/>
        </p:xfrm>
        <a:graphic>
          <a:graphicData uri="http://schemas.openxmlformats.org/drawingml/2006/table">
            <a:tbl>
              <a:tblPr/>
              <a:tblGrid>
                <a:gridCol w="4572001"/>
                <a:gridCol w="4571999"/>
              </a:tblGrid>
              <a:tr h="404087">
                <a:tc>
                  <a:txBody>
                    <a:bodyPr/>
                    <a:lstStyle/>
                    <a:p>
                      <a:pPr algn="just">
                        <a:lnSpc>
                          <a:spcPct val="115000"/>
                        </a:lnSpc>
                        <a:spcAft>
                          <a:spcPts val="0"/>
                        </a:spcAft>
                      </a:pPr>
                      <a:r>
                        <a:rPr lang="en-GB" sz="1600" b="1" dirty="0">
                          <a:solidFill>
                            <a:schemeClr val="bg1"/>
                          </a:solidFill>
                          <a:latin typeface="Arial" pitchFamily="34" charset="0"/>
                          <a:ea typeface="Times New Roman"/>
                          <a:cs typeface="Arial" pitchFamily="34" charset="0"/>
                        </a:rPr>
                        <a:t>Intuition</a:t>
                      </a:r>
                      <a:endParaRPr lang="en-US" sz="16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just">
                        <a:lnSpc>
                          <a:spcPct val="115000"/>
                        </a:lnSpc>
                        <a:spcAft>
                          <a:spcPts val="0"/>
                        </a:spcAft>
                      </a:pPr>
                      <a:r>
                        <a:rPr lang="en-GB" sz="1600" b="1" dirty="0">
                          <a:solidFill>
                            <a:schemeClr val="bg1"/>
                          </a:solidFill>
                          <a:latin typeface="Arial" pitchFamily="34" charset="0"/>
                          <a:ea typeface="Times New Roman"/>
                          <a:cs typeface="Arial" pitchFamily="34" charset="0"/>
                        </a:rPr>
                        <a:t>Compassion</a:t>
                      </a:r>
                      <a:endParaRPr lang="en-US" sz="16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404087">
                <a:tc>
                  <a:txBody>
                    <a:bodyPr/>
                    <a:lstStyle/>
                    <a:p>
                      <a:pPr algn="just">
                        <a:lnSpc>
                          <a:spcPct val="115000"/>
                        </a:lnSpc>
                        <a:spcAft>
                          <a:spcPts val="0"/>
                        </a:spcAft>
                      </a:pPr>
                      <a:r>
                        <a:rPr lang="en-GB" sz="1600" b="1">
                          <a:solidFill>
                            <a:schemeClr val="bg1"/>
                          </a:solidFill>
                          <a:latin typeface="Arial" pitchFamily="34" charset="0"/>
                          <a:ea typeface="Times New Roman"/>
                          <a:cs typeface="Arial" pitchFamily="34" charset="0"/>
                        </a:rPr>
                        <a:t>Contemplative knowledge propensity</a:t>
                      </a:r>
                      <a:endParaRPr lang="en-US" sz="1600" b="1">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just">
                        <a:lnSpc>
                          <a:spcPct val="115000"/>
                        </a:lnSpc>
                        <a:spcAft>
                          <a:spcPts val="0"/>
                        </a:spcAft>
                      </a:pPr>
                      <a:r>
                        <a:rPr lang="en-GB" sz="1600" b="1" dirty="0">
                          <a:solidFill>
                            <a:schemeClr val="bg1"/>
                          </a:solidFill>
                          <a:latin typeface="Arial" pitchFamily="34" charset="0"/>
                          <a:ea typeface="Times New Roman"/>
                          <a:cs typeface="Arial" pitchFamily="34" charset="0"/>
                        </a:rPr>
                        <a:t>The power to forgive</a:t>
                      </a:r>
                      <a:endParaRPr lang="en-US" sz="16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00041">
                <a:tc>
                  <a:txBody>
                    <a:bodyPr/>
                    <a:lstStyle/>
                    <a:p>
                      <a:pPr algn="just">
                        <a:lnSpc>
                          <a:spcPct val="115000"/>
                        </a:lnSpc>
                        <a:spcAft>
                          <a:spcPts val="0"/>
                        </a:spcAft>
                      </a:pPr>
                      <a:r>
                        <a:rPr lang="en-GB" sz="1600" b="1" dirty="0">
                          <a:solidFill>
                            <a:schemeClr val="bg1"/>
                          </a:solidFill>
                          <a:latin typeface="Arial" pitchFamily="34" charset="0"/>
                          <a:ea typeface="Times New Roman"/>
                          <a:cs typeface="Arial" pitchFamily="34" charset="0"/>
                        </a:rPr>
                        <a:t>The ability of considering facts from several perspectives; refinement of perceptions</a:t>
                      </a:r>
                      <a:endParaRPr lang="en-US" sz="16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just">
                        <a:lnSpc>
                          <a:spcPct val="115000"/>
                        </a:lnSpc>
                        <a:spcAft>
                          <a:spcPts val="0"/>
                        </a:spcAft>
                      </a:pPr>
                      <a:r>
                        <a:rPr lang="en-GB" sz="1600" b="1" dirty="0">
                          <a:solidFill>
                            <a:schemeClr val="bg1"/>
                          </a:solidFill>
                          <a:latin typeface="Arial" pitchFamily="34" charset="0"/>
                          <a:ea typeface="Times New Roman"/>
                          <a:cs typeface="Arial" pitchFamily="34" charset="0"/>
                        </a:rPr>
                        <a:t>Aesthetic sensitivity and taste for beauty</a:t>
                      </a:r>
                      <a:endParaRPr lang="en-US" sz="16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00041">
                <a:tc>
                  <a:txBody>
                    <a:bodyPr/>
                    <a:lstStyle/>
                    <a:p>
                      <a:pPr algn="just">
                        <a:lnSpc>
                          <a:spcPct val="115000"/>
                        </a:lnSpc>
                        <a:spcAft>
                          <a:spcPts val="0"/>
                        </a:spcAft>
                      </a:pPr>
                      <a:r>
                        <a:rPr lang="en-GB" sz="1600" b="1">
                          <a:solidFill>
                            <a:schemeClr val="bg1"/>
                          </a:solidFill>
                          <a:latin typeface="Arial" pitchFamily="34" charset="0"/>
                          <a:ea typeface="Times New Roman"/>
                          <a:cs typeface="Arial" pitchFamily="34" charset="0"/>
                        </a:rPr>
                        <a:t>Thinking freedom, reconsidering one’s own beliefs and conception upon reality</a:t>
                      </a:r>
                      <a:endParaRPr lang="en-US" sz="1600" b="1">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just">
                        <a:lnSpc>
                          <a:spcPct val="115000"/>
                        </a:lnSpc>
                        <a:spcAft>
                          <a:spcPts val="0"/>
                        </a:spcAft>
                      </a:pPr>
                      <a:r>
                        <a:rPr lang="en-GB" sz="1600" b="1" dirty="0">
                          <a:solidFill>
                            <a:schemeClr val="bg1"/>
                          </a:solidFill>
                          <a:latin typeface="Arial" pitchFamily="34" charset="0"/>
                          <a:ea typeface="Times New Roman"/>
                          <a:cs typeface="Arial" pitchFamily="34" charset="0"/>
                        </a:rPr>
                        <a:t>Humility</a:t>
                      </a:r>
                      <a:endParaRPr lang="en-US" sz="16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913401">
                <a:tc>
                  <a:txBody>
                    <a:bodyPr/>
                    <a:lstStyle/>
                    <a:p>
                      <a:pPr algn="just">
                        <a:lnSpc>
                          <a:spcPct val="115000"/>
                        </a:lnSpc>
                        <a:spcAft>
                          <a:spcPts val="0"/>
                        </a:spcAft>
                      </a:pPr>
                      <a:r>
                        <a:rPr lang="en-GB" sz="1600" b="1">
                          <a:solidFill>
                            <a:schemeClr val="bg1"/>
                          </a:solidFill>
                          <a:latin typeface="Arial" pitchFamily="34" charset="0"/>
                          <a:ea typeface="Times New Roman"/>
                          <a:cs typeface="Arial" pitchFamily="34" charset="0"/>
                        </a:rPr>
                        <a:t>Spiritual pursuit and practice</a:t>
                      </a:r>
                      <a:endParaRPr lang="en-US" sz="1600" b="1">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just">
                        <a:lnSpc>
                          <a:spcPct val="115000"/>
                        </a:lnSpc>
                        <a:spcAft>
                          <a:spcPts val="0"/>
                        </a:spcAft>
                      </a:pPr>
                      <a:r>
                        <a:rPr lang="en-GB" sz="1600" b="1">
                          <a:solidFill>
                            <a:schemeClr val="bg1"/>
                          </a:solidFill>
                          <a:latin typeface="Arial" pitchFamily="34" charset="0"/>
                          <a:ea typeface="Times New Roman"/>
                          <a:cs typeface="Arial" pitchFamily="34" charset="0"/>
                        </a:rPr>
                        <a:t>Integrity, living one’s life according to the spiritual values and showing constancy in observing them</a:t>
                      </a:r>
                      <a:endParaRPr lang="en-US" sz="1600" b="1">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404087">
                <a:tc>
                  <a:txBody>
                    <a:bodyPr/>
                    <a:lstStyle/>
                    <a:p>
                      <a:pPr algn="just">
                        <a:lnSpc>
                          <a:spcPct val="115000"/>
                        </a:lnSpc>
                        <a:spcAft>
                          <a:spcPts val="0"/>
                        </a:spcAft>
                      </a:pPr>
                      <a:r>
                        <a:rPr lang="en-GB" sz="1600" b="1">
                          <a:solidFill>
                            <a:schemeClr val="bg1"/>
                          </a:solidFill>
                          <a:latin typeface="Arial" pitchFamily="34" charset="0"/>
                          <a:ea typeface="Times New Roman"/>
                          <a:cs typeface="Arial" pitchFamily="34" charset="0"/>
                        </a:rPr>
                        <a:t>Discernment</a:t>
                      </a:r>
                      <a:endParaRPr lang="en-US" sz="1600" b="1">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just">
                        <a:lnSpc>
                          <a:spcPct val="115000"/>
                        </a:lnSpc>
                        <a:spcAft>
                          <a:spcPts val="0"/>
                        </a:spcAft>
                      </a:pPr>
                      <a:r>
                        <a:rPr lang="en-GB" sz="1600" b="1">
                          <a:solidFill>
                            <a:schemeClr val="bg1"/>
                          </a:solidFill>
                          <a:latin typeface="Arial" pitchFamily="34" charset="0"/>
                          <a:ea typeface="Times New Roman"/>
                          <a:cs typeface="Arial" pitchFamily="34" charset="0"/>
                        </a:rPr>
                        <a:t>Wisdom</a:t>
                      </a:r>
                      <a:endParaRPr lang="en-US" sz="1600" b="1">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404087">
                <a:tc>
                  <a:txBody>
                    <a:bodyPr/>
                    <a:lstStyle/>
                    <a:p>
                      <a:pPr algn="just">
                        <a:lnSpc>
                          <a:spcPct val="115000"/>
                        </a:lnSpc>
                        <a:spcAft>
                          <a:spcPts val="0"/>
                        </a:spcAft>
                      </a:pPr>
                      <a:r>
                        <a:rPr lang="en-GB" sz="1600" b="1">
                          <a:solidFill>
                            <a:schemeClr val="bg1"/>
                          </a:solidFill>
                          <a:latin typeface="Arial" pitchFamily="34" charset="0"/>
                          <a:ea typeface="Times New Roman"/>
                          <a:cs typeface="Arial" pitchFamily="34" charset="0"/>
                        </a:rPr>
                        <a:t>Holistic approach</a:t>
                      </a:r>
                      <a:endParaRPr lang="en-US" sz="1600" b="1">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just">
                        <a:lnSpc>
                          <a:spcPct val="115000"/>
                        </a:lnSpc>
                        <a:spcAft>
                          <a:spcPts val="0"/>
                        </a:spcAft>
                      </a:pPr>
                      <a:r>
                        <a:rPr lang="en-GB" sz="1600" b="1">
                          <a:solidFill>
                            <a:schemeClr val="bg1"/>
                          </a:solidFill>
                          <a:latin typeface="Arial" pitchFamily="34" charset="0"/>
                          <a:ea typeface="Times New Roman"/>
                          <a:cs typeface="Arial" pitchFamily="34" charset="0"/>
                        </a:rPr>
                        <a:t>Cultivating authenticity and consciousness</a:t>
                      </a:r>
                      <a:endParaRPr lang="en-US" sz="1600" b="1">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00041">
                <a:tc>
                  <a:txBody>
                    <a:bodyPr/>
                    <a:lstStyle/>
                    <a:p>
                      <a:pPr algn="just">
                        <a:lnSpc>
                          <a:spcPct val="115000"/>
                        </a:lnSpc>
                        <a:spcAft>
                          <a:spcPts val="0"/>
                        </a:spcAft>
                      </a:pPr>
                      <a:r>
                        <a:rPr lang="en-GB" sz="1600" b="1">
                          <a:solidFill>
                            <a:schemeClr val="bg1"/>
                          </a:solidFill>
                          <a:latin typeface="Arial" pitchFamily="34" charset="0"/>
                          <a:ea typeface="Times New Roman"/>
                          <a:cs typeface="Arial" pitchFamily="34" charset="0"/>
                        </a:rPr>
                        <a:t>Respect for all beings, approval of differences</a:t>
                      </a:r>
                      <a:endParaRPr lang="en-US" sz="1600" b="1">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just">
                        <a:lnSpc>
                          <a:spcPct val="115000"/>
                        </a:lnSpc>
                        <a:spcAft>
                          <a:spcPts val="0"/>
                        </a:spcAft>
                      </a:pPr>
                      <a:r>
                        <a:rPr lang="en-GB" sz="1600" b="1">
                          <a:solidFill>
                            <a:schemeClr val="bg1"/>
                          </a:solidFill>
                          <a:latin typeface="Arial" pitchFamily="34" charset="0"/>
                          <a:ea typeface="Times New Roman"/>
                          <a:cs typeface="Arial" pitchFamily="34" charset="0"/>
                        </a:rPr>
                        <a:t>Courage</a:t>
                      </a:r>
                      <a:endParaRPr lang="en-US" sz="1600" b="1">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404087">
                <a:tc>
                  <a:txBody>
                    <a:bodyPr/>
                    <a:lstStyle/>
                    <a:p>
                      <a:pPr algn="just">
                        <a:lnSpc>
                          <a:spcPct val="115000"/>
                        </a:lnSpc>
                        <a:spcAft>
                          <a:spcPts val="0"/>
                        </a:spcAft>
                      </a:pPr>
                      <a:r>
                        <a:rPr lang="en-GB" sz="1600" b="1">
                          <a:solidFill>
                            <a:schemeClr val="bg1"/>
                          </a:solidFill>
                          <a:latin typeface="Arial" pitchFamily="34" charset="0"/>
                          <a:ea typeface="Times New Roman"/>
                          <a:cs typeface="Arial" pitchFamily="34" charset="0"/>
                        </a:rPr>
                        <a:t>The ability to love – receiving and giving love</a:t>
                      </a:r>
                      <a:endParaRPr lang="en-US" sz="1600" b="1">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just">
                        <a:lnSpc>
                          <a:spcPct val="115000"/>
                        </a:lnSpc>
                        <a:spcAft>
                          <a:spcPts val="0"/>
                        </a:spcAft>
                      </a:pPr>
                      <a:r>
                        <a:rPr lang="en-GB" sz="1600" b="1">
                          <a:solidFill>
                            <a:schemeClr val="bg1"/>
                          </a:solidFill>
                          <a:latin typeface="Arial" pitchFamily="34" charset="0"/>
                          <a:ea typeface="Times New Roman"/>
                          <a:cs typeface="Arial" pitchFamily="34" charset="0"/>
                        </a:rPr>
                        <a:t>Inner peace</a:t>
                      </a:r>
                      <a:endParaRPr lang="en-US" sz="1600" b="1">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r h="600041">
                <a:tc>
                  <a:txBody>
                    <a:bodyPr/>
                    <a:lstStyle/>
                    <a:p>
                      <a:pPr algn="just">
                        <a:lnSpc>
                          <a:spcPct val="115000"/>
                        </a:lnSpc>
                        <a:spcAft>
                          <a:spcPts val="0"/>
                        </a:spcAft>
                      </a:pPr>
                      <a:r>
                        <a:rPr lang="en-GB" sz="1600" b="1" dirty="0">
                          <a:solidFill>
                            <a:schemeClr val="bg1"/>
                          </a:solidFill>
                          <a:latin typeface="Arial" pitchFamily="34" charset="0"/>
                          <a:ea typeface="Times New Roman"/>
                          <a:cs typeface="Arial" pitchFamily="34" charset="0"/>
                        </a:rPr>
                        <a:t>Devoting oneself to the others under no pretence: kindness, generosity </a:t>
                      </a:r>
                      <a:endParaRPr lang="en-US" sz="16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just">
                        <a:lnSpc>
                          <a:spcPct val="115000"/>
                        </a:lnSpc>
                        <a:spcAft>
                          <a:spcPts val="0"/>
                        </a:spcAft>
                      </a:pPr>
                      <a:r>
                        <a:rPr lang="en-GB" sz="1600" b="1" dirty="0">
                          <a:solidFill>
                            <a:schemeClr val="bg1"/>
                          </a:solidFill>
                          <a:latin typeface="Arial" pitchFamily="34" charset="0"/>
                          <a:ea typeface="Times New Roman"/>
                          <a:cs typeface="Arial" pitchFamily="34" charset="0"/>
                        </a:rPr>
                        <a:t>Self confidence</a:t>
                      </a:r>
                      <a:endParaRPr lang="en-US" sz="1600" b="1" dirty="0">
                        <a:solidFill>
                          <a:schemeClr val="bg1"/>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to="" calcmode="lin" valueType="num">
                                      <p:cBhvr>
                                        <p:cTn id="19" dur="1" fill="hold"/>
                                        <p:tgtEl>
                                          <p:spTgt spid="11"/>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4)">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2133600" y="467380"/>
            <a:ext cx="4876800" cy="523220"/>
          </a:xfrm>
          <a:prstGeom prst="rect">
            <a:avLst/>
          </a:prstGeom>
          <a:noFill/>
        </p:spPr>
        <p:txBody>
          <a:bodyPr wrap="square" rtlCol="0">
            <a:spAutoFit/>
          </a:bodyPr>
          <a:lstStyle/>
          <a:p>
            <a:pPr algn="ctr"/>
            <a:r>
              <a:rPr lang="en-US" sz="2800" dirty="0" smtClean="0">
                <a:solidFill>
                  <a:srgbClr val="002060"/>
                </a:solidFill>
              </a:rPr>
              <a:t>8. CONCLUSIONS</a:t>
            </a:r>
            <a:endParaRPr lang="en-US" sz="2800" dirty="0">
              <a:solidFill>
                <a:srgbClr val="002060"/>
              </a:solidFill>
            </a:endParaRPr>
          </a:p>
        </p:txBody>
      </p:sp>
      <p:sp>
        <p:nvSpPr>
          <p:cNvPr id="5" name="TextBox 2"/>
          <p:cNvSpPr txBox="1">
            <a:spLocks noChangeArrowheads="1"/>
          </p:cNvSpPr>
          <p:nvPr/>
        </p:nvSpPr>
        <p:spPr bwMode="auto">
          <a:xfrm>
            <a:off x="0" y="1695271"/>
            <a:ext cx="9144000" cy="1200329"/>
          </a:xfrm>
          <a:prstGeom prst="rect">
            <a:avLst/>
          </a:prstGeom>
          <a:noFill/>
          <a:ln w="9525">
            <a:noFill/>
            <a:miter lim="800000"/>
            <a:headEnd/>
            <a:tailEnd/>
          </a:ln>
        </p:spPr>
        <p:txBody>
          <a:bodyPr>
            <a:spAutoFit/>
          </a:bodyPr>
          <a:lstStyle/>
          <a:p>
            <a:pPr lvl="1" algn="just">
              <a:buFont typeface="Wingdings" pitchFamily="2" charset="2"/>
              <a:buChar char="Ø"/>
            </a:pPr>
            <a:r>
              <a:rPr lang="ro-RO" sz="2400" dirty="0">
                <a:solidFill>
                  <a:srgbClr val="002060"/>
                </a:solidFill>
                <a:latin typeface="Times New Roman" pitchFamily="18" charset="0"/>
                <a:cs typeface="Times New Roman" pitchFamily="18" charset="0"/>
              </a:rPr>
              <a:t> </a:t>
            </a:r>
            <a:r>
              <a:rPr lang="en-US" sz="2400" dirty="0">
                <a:solidFill>
                  <a:srgbClr val="002060"/>
                </a:solidFill>
                <a:cs typeface="Arial" charset="0"/>
              </a:rPr>
              <a:t>Through </a:t>
            </a:r>
            <a:r>
              <a:rPr lang="en-US" sz="2400" dirty="0" err="1">
                <a:solidFill>
                  <a:srgbClr val="002060"/>
                </a:solidFill>
                <a:cs typeface="Arial" charset="0"/>
              </a:rPr>
              <a:t>transdisciplinary</a:t>
            </a:r>
            <a:r>
              <a:rPr lang="en-US" sz="2400" dirty="0">
                <a:solidFill>
                  <a:srgbClr val="002060"/>
                </a:solidFill>
                <a:cs typeface="Arial" charset="0"/>
              </a:rPr>
              <a:t> approach and the union of scientific levels of reality it could be obtained the most comprehensive reality</a:t>
            </a:r>
            <a:r>
              <a:rPr lang="ro-RO" sz="2400" dirty="0">
                <a:solidFill>
                  <a:srgbClr val="002060"/>
                </a:solidFill>
                <a:cs typeface="Arial" charset="0"/>
              </a:rPr>
              <a:t>, </a:t>
            </a:r>
            <a:r>
              <a:rPr lang="en-US" sz="2400" b="1" i="1" u="sng" dirty="0">
                <a:solidFill>
                  <a:srgbClr val="002060"/>
                </a:solidFill>
                <a:cs typeface="Arial" charset="0"/>
              </a:rPr>
              <a:t>Unique Reality</a:t>
            </a:r>
            <a:r>
              <a:rPr lang="ro-RO" sz="2400" i="1" dirty="0">
                <a:solidFill>
                  <a:srgbClr val="002060"/>
                </a:solidFill>
                <a:cs typeface="Arial" charset="0"/>
              </a:rPr>
              <a:t>.</a:t>
            </a:r>
            <a:endParaRPr lang="en-US" sz="2400" dirty="0">
              <a:solidFill>
                <a:srgbClr val="002060"/>
              </a:solidFill>
              <a:cs typeface="Arial" charset="0"/>
            </a:endParaRPr>
          </a:p>
        </p:txBody>
      </p:sp>
      <p:sp>
        <p:nvSpPr>
          <p:cNvPr id="6" name="TextBox 3"/>
          <p:cNvSpPr txBox="1">
            <a:spLocks noChangeArrowheads="1"/>
          </p:cNvSpPr>
          <p:nvPr/>
        </p:nvSpPr>
        <p:spPr bwMode="auto">
          <a:xfrm>
            <a:off x="0" y="3353812"/>
            <a:ext cx="9144000" cy="3046988"/>
          </a:xfrm>
          <a:prstGeom prst="rect">
            <a:avLst/>
          </a:prstGeom>
          <a:noFill/>
          <a:ln w="9525">
            <a:noFill/>
            <a:miter lim="800000"/>
            <a:headEnd/>
            <a:tailEnd/>
          </a:ln>
        </p:spPr>
        <p:txBody>
          <a:bodyPr>
            <a:spAutoFit/>
          </a:bodyPr>
          <a:lstStyle/>
          <a:p>
            <a:pPr lvl="1" algn="just">
              <a:buFont typeface="Wingdings" pitchFamily="2" charset="2"/>
              <a:buChar char="Ø"/>
            </a:pPr>
            <a:r>
              <a:rPr lang="ro-RO" sz="2400" i="1" dirty="0">
                <a:solidFill>
                  <a:srgbClr val="002060"/>
                </a:solidFill>
                <a:latin typeface="Times New Roman" pitchFamily="18" charset="0"/>
                <a:cs typeface="Times New Roman" pitchFamily="18" charset="0"/>
              </a:rPr>
              <a:t> </a:t>
            </a:r>
            <a:r>
              <a:rPr lang="ro-RO" sz="2400" b="1" dirty="0">
                <a:solidFill>
                  <a:srgbClr val="00003E"/>
                </a:solidFill>
              </a:rPr>
              <a:t>If we are what we think</a:t>
            </a:r>
            <a:r>
              <a:rPr lang="ro-RO" sz="2400" dirty="0">
                <a:solidFill>
                  <a:srgbClr val="00003E"/>
                </a:solidFill>
              </a:rPr>
              <a:t>, even more than this, then we should learn in universities </a:t>
            </a:r>
            <a:r>
              <a:rPr lang="ro-RO" sz="2400" dirty="0" smtClean="0">
                <a:solidFill>
                  <a:srgbClr val="00003E"/>
                </a:solidFill>
              </a:rPr>
              <a:t>an </a:t>
            </a:r>
            <a:r>
              <a:rPr lang="ro-RO" sz="2400" dirty="0">
                <a:solidFill>
                  <a:srgbClr val="00003E"/>
                </a:solidFill>
              </a:rPr>
              <a:t>algorithm  or a method to eliminate perception errors by introducing a transdisciplinary way of thinking in order to improve the state of health of an employee, to lower the degree of stress of a civil servant in public administration, and for his balance, harmony and discovery of the Unique Truth.</a:t>
            </a:r>
            <a:endParaRPr lang="en-US" sz="2400" dirty="0">
              <a:solidFill>
                <a:srgbClr val="00003E"/>
              </a:solidFill>
            </a:endParaRPr>
          </a:p>
          <a:p>
            <a:pPr lvl="1" algn="just">
              <a:buFont typeface="Wingdings" pitchFamily="2" charset="2"/>
              <a:buChar char="Ø"/>
            </a:pPr>
            <a:endParaRPr lang="en-US" sz="2400" dirty="0">
              <a:solidFill>
                <a:srgbClr val="002060"/>
              </a:solidFill>
              <a:latin typeface="Times New Roman" pitchFamily="18" charset="0"/>
              <a:cs typeface="Times New Roman" pitchFamily="18" charset="0"/>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4"/>
          <p:cNvSpPr txBox="1">
            <a:spLocks noChangeArrowheads="1"/>
          </p:cNvSpPr>
          <p:nvPr/>
        </p:nvSpPr>
        <p:spPr bwMode="auto">
          <a:xfrm>
            <a:off x="0" y="1285875"/>
            <a:ext cx="9144000" cy="1569660"/>
          </a:xfrm>
          <a:prstGeom prst="rect">
            <a:avLst/>
          </a:prstGeom>
          <a:noFill/>
          <a:ln w="9525">
            <a:noFill/>
            <a:miter lim="800000"/>
            <a:headEnd/>
            <a:tailEnd/>
          </a:ln>
        </p:spPr>
        <p:txBody>
          <a:bodyPr>
            <a:spAutoFit/>
          </a:bodyPr>
          <a:lstStyle/>
          <a:p>
            <a:pPr lvl="1" algn="just">
              <a:buFont typeface="Wingdings" pitchFamily="2" charset="2"/>
              <a:buChar char="Ø"/>
            </a:pPr>
            <a:r>
              <a:rPr lang="ro-RO" sz="2400" dirty="0">
                <a:solidFill>
                  <a:srgbClr val="002060"/>
                </a:solidFill>
                <a:latin typeface="Times New Roman" pitchFamily="18" charset="0"/>
                <a:cs typeface="Times New Roman" pitchFamily="18" charset="0"/>
              </a:rPr>
              <a:t> </a:t>
            </a:r>
            <a:r>
              <a:rPr lang="ro-RO" sz="2400" dirty="0">
                <a:solidFill>
                  <a:srgbClr val="00003E"/>
                </a:solidFill>
              </a:rPr>
              <a:t>We only have to follow consciously through the development of the consciousness of an emotional, attitudinal and behavioral balance, so that the efficiency in the workplace, but also during classes would increase substantially.</a:t>
            </a:r>
            <a:endParaRPr lang="en-US" sz="2400" dirty="0">
              <a:solidFill>
                <a:srgbClr val="00003E"/>
              </a:solidFill>
              <a:latin typeface="Times New Roman" pitchFamily="18" charset="0"/>
              <a:cs typeface="Times New Roman" pitchFamily="18" charset="0"/>
            </a:endParaRPr>
          </a:p>
        </p:txBody>
      </p:sp>
      <p:sp>
        <p:nvSpPr>
          <p:cNvPr id="11" name="TextBox 10"/>
          <p:cNvSpPr txBox="1"/>
          <p:nvPr/>
        </p:nvSpPr>
        <p:spPr>
          <a:xfrm>
            <a:off x="2133600" y="467380"/>
            <a:ext cx="4876800" cy="523220"/>
          </a:xfrm>
          <a:prstGeom prst="rect">
            <a:avLst/>
          </a:prstGeom>
          <a:noFill/>
        </p:spPr>
        <p:txBody>
          <a:bodyPr wrap="square" rtlCol="0">
            <a:spAutoFit/>
          </a:bodyPr>
          <a:lstStyle/>
          <a:p>
            <a:pPr algn="ctr"/>
            <a:r>
              <a:rPr lang="en-US" sz="2800" dirty="0" smtClean="0">
                <a:solidFill>
                  <a:srgbClr val="002060"/>
                </a:solidFill>
              </a:rPr>
              <a:t>8. CONCLUSIONS</a:t>
            </a:r>
            <a:endParaRPr lang="en-US" sz="2800" dirty="0">
              <a:solidFill>
                <a:srgbClr val="002060"/>
              </a:solidFill>
            </a:endParaRPr>
          </a:p>
        </p:txBody>
      </p:sp>
      <p:sp>
        <p:nvSpPr>
          <p:cNvPr id="12" name="TextBox 5"/>
          <p:cNvSpPr txBox="1">
            <a:spLocks noChangeArrowheads="1"/>
          </p:cNvSpPr>
          <p:nvPr/>
        </p:nvSpPr>
        <p:spPr bwMode="auto">
          <a:xfrm>
            <a:off x="0" y="3276600"/>
            <a:ext cx="9144000" cy="3416320"/>
          </a:xfrm>
          <a:prstGeom prst="rect">
            <a:avLst/>
          </a:prstGeom>
          <a:noFill/>
          <a:ln w="9525">
            <a:noFill/>
            <a:miter lim="800000"/>
            <a:headEnd/>
            <a:tailEnd/>
          </a:ln>
        </p:spPr>
        <p:txBody>
          <a:bodyPr>
            <a:spAutoFit/>
          </a:bodyPr>
          <a:lstStyle/>
          <a:p>
            <a:pPr lvl="1" algn="just">
              <a:buFont typeface="Wingdings" pitchFamily="2" charset="2"/>
              <a:buChar char="Ø"/>
            </a:pPr>
            <a:r>
              <a:rPr lang="ro-RO" sz="2400" dirty="0">
                <a:solidFill>
                  <a:srgbClr val="002060"/>
                </a:solidFill>
                <a:latin typeface="Times New Roman" pitchFamily="18" charset="0"/>
                <a:cs typeface="Times New Roman" pitchFamily="18" charset="0"/>
              </a:rPr>
              <a:t> </a:t>
            </a:r>
            <a:r>
              <a:rPr lang="ro-RO" sz="2400" dirty="0">
                <a:solidFill>
                  <a:srgbClr val="00003E"/>
                </a:solidFill>
              </a:rPr>
              <a:t>It is more and more necessary for a reanalysis and a rethinking of the training and perfectioning programmes organised by the public administration to happen. These should also include a new type of transdisciplinary training, which takes into consideration all the dimensions of the human being and which would help it </a:t>
            </a:r>
            <a:r>
              <a:rPr lang="en-US" sz="2400" dirty="0">
                <a:solidFill>
                  <a:srgbClr val="00003E"/>
                </a:solidFill>
              </a:rPr>
              <a:t>1. </a:t>
            </a:r>
            <a:r>
              <a:rPr lang="ro-RO" sz="2400" b="1" dirty="0">
                <a:solidFill>
                  <a:srgbClr val="00003E"/>
                </a:solidFill>
              </a:rPr>
              <a:t>adapt more rapidly</a:t>
            </a:r>
            <a:r>
              <a:rPr lang="ro-RO" sz="2400" dirty="0">
                <a:solidFill>
                  <a:srgbClr val="00003E"/>
                </a:solidFill>
              </a:rPr>
              <a:t>, </a:t>
            </a:r>
            <a:r>
              <a:rPr lang="en-US" sz="2400" dirty="0">
                <a:solidFill>
                  <a:srgbClr val="00003E"/>
                </a:solidFill>
              </a:rPr>
              <a:t>2. </a:t>
            </a:r>
            <a:r>
              <a:rPr lang="ro-RO" sz="2400" b="1" dirty="0">
                <a:solidFill>
                  <a:srgbClr val="00003E"/>
                </a:solidFill>
              </a:rPr>
              <a:t>integrate more easily </a:t>
            </a:r>
            <a:r>
              <a:rPr lang="ro-RO" sz="2400" dirty="0">
                <a:solidFill>
                  <a:srgbClr val="00003E"/>
                </a:solidFill>
              </a:rPr>
              <a:t>and </a:t>
            </a:r>
            <a:r>
              <a:rPr lang="en-US" sz="2400" dirty="0">
                <a:solidFill>
                  <a:srgbClr val="00003E"/>
                </a:solidFill>
              </a:rPr>
              <a:t>3. </a:t>
            </a:r>
            <a:r>
              <a:rPr lang="ro-RO" sz="2400" b="1" dirty="0">
                <a:solidFill>
                  <a:srgbClr val="00003E"/>
                </a:solidFill>
              </a:rPr>
              <a:t>become harmonious with itself and the </a:t>
            </a:r>
            <a:r>
              <a:rPr lang="ro-RO" sz="2400" b="1" dirty="0" smtClean="0">
                <a:solidFill>
                  <a:srgbClr val="00003E"/>
                </a:solidFill>
              </a:rPr>
              <a:t>others</a:t>
            </a:r>
            <a:r>
              <a:rPr lang="en-US" sz="2400" b="1" dirty="0" smtClean="0">
                <a:solidFill>
                  <a:srgbClr val="00003E"/>
                </a:solidFill>
              </a:rPr>
              <a:t>, too</a:t>
            </a:r>
            <a:r>
              <a:rPr lang="ro-RO" sz="2400" dirty="0" smtClean="0">
                <a:solidFill>
                  <a:srgbClr val="00003E"/>
                </a:solidFill>
              </a:rPr>
              <a:t>.</a:t>
            </a:r>
            <a:endParaRPr lang="en-US" sz="2400" dirty="0">
              <a:solidFill>
                <a:srgbClr val="00003E"/>
              </a:solidFill>
            </a:endParaRPr>
          </a:p>
          <a:p>
            <a:pPr lvl="1" algn="just">
              <a:buFont typeface="Wingdings" pitchFamily="2" charset="2"/>
              <a:buChar char="Ø"/>
            </a:pPr>
            <a:endParaRPr lang="en-US" sz="2400" dirty="0">
              <a:solidFill>
                <a:srgbClr val="002060"/>
              </a:solidFill>
              <a:latin typeface="Times New Roman" pitchFamily="18" charset="0"/>
              <a:cs typeface="Times New Roman" pitchFamily="18" charset="0"/>
            </a:endParaRPr>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0" y="762000"/>
            <a:ext cx="9144000" cy="6463308"/>
          </a:xfrm>
          <a:prstGeom prst="rect">
            <a:avLst/>
          </a:prstGeom>
          <a:noFill/>
        </p:spPr>
        <p:txBody>
          <a:bodyPr wrap="square" rtlCol="0">
            <a:spAutoFit/>
          </a:bodyPr>
          <a:lstStyle/>
          <a:p>
            <a:pPr lvl="0"/>
            <a:r>
              <a:rPr lang="en-US" dirty="0" smtClean="0">
                <a:solidFill>
                  <a:srgbClr val="002060"/>
                </a:solidFill>
              </a:rPr>
              <a:t>1. Antoine Lutz, Lawrence L. </a:t>
            </a:r>
            <a:r>
              <a:rPr lang="en-US" dirty="0" err="1" smtClean="0">
                <a:solidFill>
                  <a:srgbClr val="002060"/>
                </a:solidFill>
              </a:rPr>
              <a:t>Greischar</a:t>
            </a:r>
            <a:r>
              <a:rPr lang="en-US" dirty="0" smtClean="0">
                <a:solidFill>
                  <a:srgbClr val="002060"/>
                </a:solidFill>
              </a:rPr>
              <a:t>, Nancy B. Rawlings, </a:t>
            </a:r>
            <a:r>
              <a:rPr lang="en-US" dirty="0" err="1" smtClean="0">
                <a:solidFill>
                  <a:srgbClr val="002060"/>
                </a:solidFill>
              </a:rPr>
              <a:t>Matthiew</a:t>
            </a:r>
            <a:r>
              <a:rPr lang="en-US" dirty="0" smtClean="0">
                <a:solidFill>
                  <a:srgbClr val="002060"/>
                </a:solidFill>
              </a:rPr>
              <a:t> Richard </a:t>
            </a:r>
            <a:r>
              <a:rPr lang="en-US" dirty="0" err="1" smtClean="0">
                <a:solidFill>
                  <a:srgbClr val="002060"/>
                </a:solidFill>
              </a:rPr>
              <a:t>şi</a:t>
            </a:r>
            <a:r>
              <a:rPr lang="en-US" dirty="0" smtClean="0">
                <a:solidFill>
                  <a:srgbClr val="002060"/>
                </a:solidFill>
              </a:rPr>
              <a:t> Richard J. Davidson (2004) – </a:t>
            </a:r>
            <a:r>
              <a:rPr lang="en-US" i="1" dirty="0" smtClean="0">
                <a:solidFill>
                  <a:srgbClr val="002060"/>
                </a:solidFill>
              </a:rPr>
              <a:t>Long term </a:t>
            </a:r>
            <a:r>
              <a:rPr lang="en-US" i="1" dirty="0" err="1" smtClean="0">
                <a:solidFill>
                  <a:srgbClr val="002060"/>
                </a:solidFill>
              </a:rPr>
              <a:t>meditators</a:t>
            </a:r>
            <a:r>
              <a:rPr lang="en-US" i="1" dirty="0" smtClean="0">
                <a:solidFill>
                  <a:srgbClr val="002060"/>
                </a:solidFill>
              </a:rPr>
              <a:t> self-induce high-amplitude gamma synchrony during mental practice </a:t>
            </a:r>
            <a:r>
              <a:rPr lang="en-US" dirty="0" smtClean="0">
                <a:solidFill>
                  <a:srgbClr val="002060"/>
                </a:solidFill>
              </a:rPr>
              <a:t>– Proceedings of National Academy of Sciences of the United States of America (PNAS Sponsored), November 16, 2004, Vol. 101, no. 46, 16369-16373;</a:t>
            </a:r>
          </a:p>
          <a:p>
            <a:pPr lvl="0"/>
            <a:r>
              <a:rPr lang="en-US" dirty="0" smtClean="0">
                <a:solidFill>
                  <a:srgbClr val="002060"/>
                </a:solidFill>
              </a:rPr>
              <a:t>2. </a:t>
            </a:r>
            <a:r>
              <a:rPr lang="ro-RO" dirty="0" smtClean="0">
                <a:solidFill>
                  <a:srgbClr val="002060"/>
                </a:solidFill>
              </a:rPr>
              <a:t>Părintele Arsenie Boca – </a:t>
            </a:r>
            <a:r>
              <a:rPr lang="ro-RO" i="1" dirty="0" smtClean="0">
                <a:solidFill>
                  <a:srgbClr val="002060"/>
                </a:solidFill>
              </a:rPr>
              <a:t>Cărarea Împărăţiei</a:t>
            </a:r>
            <a:r>
              <a:rPr lang="ro-RO" dirty="0" smtClean="0">
                <a:solidFill>
                  <a:srgbClr val="002060"/>
                </a:solidFill>
              </a:rPr>
              <a:t> in english </a:t>
            </a:r>
            <a:r>
              <a:rPr lang="ro-RO" i="1" dirty="0" smtClean="0">
                <a:solidFill>
                  <a:srgbClr val="002060"/>
                </a:solidFill>
              </a:rPr>
              <a:t>The empire way </a:t>
            </a:r>
            <a:r>
              <a:rPr lang="ro-RO" dirty="0" smtClean="0">
                <a:solidFill>
                  <a:srgbClr val="002060"/>
                </a:solidFill>
              </a:rPr>
              <a:t>- Romanian Ortodox Publishing House in Arad, Deva, ISBN 973-0-04456-2;</a:t>
            </a:r>
            <a:endParaRPr lang="en-US" dirty="0" smtClean="0">
              <a:solidFill>
                <a:srgbClr val="002060"/>
              </a:solidFill>
            </a:endParaRPr>
          </a:p>
          <a:p>
            <a:pPr lvl="0"/>
            <a:r>
              <a:rPr lang="en-US" dirty="0" smtClean="0">
                <a:solidFill>
                  <a:srgbClr val="002060"/>
                </a:solidFill>
              </a:rPr>
              <a:t>3. Braden, Gregg (2006) - </a:t>
            </a:r>
            <a:r>
              <a:rPr lang="en-US" i="1" dirty="0" smtClean="0">
                <a:solidFill>
                  <a:srgbClr val="002060"/>
                </a:solidFill>
              </a:rPr>
              <a:t>Awakening to ZERO point</a:t>
            </a:r>
            <a:r>
              <a:rPr lang="en-US" dirty="0" smtClean="0">
                <a:solidFill>
                  <a:srgbClr val="002060"/>
                </a:solidFill>
              </a:rPr>
              <a:t> - translated  by Publishing House </a:t>
            </a:r>
            <a:r>
              <a:rPr lang="en-US" dirty="0" err="1" smtClean="0">
                <a:solidFill>
                  <a:srgbClr val="002060"/>
                </a:solidFill>
              </a:rPr>
              <a:t>Editura</a:t>
            </a:r>
            <a:r>
              <a:rPr lang="en-US" dirty="0" smtClean="0">
                <a:solidFill>
                  <a:srgbClr val="002060"/>
                </a:solidFill>
              </a:rPr>
              <a:t> for You in Bucharest, with the agreement of  Hay House, Inc., 1999, in California, USA;</a:t>
            </a:r>
          </a:p>
          <a:p>
            <a:pPr lvl="0"/>
            <a:r>
              <a:rPr lang="en-US" dirty="0" smtClean="0">
                <a:solidFill>
                  <a:srgbClr val="002060"/>
                </a:solidFill>
              </a:rPr>
              <a:t>4. </a:t>
            </a:r>
            <a:r>
              <a:rPr lang="en-US" dirty="0" err="1" smtClean="0">
                <a:solidFill>
                  <a:srgbClr val="002060"/>
                </a:solidFill>
              </a:rPr>
              <a:t>Brate</a:t>
            </a:r>
            <a:r>
              <a:rPr lang="en-US" dirty="0" smtClean="0">
                <a:solidFill>
                  <a:srgbClr val="002060"/>
                </a:solidFill>
              </a:rPr>
              <a:t>, A. (2004) - </a:t>
            </a:r>
            <a:r>
              <a:rPr lang="en-US" i="1" dirty="0" err="1" smtClean="0">
                <a:solidFill>
                  <a:srgbClr val="002060"/>
                </a:solidFill>
              </a:rPr>
              <a:t>Diagnoza</a:t>
            </a:r>
            <a:r>
              <a:rPr lang="en-US" i="1" dirty="0" smtClean="0">
                <a:solidFill>
                  <a:srgbClr val="002060"/>
                </a:solidFill>
              </a:rPr>
              <a:t> </a:t>
            </a:r>
            <a:r>
              <a:rPr lang="en-US" i="1" dirty="0" err="1" smtClean="0">
                <a:solidFill>
                  <a:srgbClr val="002060"/>
                </a:solidFill>
              </a:rPr>
              <a:t>multidimensională</a:t>
            </a:r>
            <a:r>
              <a:rPr lang="en-US" i="1" dirty="0" smtClean="0">
                <a:solidFill>
                  <a:srgbClr val="002060"/>
                </a:solidFill>
              </a:rPr>
              <a:t> a </a:t>
            </a:r>
            <a:r>
              <a:rPr lang="en-US" i="1" dirty="0" err="1" smtClean="0">
                <a:solidFill>
                  <a:srgbClr val="002060"/>
                </a:solidFill>
              </a:rPr>
              <a:t>stresului</a:t>
            </a:r>
            <a:r>
              <a:rPr lang="en-US" i="1" dirty="0" smtClean="0">
                <a:solidFill>
                  <a:srgbClr val="002060"/>
                </a:solidFill>
              </a:rPr>
              <a:t> </a:t>
            </a:r>
            <a:r>
              <a:rPr lang="en-US" i="1" dirty="0" err="1" smtClean="0">
                <a:solidFill>
                  <a:srgbClr val="002060"/>
                </a:solidFill>
              </a:rPr>
              <a:t>ocupaţional</a:t>
            </a:r>
            <a:r>
              <a:rPr lang="en-US" i="1" dirty="0" smtClean="0">
                <a:solidFill>
                  <a:srgbClr val="002060"/>
                </a:solidFill>
              </a:rPr>
              <a:t>  la </a:t>
            </a:r>
            <a:r>
              <a:rPr lang="en-US" i="1" dirty="0" err="1" smtClean="0">
                <a:solidFill>
                  <a:srgbClr val="002060"/>
                </a:solidFill>
              </a:rPr>
              <a:t>manageri</a:t>
            </a:r>
            <a:r>
              <a:rPr lang="en-US" i="1" dirty="0" smtClean="0">
                <a:solidFill>
                  <a:srgbClr val="002060"/>
                </a:solidFill>
              </a:rPr>
              <a:t>, </a:t>
            </a:r>
            <a:r>
              <a:rPr lang="en-US" i="1" dirty="0" err="1" smtClean="0">
                <a:solidFill>
                  <a:srgbClr val="002060"/>
                </a:solidFill>
              </a:rPr>
              <a:t>Revista</a:t>
            </a:r>
            <a:r>
              <a:rPr lang="en-US" i="1" dirty="0" smtClean="0">
                <a:solidFill>
                  <a:srgbClr val="002060"/>
                </a:solidFill>
              </a:rPr>
              <a:t> de </a:t>
            </a:r>
            <a:r>
              <a:rPr lang="en-US" i="1" dirty="0" err="1" smtClean="0">
                <a:solidFill>
                  <a:srgbClr val="002060"/>
                </a:solidFill>
              </a:rPr>
              <a:t>psihologie</a:t>
            </a:r>
            <a:r>
              <a:rPr lang="en-US" i="1" dirty="0" smtClean="0">
                <a:solidFill>
                  <a:srgbClr val="002060"/>
                </a:solidFill>
              </a:rPr>
              <a:t> </a:t>
            </a:r>
            <a:r>
              <a:rPr lang="en-US" i="1" dirty="0" err="1" smtClean="0">
                <a:solidFill>
                  <a:srgbClr val="002060"/>
                </a:solidFill>
              </a:rPr>
              <a:t>organizaţională</a:t>
            </a:r>
            <a:r>
              <a:rPr lang="en-US" dirty="0" smtClean="0">
                <a:solidFill>
                  <a:srgbClr val="002060"/>
                </a:solidFill>
              </a:rPr>
              <a:t>, vol. IV, nr. 3-4; </a:t>
            </a:r>
          </a:p>
          <a:p>
            <a:pPr lvl="0"/>
            <a:r>
              <a:rPr lang="es-ES" dirty="0" smtClean="0">
                <a:solidFill>
                  <a:srgbClr val="002060"/>
                </a:solidFill>
              </a:rPr>
              <a:t>5. Daniel </a:t>
            </a:r>
            <a:r>
              <a:rPr lang="es-ES" dirty="0" err="1" smtClean="0">
                <a:solidFill>
                  <a:srgbClr val="002060"/>
                </a:solidFill>
              </a:rPr>
              <a:t>Cocoru</a:t>
            </a:r>
            <a:r>
              <a:rPr lang="es-ES" dirty="0" smtClean="0">
                <a:solidFill>
                  <a:srgbClr val="002060"/>
                </a:solidFill>
              </a:rPr>
              <a:t> (1981) -  </a:t>
            </a:r>
            <a:r>
              <a:rPr lang="es-ES" i="1" dirty="0" smtClean="0">
                <a:solidFill>
                  <a:srgbClr val="002060"/>
                </a:solidFill>
              </a:rPr>
              <a:t>20 </a:t>
            </a:r>
            <a:r>
              <a:rPr lang="es-ES" i="1" dirty="0" err="1" smtClean="0">
                <a:solidFill>
                  <a:srgbClr val="002060"/>
                </a:solidFill>
              </a:rPr>
              <a:t>sciences</a:t>
            </a:r>
            <a:r>
              <a:rPr lang="es-ES" i="1" dirty="0" smtClean="0">
                <a:solidFill>
                  <a:srgbClr val="002060"/>
                </a:solidFill>
              </a:rPr>
              <a:t> of  XX  </a:t>
            </a:r>
            <a:r>
              <a:rPr lang="es-ES" i="1" dirty="0" err="1" smtClean="0">
                <a:solidFill>
                  <a:srgbClr val="002060"/>
                </a:solidFill>
              </a:rPr>
              <a:t>century</a:t>
            </a:r>
            <a:r>
              <a:rPr lang="es-ES" i="1" dirty="0" smtClean="0">
                <a:solidFill>
                  <a:srgbClr val="002060"/>
                </a:solidFill>
              </a:rPr>
              <a:t>  -</a:t>
            </a:r>
            <a:r>
              <a:rPr lang="es-ES" dirty="0" smtClean="0">
                <a:solidFill>
                  <a:srgbClr val="002060"/>
                </a:solidFill>
              </a:rPr>
              <a:t> Albatros Publishing </a:t>
            </a:r>
            <a:r>
              <a:rPr lang="es-ES" dirty="0" err="1" smtClean="0">
                <a:solidFill>
                  <a:srgbClr val="002060"/>
                </a:solidFill>
              </a:rPr>
              <a:t>House</a:t>
            </a:r>
            <a:r>
              <a:rPr lang="es-ES" dirty="0" smtClean="0">
                <a:solidFill>
                  <a:srgbClr val="002060"/>
                </a:solidFill>
              </a:rPr>
              <a:t>, </a:t>
            </a:r>
            <a:r>
              <a:rPr lang="es-ES" dirty="0" err="1" smtClean="0">
                <a:solidFill>
                  <a:srgbClr val="002060"/>
                </a:solidFill>
              </a:rPr>
              <a:t>Bucharest</a:t>
            </a:r>
            <a:r>
              <a:rPr lang="es-ES" dirty="0" smtClean="0">
                <a:solidFill>
                  <a:srgbClr val="002060"/>
                </a:solidFill>
              </a:rPr>
              <a:t>;</a:t>
            </a:r>
            <a:endParaRPr lang="en-US" dirty="0" smtClean="0">
              <a:solidFill>
                <a:srgbClr val="002060"/>
              </a:solidFill>
            </a:endParaRPr>
          </a:p>
          <a:p>
            <a:pPr lvl="0"/>
            <a:r>
              <a:rPr lang="en-US" dirty="0" smtClean="0">
                <a:solidFill>
                  <a:srgbClr val="002060"/>
                </a:solidFill>
              </a:rPr>
              <a:t>6. Covey, Steve, (2006) - </a:t>
            </a:r>
            <a:r>
              <a:rPr lang="en-US" i="1" dirty="0" smtClean="0">
                <a:solidFill>
                  <a:srgbClr val="002060"/>
                </a:solidFill>
              </a:rPr>
              <a:t>A 8-a </a:t>
            </a:r>
            <a:r>
              <a:rPr lang="en-US" i="1" dirty="0" err="1" smtClean="0">
                <a:solidFill>
                  <a:srgbClr val="002060"/>
                </a:solidFill>
              </a:rPr>
              <a:t>treaptă</a:t>
            </a:r>
            <a:r>
              <a:rPr lang="en-US" i="1" dirty="0" smtClean="0">
                <a:solidFill>
                  <a:srgbClr val="002060"/>
                </a:solidFill>
              </a:rPr>
              <a:t> a </a:t>
            </a:r>
            <a:r>
              <a:rPr lang="en-US" i="1" dirty="0" err="1" smtClean="0">
                <a:solidFill>
                  <a:srgbClr val="002060"/>
                </a:solidFill>
              </a:rPr>
              <a:t>înţelepciunii</a:t>
            </a:r>
            <a:r>
              <a:rPr lang="en-US" i="1" dirty="0" smtClean="0">
                <a:solidFill>
                  <a:srgbClr val="002060"/>
                </a:solidFill>
              </a:rPr>
              <a:t> - De la </a:t>
            </a:r>
            <a:r>
              <a:rPr lang="en-US" i="1" dirty="0" err="1" smtClean="0">
                <a:solidFill>
                  <a:srgbClr val="002060"/>
                </a:solidFill>
              </a:rPr>
              <a:t>eficienţă</a:t>
            </a:r>
            <a:r>
              <a:rPr lang="en-US" i="1" dirty="0" smtClean="0">
                <a:solidFill>
                  <a:srgbClr val="002060"/>
                </a:solidFill>
              </a:rPr>
              <a:t> la </a:t>
            </a:r>
            <a:r>
              <a:rPr lang="en-US" i="1" dirty="0" err="1" smtClean="0">
                <a:solidFill>
                  <a:srgbClr val="002060"/>
                </a:solidFill>
              </a:rPr>
              <a:t>măreţie</a:t>
            </a:r>
            <a:r>
              <a:rPr lang="en-US" dirty="0" smtClean="0">
                <a:solidFill>
                  <a:srgbClr val="002060"/>
                </a:solidFill>
              </a:rPr>
              <a:t>, </a:t>
            </a:r>
            <a:r>
              <a:rPr lang="en-US" dirty="0" err="1" smtClean="0">
                <a:solidFill>
                  <a:srgbClr val="002060"/>
                </a:solidFill>
              </a:rPr>
              <a:t>Editura</a:t>
            </a:r>
            <a:r>
              <a:rPr lang="en-US" dirty="0" smtClean="0">
                <a:solidFill>
                  <a:srgbClr val="002060"/>
                </a:solidFill>
              </a:rPr>
              <a:t> </a:t>
            </a:r>
            <a:r>
              <a:rPr lang="en-US" dirty="0" err="1" smtClean="0">
                <a:solidFill>
                  <a:srgbClr val="002060"/>
                </a:solidFill>
              </a:rPr>
              <a:t>Allfa</a:t>
            </a:r>
            <a:r>
              <a:rPr lang="en-US" dirty="0" smtClean="0">
                <a:solidFill>
                  <a:srgbClr val="002060"/>
                </a:solidFill>
              </a:rPr>
              <a:t>, </a:t>
            </a:r>
            <a:r>
              <a:rPr lang="en-US" dirty="0" err="1" smtClean="0">
                <a:solidFill>
                  <a:srgbClr val="002060"/>
                </a:solidFill>
              </a:rPr>
              <a:t>Bucureşti</a:t>
            </a:r>
            <a:r>
              <a:rPr lang="en-US" dirty="0" smtClean="0">
                <a:solidFill>
                  <a:srgbClr val="002060"/>
                </a:solidFill>
              </a:rPr>
              <a:t>;</a:t>
            </a:r>
          </a:p>
          <a:p>
            <a:pPr lvl="0"/>
            <a:r>
              <a:rPr lang="en-US" dirty="0" smtClean="0">
                <a:solidFill>
                  <a:srgbClr val="002060"/>
                </a:solidFill>
              </a:rPr>
              <a:t>7. </a:t>
            </a:r>
            <a:r>
              <a:rPr lang="en-US" dirty="0" err="1" smtClean="0">
                <a:solidFill>
                  <a:srgbClr val="002060"/>
                </a:solidFill>
              </a:rPr>
              <a:t>Dellor</a:t>
            </a:r>
            <a:r>
              <a:rPr lang="en-US" dirty="0" smtClean="0">
                <a:solidFill>
                  <a:srgbClr val="002060"/>
                </a:solidFill>
              </a:rPr>
              <a:t> J., et all (1995), Treasure within, Report to UNESCO of the International </a:t>
            </a:r>
            <a:r>
              <a:rPr lang="en-US" dirty="0" err="1" smtClean="0">
                <a:solidFill>
                  <a:srgbClr val="002060"/>
                </a:solidFill>
              </a:rPr>
              <a:t>Comission</a:t>
            </a:r>
            <a:r>
              <a:rPr lang="en-US" dirty="0" smtClean="0">
                <a:solidFill>
                  <a:srgbClr val="002060"/>
                </a:solidFill>
              </a:rPr>
              <a:t> on Education for </a:t>
            </a:r>
            <a:r>
              <a:rPr lang="en-US" dirty="0" err="1" smtClean="0">
                <a:solidFill>
                  <a:srgbClr val="002060"/>
                </a:solidFill>
              </a:rPr>
              <a:t>Twenti</a:t>
            </a:r>
            <a:r>
              <a:rPr lang="en-US" dirty="0" smtClean="0">
                <a:solidFill>
                  <a:srgbClr val="002060"/>
                </a:solidFill>
              </a:rPr>
              <a:t>-first Century, UNESCO Publishing;</a:t>
            </a:r>
          </a:p>
          <a:p>
            <a:pPr lvl="0"/>
            <a:r>
              <a:rPr lang="en-US" dirty="0" smtClean="0">
                <a:solidFill>
                  <a:srgbClr val="002060"/>
                </a:solidFill>
              </a:rPr>
              <a:t>8. </a:t>
            </a:r>
            <a:r>
              <a:rPr lang="ro-RO" dirty="0" smtClean="0">
                <a:solidFill>
                  <a:srgbClr val="002060"/>
                </a:solidFill>
              </a:rPr>
              <a:t>Emoto, Masaru (2009) - </a:t>
            </a:r>
            <a:r>
              <a:rPr lang="ro-RO" i="1" dirty="0" smtClean="0">
                <a:solidFill>
                  <a:srgbClr val="002060"/>
                </a:solidFill>
              </a:rPr>
              <a:t>Forma iubirii. Cine suntem, de unde venim şi încotro ne îndreptăm</a:t>
            </a:r>
            <a:r>
              <a:rPr lang="ro-RO" b="1" dirty="0" smtClean="0">
                <a:solidFill>
                  <a:srgbClr val="002060"/>
                </a:solidFill>
              </a:rPr>
              <a:t>, </a:t>
            </a:r>
            <a:r>
              <a:rPr lang="ro-RO" dirty="0" smtClean="0">
                <a:solidFill>
                  <a:srgbClr val="002060"/>
                </a:solidFill>
              </a:rPr>
              <a:t>Editura Adevăr Divin, Braşov, Romania;</a:t>
            </a:r>
            <a:endParaRPr lang="en-US" dirty="0" smtClean="0">
              <a:solidFill>
                <a:srgbClr val="002060"/>
              </a:solidFill>
            </a:endParaRPr>
          </a:p>
          <a:p>
            <a:pPr lvl="0"/>
            <a:r>
              <a:rPr lang="en-US" dirty="0" smtClean="0">
                <a:solidFill>
                  <a:srgbClr val="002060"/>
                </a:solidFill>
              </a:rPr>
              <a:t>9. </a:t>
            </a:r>
            <a:r>
              <a:rPr lang="ro-RO" dirty="0" smtClean="0">
                <a:solidFill>
                  <a:srgbClr val="002060"/>
                </a:solidFill>
              </a:rPr>
              <a:t>Emoto, Masaru (2007) - </a:t>
            </a:r>
            <a:r>
              <a:rPr lang="ro-RO" i="1" dirty="0" smtClean="0">
                <a:solidFill>
                  <a:srgbClr val="002060"/>
                </a:solidFill>
              </a:rPr>
              <a:t>Miracolul Apei,</a:t>
            </a:r>
            <a:r>
              <a:rPr lang="ro-RO" b="1" dirty="0" smtClean="0">
                <a:solidFill>
                  <a:srgbClr val="002060"/>
                </a:solidFill>
              </a:rPr>
              <a:t> </a:t>
            </a:r>
            <a:r>
              <a:rPr lang="ro-RO" dirty="0" smtClean="0">
                <a:solidFill>
                  <a:srgbClr val="002060"/>
                </a:solidFill>
              </a:rPr>
              <a:t>Editura Adevăr Divin, Braşov, Romania;</a:t>
            </a:r>
            <a:endParaRPr lang="en-US" dirty="0" smtClean="0">
              <a:solidFill>
                <a:srgbClr val="002060"/>
              </a:solidFill>
            </a:endParaRPr>
          </a:p>
          <a:p>
            <a:pPr lvl="0"/>
            <a:r>
              <a:rPr lang="en-US" dirty="0" smtClean="0">
                <a:solidFill>
                  <a:srgbClr val="002060"/>
                </a:solidFill>
              </a:rPr>
              <a:t>10. </a:t>
            </a:r>
            <a:r>
              <a:rPr lang="ro-RO" dirty="0" smtClean="0">
                <a:solidFill>
                  <a:srgbClr val="002060"/>
                </a:solidFill>
              </a:rPr>
              <a:t>Grigore, Ana, Maria (2009), Spiritual values-the path to moral capitalism, </a:t>
            </a:r>
            <a:endParaRPr lang="en-US" dirty="0" smtClean="0">
              <a:solidFill>
                <a:srgbClr val="002060"/>
              </a:solidFill>
            </a:endParaRPr>
          </a:p>
          <a:p>
            <a:r>
              <a:rPr lang="ro-RO" dirty="0" smtClean="0">
                <a:solidFill>
                  <a:srgbClr val="002060"/>
                </a:solidFill>
              </a:rPr>
              <a:t>Hyperion Journal, </a:t>
            </a:r>
            <a:r>
              <a:rPr lang="en-US" dirty="0" smtClean="0">
                <a:solidFill>
                  <a:srgbClr val="002060"/>
                </a:solidFill>
              </a:rPr>
              <a:t>http://www.journal.universitateahyperion.ro/revistele/2/Volume%202,%20Issue%201,%202009.pdf;</a:t>
            </a:r>
          </a:p>
          <a:p>
            <a:endParaRPr lang="en-US" dirty="0">
              <a:solidFill>
                <a:srgbClr val="002060"/>
              </a:solidFill>
            </a:endParaRPr>
          </a:p>
        </p:txBody>
      </p:sp>
      <p:sp>
        <p:nvSpPr>
          <p:cNvPr id="5" name="TextBox 4"/>
          <p:cNvSpPr txBox="1"/>
          <p:nvPr/>
        </p:nvSpPr>
        <p:spPr>
          <a:xfrm>
            <a:off x="2133600" y="76200"/>
            <a:ext cx="4876800" cy="523220"/>
          </a:xfrm>
          <a:prstGeom prst="rect">
            <a:avLst/>
          </a:prstGeom>
          <a:noFill/>
        </p:spPr>
        <p:txBody>
          <a:bodyPr wrap="square" rtlCol="0">
            <a:spAutoFit/>
          </a:bodyPr>
          <a:lstStyle/>
          <a:p>
            <a:pPr algn="ctr"/>
            <a:r>
              <a:rPr lang="en-US" sz="2800" dirty="0" smtClean="0">
                <a:solidFill>
                  <a:srgbClr val="002060"/>
                </a:solidFill>
              </a:rPr>
              <a:t>8. REFERENCES</a:t>
            </a:r>
            <a:endParaRPr lang="en-US" sz="2800" dirty="0">
              <a:solidFill>
                <a:srgbClr val="00206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0" y="-76200"/>
            <a:ext cx="9144000" cy="7294305"/>
          </a:xfrm>
          <a:prstGeom prst="rect">
            <a:avLst/>
          </a:prstGeom>
          <a:noFill/>
        </p:spPr>
        <p:txBody>
          <a:bodyPr wrap="square" rtlCol="0">
            <a:spAutoFit/>
          </a:bodyPr>
          <a:lstStyle/>
          <a:p>
            <a:pPr lvl="0"/>
            <a:r>
              <a:rPr lang="en-US" dirty="0" smtClean="0">
                <a:solidFill>
                  <a:srgbClr val="002060"/>
                </a:solidFill>
              </a:rPr>
              <a:t>11. </a:t>
            </a:r>
            <a:r>
              <a:rPr lang="en-US" dirty="0" err="1" smtClean="0">
                <a:solidFill>
                  <a:srgbClr val="002060"/>
                </a:solidFill>
              </a:rPr>
              <a:t>Goleman</a:t>
            </a:r>
            <a:r>
              <a:rPr lang="en-US" dirty="0" smtClean="0">
                <a:solidFill>
                  <a:srgbClr val="002060"/>
                </a:solidFill>
              </a:rPr>
              <a:t>, Daniel, McKee, Annie, </a:t>
            </a:r>
            <a:r>
              <a:rPr lang="en-US" dirty="0" err="1" smtClean="0">
                <a:solidFill>
                  <a:srgbClr val="002060"/>
                </a:solidFill>
              </a:rPr>
              <a:t>Boyatzis</a:t>
            </a:r>
            <a:r>
              <a:rPr lang="en-US" dirty="0" smtClean="0">
                <a:solidFill>
                  <a:srgbClr val="002060"/>
                </a:solidFill>
              </a:rPr>
              <a:t>, Richard (2007) - </a:t>
            </a:r>
            <a:r>
              <a:rPr lang="en-US" i="1" dirty="0" err="1" smtClean="0">
                <a:solidFill>
                  <a:srgbClr val="002060"/>
                </a:solidFill>
              </a:rPr>
              <a:t>Inteligenţa</a:t>
            </a:r>
            <a:r>
              <a:rPr lang="en-US" i="1" dirty="0" smtClean="0">
                <a:solidFill>
                  <a:srgbClr val="002060"/>
                </a:solidFill>
              </a:rPr>
              <a:t> </a:t>
            </a:r>
            <a:r>
              <a:rPr lang="en-US" i="1" dirty="0" err="1" smtClean="0">
                <a:solidFill>
                  <a:srgbClr val="002060"/>
                </a:solidFill>
              </a:rPr>
              <a:t>emoţională</a:t>
            </a:r>
            <a:r>
              <a:rPr lang="en-US" i="1" dirty="0" smtClean="0">
                <a:solidFill>
                  <a:srgbClr val="002060"/>
                </a:solidFill>
              </a:rPr>
              <a:t> </a:t>
            </a:r>
            <a:r>
              <a:rPr lang="en-US" i="1" dirty="0" err="1" smtClean="0">
                <a:solidFill>
                  <a:srgbClr val="002060"/>
                </a:solidFill>
              </a:rPr>
              <a:t>în</a:t>
            </a:r>
            <a:r>
              <a:rPr lang="en-US" i="1" dirty="0" smtClean="0">
                <a:solidFill>
                  <a:srgbClr val="002060"/>
                </a:solidFill>
              </a:rPr>
              <a:t> leadership</a:t>
            </a:r>
            <a:r>
              <a:rPr lang="en-US" dirty="0" smtClean="0">
                <a:solidFill>
                  <a:srgbClr val="002060"/>
                </a:solidFill>
              </a:rPr>
              <a:t>, </a:t>
            </a:r>
            <a:r>
              <a:rPr lang="en-US" dirty="0" err="1" smtClean="0">
                <a:solidFill>
                  <a:srgbClr val="002060"/>
                </a:solidFill>
              </a:rPr>
              <a:t>Editura</a:t>
            </a:r>
            <a:r>
              <a:rPr lang="en-US" dirty="0" smtClean="0">
                <a:solidFill>
                  <a:srgbClr val="002060"/>
                </a:solidFill>
              </a:rPr>
              <a:t> </a:t>
            </a:r>
            <a:r>
              <a:rPr lang="en-US" dirty="0" err="1" smtClean="0">
                <a:solidFill>
                  <a:srgbClr val="002060"/>
                </a:solidFill>
              </a:rPr>
              <a:t>Curtea</a:t>
            </a:r>
            <a:r>
              <a:rPr lang="en-US" dirty="0" smtClean="0">
                <a:solidFill>
                  <a:srgbClr val="002060"/>
                </a:solidFill>
              </a:rPr>
              <a:t> </a:t>
            </a:r>
            <a:r>
              <a:rPr lang="en-US" dirty="0" err="1" smtClean="0">
                <a:solidFill>
                  <a:srgbClr val="002060"/>
                </a:solidFill>
              </a:rPr>
              <a:t>Veche</a:t>
            </a:r>
            <a:r>
              <a:rPr lang="en-US" dirty="0" smtClean="0">
                <a:solidFill>
                  <a:srgbClr val="002060"/>
                </a:solidFill>
              </a:rPr>
              <a:t>, </a:t>
            </a:r>
            <a:r>
              <a:rPr lang="en-US" dirty="0" err="1" smtClean="0">
                <a:solidFill>
                  <a:srgbClr val="002060"/>
                </a:solidFill>
              </a:rPr>
              <a:t>Bucureşti</a:t>
            </a:r>
            <a:r>
              <a:rPr lang="en-US" dirty="0" smtClean="0">
                <a:solidFill>
                  <a:srgbClr val="002060"/>
                </a:solidFill>
              </a:rPr>
              <a:t>;</a:t>
            </a:r>
          </a:p>
          <a:p>
            <a:pPr lvl="0"/>
            <a:r>
              <a:rPr lang="en-US" dirty="0" smtClean="0">
                <a:solidFill>
                  <a:srgbClr val="002060"/>
                </a:solidFill>
              </a:rPr>
              <a:t>12. Hall, Edward (1976) - </a:t>
            </a:r>
            <a:r>
              <a:rPr lang="en-US" i="1" dirty="0" smtClean="0">
                <a:solidFill>
                  <a:srgbClr val="002060"/>
                </a:solidFill>
              </a:rPr>
              <a:t>The </a:t>
            </a:r>
            <a:r>
              <a:rPr lang="en-US" i="1" dirty="0" err="1" smtClean="0">
                <a:solidFill>
                  <a:srgbClr val="002060"/>
                </a:solidFill>
              </a:rPr>
              <a:t>hiden</a:t>
            </a:r>
            <a:r>
              <a:rPr lang="en-US" i="1" dirty="0" smtClean="0">
                <a:solidFill>
                  <a:srgbClr val="002060"/>
                </a:solidFill>
              </a:rPr>
              <a:t> dimension -</a:t>
            </a:r>
            <a:r>
              <a:rPr lang="en-US" dirty="0" smtClean="0">
                <a:solidFill>
                  <a:srgbClr val="002060"/>
                </a:solidFill>
              </a:rPr>
              <a:t> Ed. Anchor Press, New York;</a:t>
            </a:r>
          </a:p>
          <a:p>
            <a:pPr lvl="0"/>
            <a:r>
              <a:rPr lang="en-US" dirty="0" smtClean="0">
                <a:solidFill>
                  <a:srgbClr val="002060"/>
                </a:solidFill>
              </a:rPr>
              <a:t>13. </a:t>
            </a:r>
            <a:r>
              <a:rPr lang="en-US" dirty="0" err="1" smtClean="0">
                <a:solidFill>
                  <a:srgbClr val="002060"/>
                </a:solidFill>
              </a:rPr>
              <a:t>Hofstede</a:t>
            </a:r>
            <a:r>
              <a:rPr lang="en-US" dirty="0" smtClean="0">
                <a:solidFill>
                  <a:srgbClr val="002060"/>
                </a:solidFill>
              </a:rPr>
              <a:t>, </a:t>
            </a:r>
            <a:r>
              <a:rPr lang="en-US" dirty="0" err="1" smtClean="0">
                <a:solidFill>
                  <a:srgbClr val="002060"/>
                </a:solidFill>
              </a:rPr>
              <a:t>Geert</a:t>
            </a:r>
            <a:r>
              <a:rPr lang="en-US" dirty="0" smtClean="0">
                <a:solidFill>
                  <a:srgbClr val="002060"/>
                </a:solidFill>
              </a:rPr>
              <a:t> (2001) - </a:t>
            </a:r>
            <a:r>
              <a:rPr lang="en-US" i="1" dirty="0" smtClean="0">
                <a:solidFill>
                  <a:srgbClr val="002060"/>
                </a:solidFill>
              </a:rPr>
              <a:t>Culture’s consequences: Comparing values, Behaviors, Institutions, and Organizations Across nations -</a:t>
            </a:r>
            <a:r>
              <a:rPr lang="en-US" dirty="0" smtClean="0">
                <a:solidFill>
                  <a:srgbClr val="002060"/>
                </a:solidFill>
              </a:rPr>
              <a:t> Sage Publications;</a:t>
            </a:r>
          </a:p>
          <a:p>
            <a:pPr lvl="0"/>
            <a:r>
              <a:rPr lang="en-US" dirty="0" smtClean="0">
                <a:solidFill>
                  <a:srgbClr val="002060"/>
                </a:solidFill>
              </a:rPr>
              <a:t>14. </a:t>
            </a:r>
            <a:r>
              <a:rPr lang="ro-RO" dirty="0" smtClean="0">
                <a:solidFill>
                  <a:srgbClr val="002060"/>
                </a:solidFill>
              </a:rPr>
              <a:t>Iorga, Lucia (2007)</a:t>
            </a:r>
            <a:r>
              <a:rPr lang="ro-RO" i="1" dirty="0" smtClean="0">
                <a:solidFill>
                  <a:srgbClr val="002060"/>
                </a:solidFill>
              </a:rPr>
              <a:t> -  De la ateism la sfinţenie, </a:t>
            </a:r>
            <a:r>
              <a:rPr lang="ro-RO" dirty="0" smtClean="0">
                <a:solidFill>
                  <a:srgbClr val="002060"/>
                </a:solidFill>
              </a:rPr>
              <a:t>Editura Elena Francisc Publishing, Bucureşti</a:t>
            </a:r>
            <a:r>
              <a:rPr lang="ro-RO" i="1" dirty="0" smtClean="0">
                <a:solidFill>
                  <a:srgbClr val="002060"/>
                </a:solidFill>
              </a:rPr>
              <a:t>;</a:t>
            </a:r>
            <a:endParaRPr lang="en-US" dirty="0" smtClean="0">
              <a:solidFill>
                <a:srgbClr val="002060"/>
              </a:solidFill>
            </a:endParaRPr>
          </a:p>
          <a:p>
            <a:pPr lvl="0"/>
            <a:r>
              <a:rPr lang="en-US" dirty="0" smtClean="0">
                <a:solidFill>
                  <a:srgbClr val="002060"/>
                </a:solidFill>
              </a:rPr>
              <a:t>15. </a:t>
            </a:r>
            <a:r>
              <a:rPr lang="ro-RO" dirty="0" smtClean="0">
                <a:solidFill>
                  <a:srgbClr val="002060"/>
                </a:solidFill>
              </a:rPr>
              <a:t>Marcus, Solomon (1988) -</a:t>
            </a:r>
            <a:r>
              <a:rPr lang="ro-RO" i="1" dirty="0" smtClean="0">
                <a:solidFill>
                  <a:srgbClr val="002060"/>
                </a:solidFill>
              </a:rPr>
              <a:t> Provocarea ştiinţei -</a:t>
            </a:r>
            <a:r>
              <a:rPr lang="ro-RO" dirty="0" smtClean="0">
                <a:solidFill>
                  <a:srgbClr val="002060"/>
                </a:solidFill>
              </a:rPr>
              <a:t> Seria „Idei contemporane”, Editura Politică, Bucureşti, Romania;</a:t>
            </a:r>
            <a:endParaRPr lang="en-US" dirty="0" smtClean="0">
              <a:solidFill>
                <a:srgbClr val="002060"/>
              </a:solidFill>
            </a:endParaRPr>
          </a:p>
          <a:p>
            <a:pPr lvl="0"/>
            <a:r>
              <a:rPr lang="en-US" dirty="0" smtClean="0">
                <a:solidFill>
                  <a:srgbClr val="002060"/>
                </a:solidFill>
              </a:rPr>
              <a:t>16. </a:t>
            </a:r>
            <a:r>
              <a:rPr lang="ro-RO" dirty="0" smtClean="0">
                <a:solidFill>
                  <a:srgbClr val="002060"/>
                </a:solidFill>
              </a:rPr>
              <a:t>Marcus, Solomon (1966) -</a:t>
            </a:r>
            <a:r>
              <a:rPr lang="ro-RO" i="1" dirty="0" smtClean="0">
                <a:solidFill>
                  <a:srgbClr val="002060"/>
                </a:solidFill>
              </a:rPr>
              <a:t> Lingvistica matematică</a:t>
            </a:r>
            <a:r>
              <a:rPr lang="ro-RO" dirty="0" smtClean="0">
                <a:solidFill>
                  <a:srgbClr val="002060"/>
                </a:solidFill>
              </a:rPr>
              <a:t> - Editura Didactică şi Pedagogică, Bucureşti, Romania; </a:t>
            </a:r>
            <a:endParaRPr lang="en-US" dirty="0" smtClean="0">
              <a:solidFill>
                <a:srgbClr val="002060"/>
              </a:solidFill>
            </a:endParaRPr>
          </a:p>
          <a:p>
            <a:pPr lvl="0"/>
            <a:r>
              <a:rPr lang="en-US" dirty="0" smtClean="0">
                <a:solidFill>
                  <a:srgbClr val="002060"/>
                </a:solidFill>
              </a:rPr>
              <a:t>17. Mc </a:t>
            </a:r>
            <a:r>
              <a:rPr lang="en-US" dirty="0" err="1" smtClean="0">
                <a:solidFill>
                  <a:srgbClr val="002060"/>
                </a:solidFill>
              </a:rPr>
              <a:t>Cartney</a:t>
            </a:r>
            <a:r>
              <a:rPr lang="en-US" dirty="0" smtClean="0">
                <a:solidFill>
                  <a:srgbClr val="002060"/>
                </a:solidFill>
              </a:rPr>
              <a:t>, Francesca (2009) - </a:t>
            </a:r>
            <a:r>
              <a:rPr lang="en-US" dirty="0" err="1" smtClean="0">
                <a:solidFill>
                  <a:srgbClr val="002060"/>
                </a:solidFill>
              </a:rPr>
              <a:t>Medicina</a:t>
            </a:r>
            <a:r>
              <a:rPr lang="en-US" dirty="0" smtClean="0">
                <a:solidFill>
                  <a:srgbClr val="002060"/>
                </a:solidFill>
              </a:rPr>
              <a:t> </a:t>
            </a:r>
            <a:r>
              <a:rPr lang="en-US" dirty="0" err="1" smtClean="0">
                <a:solidFill>
                  <a:srgbClr val="002060"/>
                </a:solidFill>
              </a:rPr>
              <a:t>intuitivă</a:t>
            </a:r>
            <a:r>
              <a:rPr lang="en-US" dirty="0" smtClean="0">
                <a:solidFill>
                  <a:srgbClr val="002060"/>
                </a:solidFill>
              </a:rPr>
              <a:t>, </a:t>
            </a:r>
            <a:r>
              <a:rPr lang="en-US" dirty="0" err="1" smtClean="0">
                <a:solidFill>
                  <a:srgbClr val="002060"/>
                </a:solidFill>
              </a:rPr>
              <a:t>Editura</a:t>
            </a:r>
            <a:r>
              <a:rPr lang="en-US" dirty="0" smtClean="0">
                <a:solidFill>
                  <a:srgbClr val="002060"/>
                </a:solidFill>
              </a:rPr>
              <a:t> Mix, </a:t>
            </a:r>
            <a:r>
              <a:rPr lang="en-US" dirty="0" err="1" smtClean="0">
                <a:solidFill>
                  <a:srgbClr val="002060"/>
                </a:solidFill>
              </a:rPr>
              <a:t>Braşov</a:t>
            </a:r>
            <a:r>
              <a:rPr lang="en-US" dirty="0" smtClean="0">
                <a:solidFill>
                  <a:srgbClr val="002060"/>
                </a:solidFill>
              </a:rPr>
              <a:t>, ISBN 978-973-8471-84-9;</a:t>
            </a:r>
          </a:p>
          <a:p>
            <a:pPr lvl="0"/>
            <a:r>
              <a:rPr lang="en-US" dirty="0" smtClean="0">
                <a:solidFill>
                  <a:srgbClr val="002060"/>
                </a:solidFill>
              </a:rPr>
              <a:t>18. </a:t>
            </a:r>
            <a:r>
              <a:rPr lang="en-US" dirty="0" err="1" smtClean="0">
                <a:solidFill>
                  <a:srgbClr val="002060"/>
                </a:solidFill>
              </a:rPr>
              <a:t>McShane</a:t>
            </a:r>
            <a:r>
              <a:rPr lang="en-US" dirty="0" smtClean="0">
                <a:solidFill>
                  <a:srgbClr val="002060"/>
                </a:solidFill>
              </a:rPr>
              <a:t>, Steven L., Von </a:t>
            </a:r>
            <a:r>
              <a:rPr lang="en-US" dirty="0" err="1" smtClean="0">
                <a:solidFill>
                  <a:srgbClr val="002060"/>
                </a:solidFill>
              </a:rPr>
              <a:t>Glinow</a:t>
            </a:r>
            <a:r>
              <a:rPr lang="en-US" dirty="0" smtClean="0">
                <a:solidFill>
                  <a:srgbClr val="002060"/>
                </a:solidFill>
              </a:rPr>
              <a:t>, Mary Ann (2000) - </a:t>
            </a:r>
            <a:r>
              <a:rPr lang="en-US" i="1" dirty="0" smtClean="0">
                <a:solidFill>
                  <a:srgbClr val="002060"/>
                </a:solidFill>
              </a:rPr>
              <a:t>Organizational Behavior</a:t>
            </a:r>
            <a:r>
              <a:rPr lang="en-US" dirty="0" smtClean="0">
                <a:solidFill>
                  <a:srgbClr val="002060"/>
                </a:solidFill>
              </a:rPr>
              <a:t>, </a:t>
            </a:r>
            <a:r>
              <a:rPr lang="en-US" dirty="0" err="1" smtClean="0">
                <a:solidFill>
                  <a:srgbClr val="002060"/>
                </a:solidFill>
              </a:rPr>
              <a:t>Editura</a:t>
            </a:r>
            <a:r>
              <a:rPr lang="en-US" dirty="0" smtClean="0">
                <a:solidFill>
                  <a:srgbClr val="002060"/>
                </a:solidFill>
              </a:rPr>
              <a:t> Irvin McGraw-Hill, Boston;</a:t>
            </a:r>
          </a:p>
          <a:p>
            <a:pPr lvl="0"/>
            <a:r>
              <a:rPr lang="en-US" dirty="0" smtClean="0">
                <a:solidFill>
                  <a:srgbClr val="002060"/>
                </a:solidFill>
              </a:rPr>
              <a:t>19. </a:t>
            </a:r>
            <a:r>
              <a:rPr lang="ro-RO" dirty="0" smtClean="0">
                <a:solidFill>
                  <a:srgbClr val="002060"/>
                </a:solidFill>
              </a:rPr>
              <a:t>Nicolescu, Basarab (1999) - </a:t>
            </a:r>
            <a:r>
              <a:rPr lang="ro-RO" i="1" dirty="0" smtClean="0">
                <a:solidFill>
                  <a:srgbClr val="002060"/>
                </a:solidFill>
              </a:rPr>
              <a:t>Transdisciplinaritatea. Manifest</a:t>
            </a:r>
            <a:r>
              <a:rPr lang="ro-RO" dirty="0" smtClean="0">
                <a:solidFill>
                  <a:srgbClr val="002060"/>
                </a:solidFill>
              </a:rPr>
              <a:t> - Editura Polirom, Iaşi, Romania;</a:t>
            </a:r>
            <a:endParaRPr lang="en-US" dirty="0" smtClean="0">
              <a:solidFill>
                <a:srgbClr val="002060"/>
              </a:solidFill>
            </a:endParaRPr>
          </a:p>
          <a:p>
            <a:pPr lvl="0"/>
            <a:r>
              <a:rPr lang="en-US" dirty="0" smtClean="0">
                <a:solidFill>
                  <a:srgbClr val="002060"/>
                </a:solidFill>
              </a:rPr>
              <a:t>20. </a:t>
            </a:r>
            <a:r>
              <a:rPr lang="ro-RO" dirty="0" smtClean="0">
                <a:solidFill>
                  <a:srgbClr val="002060"/>
                </a:solidFill>
              </a:rPr>
              <a:t>Niţă</a:t>
            </a:r>
            <a:r>
              <a:rPr lang="en-US" dirty="0" smtClean="0">
                <a:solidFill>
                  <a:srgbClr val="002060"/>
                </a:solidFill>
              </a:rPr>
              <a:t>, A., M. (2011) – </a:t>
            </a:r>
            <a:r>
              <a:rPr lang="en-US" i="1" dirty="0" smtClean="0">
                <a:solidFill>
                  <a:srgbClr val="002060"/>
                </a:solidFill>
              </a:rPr>
              <a:t>Improving the knowledge through trans-disciplinary approach </a:t>
            </a:r>
            <a:r>
              <a:rPr lang="en-US" dirty="0" smtClean="0">
                <a:solidFill>
                  <a:srgbClr val="002060"/>
                </a:solidFill>
              </a:rPr>
              <a:t>– EGPA 2011, PSG IX, Bucharest, Romania; </a:t>
            </a:r>
          </a:p>
          <a:p>
            <a:pPr lvl="0"/>
            <a:r>
              <a:rPr lang="en-US" dirty="0" smtClean="0">
                <a:solidFill>
                  <a:srgbClr val="002060"/>
                </a:solidFill>
              </a:rPr>
              <a:t>21. </a:t>
            </a:r>
            <a:r>
              <a:rPr lang="ro-RO" dirty="0" smtClean="0">
                <a:solidFill>
                  <a:srgbClr val="002060"/>
                </a:solidFill>
              </a:rPr>
              <a:t>Niţă, A., M. (2010) -</a:t>
            </a:r>
            <a:r>
              <a:rPr lang="ro-RO" i="1" dirty="0" smtClean="0">
                <a:solidFill>
                  <a:srgbClr val="002060"/>
                </a:solidFill>
              </a:rPr>
              <a:t> Schimbarea de paradigmă în managementul comunicării: nivelurile de realitate şi operare a minţii umane</a:t>
            </a:r>
            <a:r>
              <a:rPr lang="en-US" b="1" dirty="0" smtClean="0">
                <a:solidFill>
                  <a:srgbClr val="002060"/>
                </a:solidFill>
              </a:rPr>
              <a:t> – </a:t>
            </a:r>
            <a:r>
              <a:rPr lang="en-US" dirty="0" smtClean="0">
                <a:solidFill>
                  <a:srgbClr val="002060"/>
                </a:solidFill>
              </a:rPr>
              <a:t>Semiotics</a:t>
            </a:r>
            <a:r>
              <a:rPr lang="ro-RO" dirty="0" smtClean="0">
                <a:solidFill>
                  <a:srgbClr val="002060"/>
                </a:solidFill>
              </a:rPr>
              <a:t>` Creativity – Unifying Diversities, Differences, Divides, 3</a:t>
            </a:r>
            <a:r>
              <a:rPr lang="ro-RO" baseline="30000" dirty="0" smtClean="0">
                <a:solidFill>
                  <a:srgbClr val="002060"/>
                </a:solidFill>
              </a:rPr>
              <a:t>rd</a:t>
            </a:r>
            <a:r>
              <a:rPr lang="ro-RO" dirty="0" smtClean="0">
                <a:solidFill>
                  <a:srgbClr val="002060"/>
                </a:solidFill>
              </a:rPr>
              <a:t> International Conference of the Romanian Association of Semiotic Studies, Iaşi, Romania, 4-7 November, 2010;</a:t>
            </a:r>
            <a:endParaRPr lang="en-US" dirty="0" smtClean="0">
              <a:solidFill>
                <a:srgbClr val="002060"/>
              </a:solidFill>
            </a:endParaRPr>
          </a:p>
          <a:p>
            <a:pPr lvl="0"/>
            <a:r>
              <a:rPr lang="en-US" dirty="0" smtClean="0">
                <a:solidFill>
                  <a:srgbClr val="002060"/>
                </a:solidFill>
              </a:rPr>
              <a:t>22. </a:t>
            </a:r>
            <a:r>
              <a:rPr lang="ro-RO" dirty="0" smtClean="0">
                <a:solidFill>
                  <a:srgbClr val="002060"/>
                </a:solidFill>
              </a:rPr>
              <a:t>Niţă, A., M. (2010) - </a:t>
            </a:r>
            <a:r>
              <a:rPr lang="ro-RO" i="1" dirty="0" smtClean="0">
                <a:solidFill>
                  <a:srgbClr val="002060"/>
                </a:solidFill>
              </a:rPr>
              <a:t>Energetical and vibrational approach and the change in knowledge – </a:t>
            </a:r>
            <a:r>
              <a:rPr lang="ro-RO" dirty="0" smtClean="0">
                <a:solidFill>
                  <a:srgbClr val="002060"/>
                </a:solidFill>
              </a:rPr>
              <a:t>Bucharest University, </a:t>
            </a:r>
            <a:r>
              <a:rPr lang="ro-RO" i="1" dirty="0" smtClean="0">
                <a:solidFill>
                  <a:srgbClr val="002060"/>
                </a:solidFill>
              </a:rPr>
              <a:t> </a:t>
            </a:r>
            <a:r>
              <a:rPr lang="ro-RO" dirty="0" smtClean="0">
                <a:solidFill>
                  <a:srgbClr val="002060"/>
                </a:solidFill>
              </a:rPr>
              <a:t>The International Conference on Administration and Business, ICEA-FAA, 4 – 5 JUNE 2010, http://conference@faa.ro, “Inter and Transdisciplinary Issues of Economic Behavior” workshop;</a:t>
            </a:r>
            <a:endParaRPr lang="en-US" dirty="0" smtClean="0">
              <a:solidFill>
                <a:srgbClr val="002060"/>
              </a:solidFill>
            </a:endParaRPr>
          </a:p>
          <a:p>
            <a:endParaRPr lang="en-US" dirty="0">
              <a:solidFill>
                <a:srgbClr val="00206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0" y="-6906"/>
            <a:ext cx="9144000" cy="7017306"/>
          </a:xfrm>
          <a:prstGeom prst="rect">
            <a:avLst/>
          </a:prstGeom>
          <a:noFill/>
        </p:spPr>
        <p:txBody>
          <a:bodyPr wrap="square" rtlCol="0">
            <a:spAutoFit/>
          </a:bodyPr>
          <a:lstStyle/>
          <a:p>
            <a:pPr lvl="0"/>
            <a:r>
              <a:rPr lang="en-US" dirty="0" smtClean="0">
                <a:solidFill>
                  <a:srgbClr val="002060"/>
                </a:solidFill>
              </a:rPr>
              <a:t>23. </a:t>
            </a:r>
            <a:r>
              <a:rPr lang="ro-RO" dirty="0" smtClean="0">
                <a:solidFill>
                  <a:srgbClr val="002060"/>
                </a:solidFill>
              </a:rPr>
              <a:t>Niţă, A., M. (2009) – </a:t>
            </a:r>
            <a:r>
              <a:rPr lang="ro-RO" i="1" dirty="0" smtClean="0">
                <a:solidFill>
                  <a:srgbClr val="002060"/>
                </a:solidFill>
              </a:rPr>
              <a:t>The influence of meditation upon mental and managerial activity</a:t>
            </a:r>
            <a:r>
              <a:rPr lang="ro-RO" dirty="0" smtClean="0">
                <a:solidFill>
                  <a:srgbClr val="002060"/>
                </a:solidFill>
              </a:rPr>
              <a:t> – Universitatea Nationala de Aparare "CAROL I"-Bucuresti, 9-10 aprilie 2009, Sectiunea 13 - ACTIUNI ENERGO-INFORMATIVE, Editura Universitatii Nationale de Aparare "CAROL I", ISBN 978-973-663-722-3, pp 128-141;</a:t>
            </a:r>
            <a:endParaRPr lang="en-US" dirty="0" smtClean="0">
              <a:solidFill>
                <a:srgbClr val="002060"/>
              </a:solidFill>
            </a:endParaRPr>
          </a:p>
          <a:p>
            <a:pPr lvl="0"/>
            <a:r>
              <a:rPr lang="en-US" dirty="0" smtClean="0">
                <a:solidFill>
                  <a:srgbClr val="002060"/>
                </a:solidFill>
              </a:rPr>
              <a:t>24. </a:t>
            </a:r>
            <a:r>
              <a:rPr lang="ro-RO" dirty="0" smtClean="0">
                <a:solidFill>
                  <a:srgbClr val="002060"/>
                </a:solidFill>
              </a:rPr>
              <a:t>Niţă, A., M. (2010) –</a:t>
            </a:r>
            <a:r>
              <a:rPr lang="ro-RO" i="1" dirty="0" smtClean="0">
                <a:solidFill>
                  <a:srgbClr val="002060"/>
                </a:solidFill>
              </a:rPr>
              <a:t> Think it through (Pune-te pe gânduri) </a:t>
            </a:r>
            <a:r>
              <a:rPr lang="ro-RO" dirty="0" smtClean="0">
                <a:solidFill>
                  <a:srgbClr val="002060"/>
                </a:solidFill>
              </a:rPr>
              <a:t>– Scientificaly educational research project </a:t>
            </a:r>
            <a:r>
              <a:rPr lang="ro-RO" i="1" dirty="0" smtClean="0">
                <a:solidFill>
                  <a:srgbClr val="002060"/>
                </a:solidFill>
              </a:rPr>
              <a:t>Surviving by emotional intelligence</a:t>
            </a:r>
            <a:r>
              <a:rPr lang="ro-RO" dirty="0" smtClean="0">
                <a:solidFill>
                  <a:srgbClr val="002060"/>
                </a:solidFill>
              </a:rPr>
              <a:t>, project financed by Constanta County in Romania together with a scientific documentary produced by NEPTUN TV televizion in Constanta city, Romania, direct link for episode 4, posted on YouTube: </a:t>
            </a:r>
            <a:r>
              <a:rPr lang="ro-RO" i="1" dirty="0" smtClean="0">
                <a:solidFill>
                  <a:srgbClr val="002060"/>
                </a:solidFill>
              </a:rPr>
              <a:t>Nita Aurel Mircea Think it through, The Carnap s Paradox or the relativity of the truth</a:t>
            </a:r>
            <a:r>
              <a:rPr lang="ro-RO" dirty="0" smtClean="0">
                <a:solidFill>
                  <a:srgbClr val="002060"/>
                </a:solidFill>
              </a:rPr>
              <a:t>, direct link http://www.youtube.com/watch?v=KnRXJlkIeYQ;</a:t>
            </a:r>
            <a:endParaRPr lang="en-US" dirty="0" smtClean="0">
              <a:solidFill>
                <a:srgbClr val="002060"/>
              </a:solidFill>
            </a:endParaRPr>
          </a:p>
          <a:p>
            <a:pPr lvl="0"/>
            <a:r>
              <a:rPr lang="en-US" dirty="0" smtClean="0">
                <a:solidFill>
                  <a:srgbClr val="002060"/>
                </a:solidFill>
              </a:rPr>
              <a:t>25. </a:t>
            </a:r>
            <a:r>
              <a:rPr lang="ro-RO" dirty="0" smtClean="0">
                <a:solidFill>
                  <a:srgbClr val="002060"/>
                </a:solidFill>
              </a:rPr>
              <a:t>Niţă, A., M. (2006) -</a:t>
            </a:r>
            <a:r>
              <a:rPr lang="ro-RO" i="1" dirty="0" smtClean="0">
                <a:solidFill>
                  <a:srgbClr val="002060"/>
                </a:solidFill>
              </a:rPr>
              <a:t> The role of mind and meditation in developing new abilities of taking decision – energetical and transdisciplinarity approach</a:t>
            </a:r>
            <a:r>
              <a:rPr lang="ro-RO" dirty="0" smtClean="0">
                <a:solidFill>
                  <a:srgbClr val="002060"/>
                </a:solidFill>
              </a:rPr>
              <a:t> - ICELM-3, International Conference on Economics, Law and Management in Târgu Mureş, Romania, May 4th – 7th June 2006, Petru Maior University Publishing House; </a:t>
            </a:r>
            <a:endParaRPr lang="en-US" dirty="0" smtClean="0">
              <a:solidFill>
                <a:srgbClr val="002060"/>
              </a:solidFill>
            </a:endParaRPr>
          </a:p>
          <a:p>
            <a:pPr lvl="0"/>
            <a:r>
              <a:rPr lang="en-US" dirty="0" smtClean="0">
                <a:solidFill>
                  <a:srgbClr val="002060"/>
                </a:solidFill>
              </a:rPr>
              <a:t>26. </a:t>
            </a:r>
            <a:r>
              <a:rPr lang="ro-RO" dirty="0" smtClean="0">
                <a:solidFill>
                  <a:srgbClr val="002060"/>
                </a:solidFill>
              </a:rPr>
              <a:t>Osho (2006) -</a:t>
            </a:r>
            <a:r>
              <a:rPr lang="ro-RO" i="1" dirty="0" smtClean="0">
                <a:solidFill>
                  <a:srgbClr val="002060"/>
                </a:solidFill>
              </a:rPr>
              <a:t> Inteligenţa. Reacţionează creativ la prezent</a:t>
            </a:r>
            <a:r>
              <a:rPr lang="ro-RO" dirty="0" smtClean="0">
                <a:solidFill>
                  <a:srgbClr val="002060"/>
                </a:solidFill>
              </a:rPr>
              <a:t> - Pro Editură şi Tipografie, Bucureşti, Romania;</a:t>
            </a:r>
            <a:endParaRPr lang="en-US" dirty="0" smtClean="0">
              <a:solidFill>
                <a:srgbClr val="002060"/>
              </a:solidFill>
            </a:endParaRPr>
          </a:p>
          <a:p>
            <a:pPr lvl="0"/>
            <a:r>
              <a:rPr lang="en-US" dirty="0" smtClean="0">
                <a:solidFill>
                  <a:srgbClr val="002060"/>
                </a:solidFill>
              </a:rPr>
              <a:t>27. </a:t>
            </a:r>
            <a:r>
              <a:rPr lang="en-US" dirty="0" err="1" smtClean="0">
                <a:solidFill>
                  <a:srgbClr val="002060"/>
                </a:solidFill>
              </a:rPr>
              <a:t>Pitariu</a:t>
            </a:r>
            <a:r>
              <a:rPr lang="en-US" dirty="0" smtClean="0">
                <a:solidFill>
                  <a:srgbClr val="002060"/>
                </a:solidFill>
              </a:rPr>
              <a:t>, H.D. (2004) -</a:t>
            </a:r>
            <a:r>
              <a:rPr lang="en-US" b="1" dirty="0" smtClean="0">
                <a:solidFill>
                  <a:srgbClr val="002060"/>
                </a:solidFill>
              </a:rPr>
              <a:t> </a:t>
            </a:r>
            <a:r>
              <a:rPr lang="en-US" i="1" dirty="0" err="1" smtClean="0">
                <a:solidFill>
                  <a:srgbClr val="002060"/>
                </a:solidFill>
              </a:rPr>
              <a:t>Stresul</a:t>
            </a:r>
            <a:r>
              <a:rPr lang="en-US" i="1" dirty="0" smtClean="0">
                <a:solidFill>
                  <a:srgbClr val="002060"/>
                </a:solidFill>
              </a:rPr>
              <a:t> </a:t>
            </a:r>
            <a:r>
              <a:rPr lang="en-US" i="1" dirty="0" err="1" smtClean="0">
                <a:solidFill>
                  <a:srgbClr val="002060"/>
                </a:solidFill>
              </a:rPr>
              <a:t>profesional</a:t>
            </a:r>
            <a:r>
              <a:rPr lang="en-US" i="1" dirty="0" smtClean="0">
                <a:solidFill>
                  <a:srgbClr val="002060"/>
                </a:solidFill>
              </a:rPr>
              <a:t> la </a:t>
            </a:r>
            <a:r>
              <a:rPr lang="en-US" i="1" dirty="0" err="1" smtClean="0">
                <a:solidFill>
                  <a:srgbClr val="002060"/>
                </a:solidFill>
              </a:rPr>
              <a:t>manageri</a:t>
            </a:r>
            <a:r>
              <a:rPr lang="en-US" i="1" dirty="0" smtClean="0">
                <a:solidFill>
                  <a:srgbClr val="002060"/>
                </a:solidFill>
              </a:rPr>
              <a:t>: </a:t>
            </a:r>
            <a:r>
              <a:rPr lang="en-US" i="1" dirty="0" err="1" smtClean="0">
                <a:solidFill>
                  <a:srgbClr val="002060"/>
                </a:solidFill>
              </a:rPr>
              <a:t>corelative</a:t>
            </a:r>
            <a:r>
              <a:rPr lang="en-US" i="1" dirty="0" smtClean="0">
                <a:solidFill>
                  <a:srgbClr val="002060"/>
                </a:solidFill>
              </a:rPr>
              <a:t> ale </a:t>
            </a:r>
            <a:r>
              <a:rPr lang="en-US" i="1" dirty="0" err="1" smtClean="0">
                <a:solidFill>
                  <a:srgbClr val="002060"/>
                </a:solidFill>
              </a:rPr>
              <a:t>personalităţii</a:t>
            </a:r>
            <a:r>
              <a:rPr lang="en-US" i="1" dirty="0" smtClean="0">
                <a:solidFill>
                  <a:srgbClr val="002060"/>
                </a:solidFill>
              </a:rPr>
              <a:t> </a:t>
            </a:r>
            <a:r>
              <a:rPr lang="en-US" i="1" dirty="0" err="1" smtClean="0">
                <a:solidFill>
                  <a:srgbClr val="002060"/>
                </a:solidFill>
              </a:rPr>
              <a:t>în</a:t>
            </a:r>
            <a:r>
              <a:rPr lang="en-US" i="1" dirty="0" smtClean="0">
                <a:solidFill>
                  <a:srgbClr val="002060"/>
                </a:solidFill>
              </a:rPr>
              <a:t> </a:t>
            </a:r>
            <a:r>
              <a:rPr lang="en-US" i="1" dirty="0" err="1" smtClean="0">
                <a:solidFill>
                  <a:srgbClr val="002060"/>
                </a:solidFill>
              </a:rPr>
              <a:t>contextul</a:t>
            </a:r>
            <a:r>
              <a:rPr lang="en-US" i="1" dirty="0" smtClean="0">
                <a:solidFill>
                  <a:srgbClr val="002060"/>
                </a:solidFill>
              </a:rPr>
              <a:t> </a:t>
            </a:r>
            <a:r>
              <a:rPr lang="en-US" i="1" dirty="0" err="1" smtClean="0">
                <a:solidFill>
                  <a:srgbClr val="002060"/>
                </a:solidFill>
              </a:rPr>
              <a:t>tranzacţiei</a:t>
            </a:r>
            <a:r>
              <a:rPr lang="en-US" i="1" dirty="0" smtClean="0">
                <a:solidFill>
                  <a:srgbClr val="002060"/>
                </a:solidFill>
              </a:rPr>
              <a:t> </a:t>
            </a:r>
            <a:r>
              <a:rPr lang="en-US" i="1" dirty="0" err="1" smtClean="0">
                <a:solidFill>
                  <a:srgbClr val="002060"/>
                </a:solidFill>
              </a:rPr>
              <a:t>socioeconomice</a:t>
            </a:r>
            <a:r>
              <a:rPr lang="en-US" i="1" dirty="0" smtClean="0">
                <a:solidFill>
                  <a:srgbClr val="002060"/>
                </a:solidFill>
              </a:rPr>
              <a:t> din </a:t>
            </a:r>
            <a:r>
              <a:rPr lang="en-US" i="1" dirty="0" err="1" smtClean="0">
                <a:solidFill>
                  <a:srgbClr val="002060"/>
                </a:solidFill>
              </a:rPr>
              <a:t>România</a:t>
            </a:r>
            <a:r>
              <a:rPr lang="en-US" dirty="0" smtClean="0">
                <a:solidFill>
                  <a:srgbClr val="002060"/>
                </a:solidFill>
              </a:rPr>
              <a:t>, </a:t>
            </a:r>
            <a:r>
              <a:rPr lang="en-US" dirty="0" err="1" smtClean="0">
                <a:solidFill>
                  <a:srgbClr val="002060"/>
                </a:solidFill>
              </a:rPr>
              <a:t>Revista</a:t>
            </a:r>
            <a:r>
              <a:rPr lang="en-US" dirty="0" smtClean="0">
                <a:solidFill>
                  <a:srgbClr val="002060"/>
                </a:solidFill>
              </a:rPr>
              <a:t> de </a:t>
            </a:r>
            <a:r>
              <a:rPr lang="en-US" dirty="0" err="1" smtClean="0">
                <a:solidFill>
                  <a:srgbClr val="002060"/>
                </a:solidFill>
              </a:rPr>
              <a:t>psihologie</a:t>
            </a:r>
            <a:r>
              <a:rPr lang="en-US" dirty="0" smtClean="0">
                <a:solidFill>
                  <a:srgbClr val="002060"/>
                </a:solidFill>
              </a:rPr>
              <a:t> </a:t>
            </a:r>
            <a:r>
              <a:rPr lang="en-US" dirty="0" err="1" smtClean="0">
                <a:solidFill>
                  <a:srgbClr val="002060"/>
                </a:solidFill>
              </a:rPr>
              <a:t>organizaţională</a:t>
            </a:r>
            <a:r>
              <a:rPr lang="en-US" dirty="0" smtClean="0">
                <a:solidFill>
                  <a:srgbClr val="002060"/>
                </a:solidFill>
              </a:rPr>
              <a:t>, vol. II, nr. 3-4;</a:t>
            </a:r>
          </a:p>
          <a:p>
            <a:pPr lvl="0"/>
            <a:r>
              <a:rPr lang="en-US" dirty="0" smtClean="0">
                <a:solidFill>
                  <a:srgbClr val="002060"/>
                </a:solidFill>
              </a:rPr>
              <a:t>28. </a:t>
            </a:r>
            <a:r>
              <a:rPr lang="ro-RO" dirty="0" smtClean="0">
                <a:solidFill>
                  <a:srgbClr val="002060"/>
                </a:solidFill>
              </a:rPr>
              <a:t>Riesman, Glazer şi D, 1953, apud Hofstede, Geert (2011) - </a:t>
            </a:r>
            <a:r>
              <a:rPr lang="ro-RO" i="1" dirty="0" smtClean="0">
                <a:solidFill>
                  <a:srgbClr val="002060"/>
                </a:solidFill>
              </a:rPr>
              <a:t>Comparing values, Behaviors, Institutions, and Organizations Across nations</a:t>
            </a:r>
            <a:r>
              <a:rPr lang="ro-RO" dirty="0" smtClean="0">
                <a:solidFill>
                  <a:srgbClr val="002060"/>
                </a:solidFill>
              </a:rPr>
              <a:t>, Sage Publications;</a:t>
            </a:r>
            <a:endParaRPr lang="en-US" dirty="0" smtClean="0">
              <a:solidFill>
                <a:srgbClr val="002060"/>
              </a:solidFill>
            </a:endParaRPr>
          </a:p>
          <a:p>
            <a:pPr lvl="0"/>
            <a:r>
              <a:rPr lang="en-US" dirty="0" smtClean="0">
                <a:solidFill>
                  <a:srgbClr val="002060"/>
                </a:solidFill>
              </a:rPr>
              <a:t>29. </a:t>
            </a:r>
            <a:r>
              <a:rPr lang="en-US" dirty="0" err="1" smtClean="0">
                <a:solidFill>
                  <a:srgbClr val="002060"/>
                </a:solidFill>
              </a:rPr>
              <a:t>Ronecker</a:t>
            </a:r>
            <a:r>
              <a:rPr lang="en-US" dirty="0" smtClean="0">
                <a:solidFill>
                  <a:srgbClr val="002060"/>
                </a:solidFill>
              </a:rPr>
              <a:t>, Jean-Paul (2006) - </a:t>
            </a:r>
            <a:r>
              <a:rPr lang="en-US" i="1" dirty="0" err="1" smtClean="0">
                <a:solidFill>
                  <a:srgbClr val="002060"/>
                </a:solidFill>
              </a:rPr>
              <a:t>Vibrational</a:t>
            </a:r>
            <a:r>
              <a:rPr lang="en-US" i="1" dirty="0" smtClean="0">
                <a:solidFill>
                  <a:srgbClr val="002060"/>
                </a:solidFill>
              </a:rPr>
              <a:t> energy of shape waves</a:t>
            </a:r>
            <a:r>
              <a:rPr lang="en-US" dirty="0" smtClean="0">
                <a:solidFill>
                  <a:srgbClr val="002060"/>
                </a:solidFill>
              </a:rPr>
              <a:t> - </a:t>
            </a:r>
            <a:r>
              <a:rPr lang="en-US" dirty="0" err="1" smtClean="0">
                <a:solidFill>
                  <a:srgbClr val="002060"/>
                </a:solidFill>
              </a:rPr>
              <a:t>Editura</a:t>
            </a:r>
            <a:r>
              <a:rPr lang="en-US" dirty="0" smtClean="0">
                <a:solidFill>
                  <a:srgbClr val="002060"/>
                </a:solidFill>
              </a:rPr>
              <a:t> Pro </a:t>
            </a:r>
            <a:r>
              <a:rPr lang="en-US" dirty="0" err="1" smtClean="0">
                <a:solidFill>
                  <a:srgbClr val="002060"/>
                </a:solidFill>
              </a:rPr>
              <a:t>Editura</a:t>
            </a:r>
            <a:r>
              <a:rPr lang="en-US" dirty="0" smtClean="0">
                <a:solidFill>
                  <a:srgbClr val="002060"/>
                </a:solidFill>
              </a:rPr>
              <a:t> </a:t>
            </a:r>
            <a:r>
              <a:rPr lang="en-US" dirty="0" err="1" smtClean="0">
                <a:solidFill>
                  <a:srgbClr val="002060"/>
                </a:solidFill>
              </a:rPr>
              <a:t>si</a:t>
            </a:r>
            <a:r>
              <a:rPr lang="en-US" dirty="0" smtClean="0">
                <a:solidFill>
                  <a:srgbClr val="002060"/>
                </a:solidFill>
              </a:rPr>
              <a:t> </a:t>
            </a:r>
            <a:r>
              <a:rPr lang="en-US" dirty="0" err="1" smtClean="0">
                <a:solidFill>
                  <a:srgbClr val="002060"/>
                </a:solidFill>
              </a:rPr>
              <a:t>Tipografie</a:t>
            </a:r>
            <a:r>
              <a:rPr lang="en-US" dirty="0" smtClean="0">
                <a:solidFill>
                  <a:srgbClr val="002060"/>
                </a:solidFill>
              </a:rPr>
              <a:t> Publishing House, Bucharest;</a:t>
            </a:r>
          </a:p>
          <a:p>
            <a:pPr lvl="0"/>
            <a:r>
              <a:rPr lang="en-US" dirty="0" smtClean="0">
                <a:solidFill>
                  <a:srgbClr val="002060"/>
                </a:solidFill>
              </a:rPr>
              <a:t>30. Vaughan, Frances (2008) - </a:t>
            </a:r>
            <a:r>
              <a:rPr lang="en-US" i="1" dirty="0" smtClean="0">
                <a:solidFill>
                  <a:srgbClr val="002060"/>
                </a:solidFill>
              </a:rPr>
              <a:t>What is spiritual intelligence</a:t>
            </a:r>
            <a:r>
              <a:rPr lang="en-US" dirty="0" smtClean="0">
                <a:solidFill>
                  <a:srgbClr val="002060"/>
                </a:solidFill>
              </a:rPr>
              <a:t>, http://francesvaugh an.com/work1. </a:t>
            </a:r>
            <a:r>
              <a:rPr lang="en-US" dirty="0" err="1" smtClean="0">
                <a:solidFill>
                  <a:srgbClr val="002060"/>
                </a:solidFill>
              </a:rPr>
              <a:t>htm</a:t>
            </a:r>
            <a:r>
              <a:rPr lang="en-US" dirty="0" smtClean="0">
                <a:solidFill>
                  <a:srgbClr val="002060"/>
                </a:solidFill>
              </a:rPr>
              <a:t>, accessed at June 2011;  </a:t>
            </a:r>
          </a:p>
          <a:p>
            <a:endParaRPr lang="en-US" dirty="0">
              <a:solidFill>
                <a:srgbClr val="00206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extBox 2"/>
          <p:cNvSpPr txBox="1"/>
          <p:nvPr/>
        </p:nvSpPr>
        <p:spPr>
          <a:xfrm>
            <a:off x="0" y="-6906"/>
            <a:ext cx="9144000" cy="7017306"/>
          </a:xfrm>
          <a:prstGeom prst="rect">
            <a:avLst/>
          </a:prstGeom>
          <a:noFill/>
        </p:spPr>
        <p:txBody>
          <a:bodyPr wrap="square" rtlCol="0">
            <a:spAutoFit/>
          </a:bodyPr>
          <a:lstStyle/>
          <a:p>
            <a:pPr lvl="0"/>
            <a:r>
              <a:rPr lang="en-US" dirty="0" smtClean="0">
                <a:solidFill>
                  <a:srgbClr val="002060"/>
                </a:solidFill>
              </a:rPr>
              <a:t>31. </a:t>
            </a:r>
            <a:r>
              <a:rPr lang="ro-RO" dirty="0" smtClean="0">
                <a:solidFill>
                  <a:srgbClr val="002060"/>
                </a:solidFill>
              </a:rPr>
              <a:t>Vlăsceanu, Mihaela (1996)</a:t>
            </a:r>
            <a:r>
              <a:rPr lang="ro-RO" i="1" dirty="0" smtClean="0">
                <a:solidFill>
                  <a:srgbClr val="002060"/>
                </a:solidFill>
              </a:rPr>
              <a:t> - Psihosociologia organizaţiilor şi conducerii, Editura Paideia, Bucureşti;</a:t>
            </a:r>
            <a:endParaRPr lang="en-US" dirty="0" smtClean="0">
              <a:solidFill>
                <a:srgbClr val="002060"/>
              </a:solidFill>
            </a:endParaRPr>
          </a:p>
          <a:p>
            <a:pPr lvl="0"/>
            <a:r>
              <a:rPr lang="en-US" dirty="0" smtClean="0">
                <a:solidFill>
                  <a:srgbClr val="002060"/>
                </a:solidFill>
              </a:rPr>
              <a:t>32. </a:t>
            </a:r>
            <a:r>
              <a:rPr lang="ro-RO" dirty="0" smtClean="0">
                <a:solidFill>
                  <a:srgbClr val="002060"/>
                </a:solidFill>
              </a:rPr>
              <a:t>Zohar, Danah, Marshall, Ian (2011) - </a:t>
            </a:r>
            <a:r>
              <a:rPr lang="ro-RO" i="1" dirty="0" smtClean="0">
                <a:solidFill>
                  <a:srgbClr val="002060"/>
                </a:solidFill>
              </a:rPr>
              <a:t>Inteligenţa spirituală</a:t>
            </a:r>
            <a:r>
              <a:rPr lang="ro-RO" dirty="0" smtClean="0">
                <a:solidFill>
                  <a:srgbClr val="002060"/>
                </a:solidFill>
              </a:rPr>
              <a:t>, Editura Vellant, Bucureşti;</a:t>
            </a:r>
            <a:endParaRPr lang="en-US" dirty="0" smtClean="0">
              <a:solidFill>
                <a:srgbClr val="002060"/>
              </a:solidFill>
            </a:endParaRPr>
          </a:p>
          <a:p>
            <a:pPr lvl="0"/>
            <a:r>
              <a:rPr lang="ro-RO" dirty="0" smtClean="0">
                <a:solidFill>
                  <a:srgbClr val="002060"/>
                </a:solidFill>
              </a:rPr>
              <a:t>Enciclopedia pentru tineri Larousse – </a:t>
            </a:r>
            <a:r>
              <a:rPr lang="ro-RO" i="1" dirty="0" smtClean="0">
                <a:solidFill>
                  <a:srgbClr val="002060"/>
                </a:solidFill>
              </a:rPr>
              <a:t>„Corpul omenesc”</a:t>
            </a:r>
            <a:r>
              <a:rPr lang="ro-RO" dirty="0" smtClean="0">
                <a:solidFill>
                  <a:srgbClr val="002060"/>
                </a:solidFill>
              </a:rPr>
              <a:t> (1997), Editura RAO, Bucureşti, ISBN 973-98211-2-x; </a:t>
            </a:r>
            <a:endParaRPr lang="en-US" dirty="0" smtClean="0">
              <a:solidFill>
                <a:srgbClr val="002060"/>
              </a:solidFill>
            </a:endParaRPr>
          </a:p>
          <a:p>
            <a:pPr lvl="0"/>
            <a:r>
              <a:rPr lang="en-US" dirty="0" smtClean="0">
                <a:solidFill>
                  <a:srgbClr val="002060"/>
                </a:solidFill>
              </a:rPr>
              <a:t>33. www.pedagoogia3000.info;</a:t>
            </a:r>
          </a:p>
          <a:p>
            <a:pPr lvl="0"/>
            <a:r>
              <a:rPr lang="en-US" dirty="0" smtClean="0">
                <a:solidFill>
                  <a:srgbClr val="002060"/>
                </a:solidFill>
              </a:rPr>
              <a:t>34. http://egpaconference2011.org/documents/PSG9/NITZA.pdf;</a:t>
            </a:r>
          </a:p>
          <a:p>
            <a:pPr lvl="0"/>
            <a:r>
              <a:rPr lang="en-US" dirty="0" smtClean="0">
                <a:solidFill>
                  <a:srgbClr val="002060"/>
                </a:solidFill>
              </a:rPr>
              <a:t>35. http://egpa-conference2011.org/documents/PSG16/Nita.pdf;</a:t>
            </a:r>
          </a:p>
          <a:p>
            <a:pPr lvl="0"/>
            <a:r>
              <a:rPr lang="en-US" dirty="0" smtClean="0">
                <a:solidFill>
                  <a:srgbClr val="002060"/>
                </a:solidFill>
              </a:rPr>
              <a:t>36. http://www.braintrainer.vwi.ro/trainers.htm;</a:t>
            </a:r>
          </a:p>
          <a:p>
            <a:pPr lvl="0"/>
            <a:r>
              <a:rPr lang="en-US" dirty="0" smtClean="0">
                <a:solidFill>
                  <a:srgbClr val="002060"/>
                </a:solidFill>
              </a:rPr>
              <a:t>37. http://www.intuitionmedicine.com/academy/founder.htm;</a:t>
            </a:r>
          </a:p>
          <a:p>
            <a:pPr lvl="0"/>
            <a:r>
              <a:rPr lang="en-US" dirty="0" smtClean="0">
                <a:solidFill>
                  <a:srgbClr val="002060"/>
                </a:solidFill>
              </a:rPr>
              <a:t>38. </a:t>
            </a:r>
            <a:r>
              <a:rPr lang="ro-RO" dirty="0" smtClean="0">
                <a:solidFill>
                  <a:srgbClr val="002060"/>
                </a:solidFill>
              </a:rPr>
              <a:t>http://www.totulpentrunoi.com/2011/01/minunile-d-nei-marioara-godeanu/; </a:t>
            </a:r>
            <a:endParaRPr lang="en-US" dirty="0" smtClean="0">
              <a:solidFill>
                <a:srgbClr val="002060"/>
              </a:solidFill>
            </a:endParaRPr>
          </a:p>
          <a:p>
            <a:pPr lvl="0"/>
            <a:r>
              <a:rPr lang="en-US" dirty="0" smtClean="0">
                <a:solidFill>
                  <a:srgbClr val="002060"/>
                </a:solidFill>
              </a:rPr>
              <a:t>39. </a:t>
            </a:r>
            <a:r>
              <a:rPr lang="ro-RO" dirty="0" smtClean="0">
                <a:solidFill>
                  <a:srgbClr val="002060"/>
                </a:solidFill>
              </a:rPr>
              <a:t>http://www.formula-as.ro/1999/377/societate-37/societate-807;</a:t>
            </a:r>
            <a:endParaRPr lang="en-US" dirty="0" smtClean="0">
              <a:solidFill>
                <a:srgbClr val="002060"/>
              </a:solidFill>
            </a:endParaRPr>
          </a:p>
          <a:p>
            <a:pPr lvl="0"/>
            <a:r>
              <a:rPr lang="en-US" dirty="0" smtClean="0">
                <a:solidFill>
                  <a:srgbClr val="002060"/>
                </a:solidFill>
              </a:rPr>
              <a:t>40. </a:t>
            </a:r>
            <a:r>
              <a:rPr lang="ro-RO" dirty="0" smtClean="0">
                <a:solidFill>
                  <a:srgbClr val="002060"/>
                </a:solidFill>
              </a:rPr>
              <a:t>http://www.acad.ro/com2003/pag_com03_1203.htm;</a:t>
            </a:r>
            <a:endParaRPr lang="en-US" dirty="0" smtClean="0">
              <a:solidFill>
                <a:srgbClr val="002060"/>
              </a:solidFill>
            </a:endParaRPr>
          </a:p>
          <a:p>
            <a:pPr lvl="0"/>
            <a:r>
              <a:rPr lang="en-US" dirty="0" smtClean="0">
                <a:solidFill>
                  <a:srgbClr val="002060"/>
                </a:solidFill>
              </a:rPr>
              <a:t>41. http://www.youtube.com/watch?v=1Bt4aXhLi6k&amp;feature=related;</a:t>
            </a:r>
          </a:p>
          <a:p>
            <a:pPr lvl="0"/>
            <a:r>
              <a:rPr lang="en-US" dirty="0" smtClean="0">
                <a:solidFill>
                  <a:srgbClr val="002060"/>
                </a:solidFill>
              </a:rPr>
              <a:t>42. YouTube: Nita </a:t>
            </a:r>
            <a:r>
              <a:rPr lang="en-US" dirty="0" err="1" smtClean="0">
                <a:solidFill>
                  <a:srgbClr val="002060"/>
                </a:solidFill>
              </a:rPr>
              <a:t>Aurel</a:t>
            </a:r>
            <a:r>
              <a:rPr lang="en-US" dirty="0" smtClean="0">
                <a:solidFill>
                  <a:srgbClr val="002060"/>
                </a:solidFill>
              </a:rPr>
              <a:t> </a:t>
            </a:r>
            <a:r>
              <a:rPr lang="en-US" dirty="0" err="1" smtClean="0">
                <a:solidFill>
                  <a:srgbClr val="002060"/>
                </a:solidFill>
              </a:rPr>
              <a:t>Mircea</a:t>
            </a:r>
            <a:r>
              <a:rPr lang="en-US" dirty="0" smtClean="0">
                <a:solidFill>
                  <a:srgbClr val="002060"/>
                </a:solidFill>
              </a:rPr>
              <a:t> Think it through or YouTube: Nita </a:t>
            </a:r>
            <a:r>
              <a:rPr lang="en-US" dirty="0" err="1" smtClean="0">
                <a:solidFill>
                  <a:srgbClr val="002060"/>
                </a:solidFill>
              </a:rPr>
              <a:t>Aurel</a:t>
            </a:r>
            <a:r>
              <a:rPr lang="en-US" dirty="0" smtClean="0">
                <a:solidFill>
                  <a:srgbClr val="002060"/>
                </a:solidFill>
              </a:rPr>
              <a:t> </a:t>
            </a:r>
            <a:r>
              <a:rPr lang="en-US" dirty="0" err="1" smtClean="0">
                <a:solidFill>
                  <a:srgbClr val="002060"/>
                </a:solidFill>
              </a:rPr>
              <a:t>Mircea</a:t>
            </a:r>
            <a:r>
              <a:rPr lang="en-US" dirty="0" smtClean="0">
                <a:solidFill>
                  <a:srgbClr val="002060"/>
                </a:solidFill>
              </a:rPr>
              <a:t> Think it through or Management  communication and emotional intelligence (English version);</a:t>
            </a:r>
          </a:p>
          <a:p>
            <a:pPr lvl="0"/>
            <a:r>
              <a:rPr lang="en-US" dirty="0" smtClean="0">
                <a:solidFill>
                  <a:srgbClr val="002060"/>
                </a:solidFill>
              </a:rPr>
              <a:t>43. YouTube: Nita </a:t>
            </a:r>
            <a:r>
              <a:rPr lang="en-US" dirty="0" err="1" smtClean="0">
                <a:solidFill>
                  <a:srgbClr val="002060"/>
                </a:solidFill>
              </a:rPr>
              <a:t>Aurel</a:t>
            </a:r>
            <a:r>
              <a:rPr lang="en-US" dirty="0" smtClean="0">
                <a:solidFill>
                  <a:srgbClr val="002060"/>
                </a:solidFill>
              </a:rPr>
              <a:t> </a:t>
            </a:r>
            <a:r>
              <a:rPr lang="en-US" dirty="0" err="1" smtClean="0">
                <a:solidFill>
                  <a:srgbClr val="002060"/>
                </a:solidFill>
              </a:rPr>
              <a:t>Mircea</a:t>
            </a:r>
            <a:r>
              <a:rPr lang="en-US" dirty="0" smtClean="0">
                <a:solidFill>
                  <a:srgbClr val="002060"/>
                </a:solidFill>
              </a:rPr>
              <a:t> </a:t>
            </a:r>
            <a:r>
              <a:rPr lang="en-US" dirty="0" err="1" smtClean="0">
                <a:solidFill>
                  <a:srgbClr val="002060"/>
                </a:solidFill>
              </a:rPr>
              <a:t>Pune-te</a:t>
            </a:r>
            <a:r>
              <a:rPr lang="en-US" dirty="0" smtClean="0">
                <a:solidFill>
                  <a:srgbClr val="002060"/>
                </a:solidFill>
              </a:rPr>
              <a:t> </a:t>
            </a:r>
            <a:r>
              <a:rPr lang="en-US" dirty="0" err="1" smtClean="0">
                <a:solidFill>
                  <a:srgbClr val="002060"/>
                </a:solidFill>
              </a:rPr>
              <a:t>pe</a:t>
            </a:r>
            <a:r>
              <a:rPr lang="en-US" dirty="0" smtClean="0">
                <a:solidFill>
                  <a:srgbClr val="002060"/>
                </a:solidFill>
              </a:rPr>
              <a:t> </a:t>
            </a:r>
            <a:r>
              <a:rPr lang="en-US" dirty="0" err="1" smtClean="0">
                <a:solidFill>
                  <a:srgbClr val="002060"/>
                </a:solidFill>
              </a:rPr>
              <a:t>ganduri</a:t>
            </a:r>
            <a:r>
              <a:rPr lang="en-US" dirty="0" smtClean="0">
                <a:solidFill>
                  <a:srgbClr val="002060"/>
                </a:solidFill>
              </a:rPr>
              <a:t> (Romanian version);</a:t>
            </a:r>
          </a:p>
          <a:p>
            <a:pPr lvl="0"/>
            <a:r>
              <a:rPr lang="en-US" dirty="0" smtClean="0">
                <a:solidFill>
                  <a:srgbClr val="002060"/>
                </a:solidFill>
              </a:rPr>
              <a:t>44. </a:t>
            </a:r>
            <a:r>
              <a:rPr lang="ro-RO" dirty="0" smtClean="0">
                <a:solidFill>
                  <a:srgbClr val="002060"/>
                </a:solidFill>
              </a:rPr>
              <a:t>Realitatea TV in Romania, Evening News from 20 hours, 22 of May 2012;</a:t>
            </a:r>
            <a:endParaRPr lang="en-US" dirty="0" smtClean="0">
              <a:solidFill>
                <a:srgbClr val="002060"/>
              </a:solidFill>
            </a:endParaRPr>
          </a:p>
          <a:p>
            <a:r>
              <a:rPr lang="en-US" dirty="0" smtClean="0">
                <a:solidFill>
                  <a:srgbClr val="002060"/>
                </a:solidFill>
              </a:rPr>
              <a:t> 45. Interview </a:t>
            </a:r>
            <a:r>
              <a:rPr lang="ro-RO" dirty="0" smtClean="0">
                <a:solidFill>
                  <a:srgbClr val="002060"/>
                </a:solidFill>
              </a:rPr>
              <a:t>with</a:t>
            </a:r>
            <a:r>
              <a:rPr lang="vi-VN" dirty="0" smtClean="0">
                <a:solidFill>
                  <a:srgbClr val="002060"/>
                </a:solidFill>
              </a:rPr>
              <a:t> SRI VASUDEVA, </a:t>
            </a:r>
            <a:r>
              <a:rPr lang="ro-RO" dirty="0" smtClean="0">
                <a:solidFill>
                  <a:srgbClr val="002060"/>
                </a:solidFill>
              </a:rPr>
              <a:t>engineer, teacher and specialist in human resources management, councieller, consultant in leadership and stress management, director of Complementary Therapeutical Center in</a:t>
            </a:r>
            <a:r>
              <a:rPr lang="vi-VN" dirty="0" smtClean="0">
                <a:solidFill>
                  <a:srgbClr val="002060"/>
                </a:solidFill>
              </a:rPr>
              <a:t> Trinidad &amp; Tobago – Caraibe</a:t>
            </a:r>
            <a:r>
              <a:rPr lang="ro-RO" dirty="0" smtClean="0">
                <a:solidFill>
                  <a:srgbClr val="002060"/>
                </a:solidFill>
              </a:rPr>
              <a:t>an Islands, May 2009;</a:t>
            </a:r>
            <a:r>
              <a:rPr lang="vi-VN" dirty="0" smtClean="0">
                <a:solidFill>
                  <a:srgbClr val="002060"/>
                </a:solidFill>
              </a:rPr>
              <a:t>.</a:t>
            </a:r>
            <a:endParaRPr lang="en-US" dirty="0" smtClean="0">
              <a:solidFill>
                <a:srgbClr val="002060"/>
              </a:solidFill>
            </a:endParaRPr>
          </a:p>
          <a:p>
            <a:pPr lvl="0"/>
            <a:r>
              <a:rPr lang="en-US" dirty="0" smtClean="0">
                <a:solidFill>
                  <a:srgbClr val="002060"/>
                </a:solidFill>
              </a:rPr>
              <a:t>46. Interview</a:t>
            </a:r>
            <a:r>
              <a:rPr lang="ro-RO" dirty="0" smtClean="0">
                <a:solidFill>
                  <a:srgbClr val="002060"/>
                </a:solidFill>
              </a:rPr>
              <a:t> with </a:t>
            </a:r>
            <a:r>
              <a:rPr lang="vi-VN" dirty="0" smtClean="0">
                <a:solidFill>
                  <a:srgbClr val="002060"/>
                </a:solidFill>
              </a:rPr>
              <a:t>Lama TANPAI Rinpoche Acharya, </a:t>
            </a:r>
            <a:r>
              <a:rPr lang="ro-RO" dirty="0" smtClean="0">
                <a:solidFill>
                  <a:srgbClr val="002060"/>
                </a:solidFill>
              </a:rPr>
              <a:t>spiritual master born in Tibet; in our days is the founder of </a:t>
            </a:r>
            <a:r>
              <a:rPr lang="vi-VN" dirty="0" smtClean="0">
                <a:solidFill>
                  <a:srgbClr val="002060"/>
                </a:solidFill>
              </a:rPr>
              <a:t> White Royal Monastery </a:t>
            </a:r>
            <a:r>
              <a:rPr lang="ro-RO" dirty="0" smtClean="0">
                <a:solidFill>
                  <a:srgbClr val="002060"/>
                </a:solidFill>
              </a:rPr>
              <a:t>in</a:t>
            </a:r>
            <a:r>
              <a:rPr lang="vi-VN" dirty="0" smtClean="0">
                <a:solidFill>
                  <a:srgbClr val="002060"/>
                </a:solidFill>
              </a:rPr>
              <a:t> Katmandu, Nepal, </a:t>
            </a:r>
            <a:r>
              <a:rPr lang="ro-RO" dirty="0" smtClean="0">
                <a:solidFill>
                  <a:srgbClr val="002060"/>
                </a:solidFill>
              </a:rPr>
              <a:t>F</a:t>
            </a:r>
            <a:r>
              <a:rPr lang="vi-VN" dirty="0" smtClean="0">
                <a:solidFill>
                  <a:srgbClr val="002060"/>
                </a:solidFill>
              </a:rPr>
              <a:t>ebruar</a:t>
            </a:r>
            <a:r>
              <a:rPr lang="ro-RO" dirty="0" smtClean="0">
                <a:solidFill>
                  <a:srgbClr val="002060"/>
                </a:solidFill>
              </a:rPr>
              <a:t>y</a:t>
            </a:r>
            <a:r>
              <a:rPr lang="vi-VN" dirty="0" smtClean="0">
                <a:solidFill>
                  <a:srgbClr val="002060"/>
                </a:solidFill>
              </a:rPr>
              <a:t> 2007</a:t>
            </a:r>
            <a:r>
              <a:rPr lang="ro-RO" dirty="0" smtClean="0">
                <a:solidFill>
                  <a:srgbClr val="002060"/>
                </a:solidFill>
              </a:rPr>
              <a:t> and 2008, Bucharest 2010</a:t>
            </a:r>
            <a:r>
              <a:rPr lang="en-US" dirty="0" smtClean="0">
                <a:solidFill>
                  <a:srgbClr val="002060"/>
                </a:solidFill>
              </a:rPr>
              <a:t>.</a:t>
            </a:r>
          </a:p>
          <a:p>
            <a:endParaRPr lang="en-US" dirty="0">
              <a:solidFill>
                <a:srgbClr val="00206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3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1"/>
          <p:cNvSpPr txBox="1">
            <a:spLocks noChangeArrowheads="1"/>
          </p:cNvSpPr>
          <p:nvPr/>
        </p:nvSpPr>
        <p:spPr bwMode="auto">
          <a:xfrm>
            <a:off x="0" y="466725"/>
            <a:ext cx="3571875" cy="523875"/>
          </a:xfrm>
          <a:prstGeom prst="rect">
            <a:avLst/>
          </a:prstGeom>
          <a:noFill/>
          <a:ln w="9525">
            <a:noFill/>
            <a:miter lim="800000"/>
            <a:headEnd/>
            <a:tailEnd/>
          </a:ln>
        </p:spPr>
        <p:txBody>
          <a:bodyPr>
            <a:spAutoFit/>
          </a:bodyPr>
          <a:lstStyle/>
          <a:p>
            <a:r>
              <a:rPr lang="ro-RO" sz="2800" dirty="0" smtClean="0">
                <a:solidFill>
                  <a:schemeClr val="bg1"/>
                </a:solidFill>
                <a:latin typeface="+mj-lt"/>
                <a:cs typeface="Times New Roman" pitchFamily="18" charset="0"/>
              </a:rPr>
              <a:t>INTRODUC</a:t>
            </a:r>
            <a:r>
              <a:rPr lang="en-US" sz="2800" dirty="0">
                <a:solidFill>
                  <a:schemeClr val="bg1"/>
                </a:solidFill>
                <a:latin typeface="+mj-lt"/>
                <a:cs typeface="Times New Roman" pitchFamily="18" charset="0"/>
              </a:rPr>
              <a:t>TION</a:t>
            </a:r>
          </a:p>
        </p:txBody>
      </p:sp>
      <p:sp>
        <p:nvSpPr>
          <p:cNvPr id="5" name="TextBox 4"/>
          <p:cNvSpPr txBox="1"/>
          <p:nvPr/>
        </p:nvSpPr>
        <p:spPr>
          <a:xfrm>
            <a:off x="0" y="1143000"/>
            <a:ext cx="4648200" cy="461665"/>
          </a:xfrm>
          <a:prstGeom prst="rect">
            <a:avLst/>
          </a:prstGeom>
          <a:noFill/>
        </p:spPr>
        <p:txBody>
          <a:bodyPr wrap="square" rtlCol="0">
            <a:spAutoFit/>
          </a:bodyPr>
          <a:lstStyle/>
          <a:p>
            <a:r>
              <a:rPr lang="en-US" sz="2400" b="1" dirty="0" smtClean="0">
                <a:solidFill>
                  <a:srgbClr val="002060"/>
                </a:solidFill>
              </a:rPr>
              <a:t>Why this paper?</a:t>
            </a:r>
            <a:endParaRPr lang="en-US" sz="2400" b="1" dirty="0">
              <a:solidFill>
                <a:srgbClr val="002060"/>
              </a:solidFill>
            </a:endParaRPr>
          </a:p>
        </p:txBody>
      </p:sp>
      <p:sp>
        <p:nvSpPr>
          <p:cNvPr id="7" name="TextBox 6"/>
          <p:cNvSpPr txBox="1"/>
          <p:nvPr/>
        </p:nvSpPr>
        <p:spPr>
          <a:xfrm>
            <a:off x="0" y="1752600"/>
            <a:ext cx="9144000" cy="830997"/>
          </a:xfrm>
          <a:prstGeom prst="rect">
            <a:avLst/>
          </a:prstGeom>
          <a:noFill/>
        </p:spPr>
        <p:txBody>
          <a:bodyPr wrap="square" rtlCol="0">
            <a:spAutoFit/>
          </a:bodyPr>
          <a:lstStyle/>
          <a:p>
            <a:pPr>
              <a:buFont typeface="Wingdings" pitchFamily="2" charset="2"/>
              <a:buChar char="Ø"/>
            </a:pPr>
            <a:r>
              <a:rPr lang="en-US" sz="2400" dirty="0" smtClean="0">
                <a:solidFill>
                  <a:srgbClr val="002060"/>
                </a:solidFill>
              </a:rPr>
              <a:t> mind representations are set up by our own experience, emotions, feelings and, of course, by our intellectual knowledge </a:t>
            </a:r>
            <a:endParaRPr lang="en-US" sz="2400" dirty="0">
              <a:solidFill>
                <a:srgbClr val="002060"/>
              </a:solidFill>
            </a:endParaRPr>
          </a:p>
        </p:txBody>
      </p:sp>
      <p:sp>
        <p:nvSpPr>
          <p:cNvPr id="8" name="TextBox 7"/>
          <p:cNvSpPr txBox="1"/>
          <p:nvPr/>
        </p:nvSpPr>
        <p:spPr>
          <a:xfrm>
            <a:off x="0" y="2858869"/>
            <a:ext cx="9144000" cy="830997"/>
          </a:xfrm>
          <a:prstGeom prst="rect">
            <a:avLst/>
          </a:prstGeom>
          <a:noFill/>
        </p:spPr>
        <p:txBody>
          <a:bodyPr wrap="square" rtlCol="0">
            <a:spAutoFit/>
          </a:bodyPr>
          <a:lstStyle/>
          <a:p>
            <a:pPr>
              <a:buFont typeface="Wingdings" pitchFamily="2" charset="2"/>
              <a:buChar char="Ø"/>
            </a:pPr>
            <a:r>
              <a:rPr lang="en-US" sz="2400" dirty="0" smtClean="0">
                <a:solidFill>
                  <a:srgbClr val="002060"/>
                </a:solidFill>
              </a:rPr>
              <a:t> human mind is working with different types of truth which influence the results of reality evaluation from any mind </a:t>
            </a:r>
            <a:endParaRPr lang="en-US" sz="2400" dirty="0">
              <a:solidFill>
                <a:srgbClr val="002060"/>
              </a:solidFill>
            </a:endParaRPr>
          </a:p>
        </p:txBody>
      </p:sp>
      <p:sp>
        <p:nvSpPr>
          <p:cNvPr id="9" name="TextBox 8"/>
          <p:cNvSpPr txBox="1"/>
          <p:nvPr/>
        </p:nvSpPr>
        <p:spPr>
          <a:xfrm>
            <a:off x="0" y="3974068"/>
            <a:ext cx="9144000" cy="830997"/>
          </a:xfrm>
          <a:prstGeom prst="rect">
            <a:avLst/>
          </a:prstGeom>
          <a:noFill/>
        </p:spPr>
        <p:txBody>
          <a:bodyPr wrap="square" rtlCol="0">
            <a:spAutoFit/>
          </a:bodyPr>
          <a:lstStyle/>
          <a:p>
            <a:pPr>
              <a:buFont typeface="Wingdings" pitchFamily="2" charset="2"/>
              <a:buChar char="Ø"/>
            </a:pPr>
            <a:r>
              <a:rPr lang="en-US" sz="2400" dirty="0" smtClean="0">
                <a:solidFill>
                  <a:srgbClr val="002060"/>
                </a:solidFill>
              </a:rPr>
              <a:t> brain with his both hemispheres suffers </a:t>
            </a:r>
            <a:r>
              <a:rPr lang="en-US" sz="2400" i="1" dirty="0" smtClean="0">
                <a:solidFill>
                  <a:srgbClr val="002060"/>
                </a:solidFill>
              </a:rPr>
              <a:t>a dynamic change of the functioning</a:t>
            </a:r>
            <a:endParaRPr lang="en-US" sz="2400" dirty="0">
              <a:solidFill>
                <a:srgbClr val="002060"/>
              </a:solidFill>
            </a:endParaRPr>
          </a:p>
        </p:txBody>
      </p:sp>
      <p:sp>
        <p:nvSpPr>
          <p:cNvPr id="10" name="TextBox 9"/>
          <p:cNvSpPr txBox="1"/>
          <p:nvPr/>
        </p:nvSpPr>
        <p:spPr>
          <a:xfrm>
            <a:off x="0" y="4944070"/>
            <a:ext cx="9144000" cy="1569660"/>
          </a:xfrm>
          <a:prstGeom prst="rect">
            <a:avLst/>
          </a:prstGeom>
          <a:noFill/>
        </p:spPr>
        <p:txBody>
          <a:bodyPr wrap="square" rtlCol="0">
            <a:spAutoFit/>
          </a:bodyPr>
          <a:lstStyle/>
          <a:p>
            <a:pPr>
              <a:buFont typeface="Wingdings" pitchFamily="2" charset="2"/>
              <a:buChar char="Ø"/>
            </a:pPr>
            <a:r>
              <a:rPr lang="en-US" sz="2400" dirty="0" smtClean="0">
                <a:solidFill>
                  <a:srgbClr val="002060"/>
                </a:solidFill>
              </a:rPr>
              <a:t> new type of intelligence-the new intelligence, </a:t>
            </a:r>
            <a:r>
              <a:rPr lang="en-US" sz="2400" dirty="0" err="1" smtClean="0">
                <a:solidFill>
                  <a:srgbClr val="002060"/>
                </a:solidFill>
              </a:rPr>
              <a:t>quantic</a:t>
            </a:r>
            <a:r>
              <a:rPr lang="en-US" sz="2400" dirty="0" smtClean="0">
                <a:solidFill>
                  <a:srgbClr val="002060"/>
                </a:solidFill>
              </a:rPr>
              <a:t> intelligence or spiritual intelligence  - </a:t>
            </a:r>
            <a:r>
              <a:rPr lang="en-US" sz="2400" i="1" dirty="0" smtClean="0">
                <a:solidFill>
                  <a:srgbClr val="002060"/>
                </a:solidFill>
              </a:rPr>
              <a:t>type of intelligence that a </a:t>
            </a:r>
            <a:r>
              <a:rPr lang="en-US" sz="2400" i="1" dirty="0" err="1" smtClean="0">
                <a:solidFill>
                  <a:srgbClr val="002060"/>
                </a:solidFill>
              </a:rPr>
              <a:t>graduater</a:t>
            </a:r>
            <a:r>
              <a:rPr lang="en-US" sz="2400" i="1" dirty="0" smtClean="0">
                <a:solidFill>
                  <a:srgbClr val="002060"/>
                </a:solidFill>
              </a:rPr>
              <a:t> of our faculty and a leader of a county, region or local community must have in the future </a:t>
            </a:r>
            <a:endParaRPr lang="en-US" sz="2400" dirty="0">
              <a:solidFill>
                <a:srgbClr val="002060"/>
              </a:solidFill>
            </a:endParaRPr>
          </a:p>
        </p:txBody>
      </p:sp>
      <p:sp>
        <p:nvSpPr>
          <p:cNvPr id="11" name="TextBox 10"/>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1000" fill="hold"/>
                                        <p:tgtEl>
                                          <p:spTgt spid="7"/>
                                        </p:tgtEl>
                                        <p:attrNameLst>
                                          <p:attrName>ppt_x</p:attrName>
                                        </p:attrNameLst>
                                      </p:cBhvr>
                                      <p:tavLst>
                                        <p:tav tm="0">
                                          <p:val>
                                            <p:strVal val="#ppt_x"/>
                                          </p:val>
                                        </p:tav>
                                        <p:tav tm="100000">
                                          <p:val>
                                            <p:strVal val="#ppt_x"/>
                                          </p:val>
                                        </p:tav>
                                      </p:tavLst>
                                    </p:anim>
                                    <p:anim calcmode="lin" valueType="num">
                                      <p:cBhvr additive="base">
                                        <p:cTn id="21"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0" fill="hold"/>
                                        <p:tgtEl>
                                          <p:spTgt spid="8"/>
                                        </p:tgtEl>
                                        <p:attrNameLst>
                                          <p:attrName>ppt_x</p:attrName>
                                        </p:attrNameLst>
                                      </p:cBhvr>
                                      <p:tavLst>
                                        <p:tav tm="0">
                                          <p:val>
                                            <p:strVal val="#ppt_x"/>
                                          </p:val>
                                        </p:tav>
                                        <p:tav tm="100000">
                                          <p:val>
                                            <p:strVal val="#ppt_x"/>
                                          </p:val>
                                        </p:tav>
                                      </p:tavLst>
                                    </p:anim>
                                    <p:anim calcmode="lin" valueType="num">
                                      <p:cBhvr additive="base">
                                        <p:cTn id="27"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7"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000" fill="hold"/>
                                        <p:tgtEl>
                                          <p:spTgt spid="9"/>
                                        </p:tgtEl>
                                        <p:attrNameLst>
                                          <p:attrName>ppt_x</p:attrName>
                                        </p:attrNameLst>
                                      </p:cBhvr>
                                      <p:tavLst>
                                        <p:tav tm="0">
                                          <p:val>
                                            <p:strVal val="#ppt_x"/>
                                          </p:val>
                                        </p:tav>
                                        <p:tav tm="100000">
                                          <p:val>
                                            <p:strVal val="#ppt_x"/>
                                          </p:val>
                                        </p:tav>
                                      </p:tavLst>
                                    </p:anim>
                                    <p:anim calcmode="lin" valueType="num">
                                      <p:cBhvr additive="base">
                                        <p:cTn id="3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7"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1000" fill="hold"/>
                                        <p:tgtEl>
                                          <p:spTgt spid="10"/>
                                        </p:tgtEl>
                                        <p:attrNameLst>
                                          <p:attrName>ppt_x</p:attrName>
                                        </p:attrNameLst>
                                      </p:cBhvr>
                                      <p:tavLst>
                                        <p:tav tm="0">
                                          <p:val>
                                            <p:strVal val="#ppt_x"/>
                                          </p:val>
                                        </p:tav>
                                        <p:tav tm="100000">
                                          <p:val>
                                            <p:strVal val="#ppt_x"/>
                                          </p:val>
                                        </p:tav>
                                      </p:tavLst>
                                    </p:anim>
                                    <p:anim calcmode="lin" valueType="num">
                                      <p:cBhvr additive="base">
                                        <p:cTn id="39"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pic>
        <p:nvPicPr>
          <p:cNvPr id="13" name="Picture 5" descr="left-brain-right-brain.jpg"/>
          <p:cNvPicPr>
            <a:picLocks noChangeAspect="1"/>
          </p:cNvPicPr>
          <p:nvPr/>
        </p:nvPicPr>
        <p:blipFill>
          <a:blip r:embed="rId3"/>
          <a:srcRect/>
          <a:stretch>
            <a:fillRect/>
          </a:stretch>
        </p:blipFill>
        <p:spPr bwMode="auto">
          <a:xfrm>
            <a:off x="4281488" y="1117600"/>
            <a:ext cx="4633912" cy="4140200"/>
          </a:xfrm>
          <a:prstGeom prst="rect">
            <a:avLst/>
          </a:prstGeom>
          <a:noFill/>
          <a:ln w="9525">
            <a:noFill/>
            <a:miter lim="800000"/>
            <a:headEnd/>
            <a:tailEnd/>
          </a:ln>
        </p:spPr>
      </p:pic>
      <p:sp>
        <p:nvSpPr>
          <p:cNvPr id="15" name="TextBox 14"/>
          <p:cNvSpPr txBox="1"/>
          <p:nvPr/>
        </p:nvSpPr>
        <p:spPr>
          <a:xfrm>
            <a:off x="0" y="2005013"/>
            <a:ext cx="9144000" cy="646112"/>
          </a:xfrm>
          <a:prstGeom prst="rect">
            <a:avLst/>
          </a:prstGeom>
          <a:noFill/>
        </p:spPr>
        <p:txBody>
          <a:bodyPr>
            <a:spAutoFit/>
          </a:bodyPr>
          <a:lstStyle/>
          <a:p>
            <a:pPr>
              <a:defRPr/>
            </a:pPr>
            <a:r>
              <a:rPr lang="ro-RO" b="1" dirty="0">
                <a:solidFill>
                  <a:schemeClr val="accent2">
                    <a:lumMod val="50000"/>
                  </a:schemeClr>
                </a:solidFill>
              </a:rPr>
              <a:t>     </a:t>
            </a:r>
            <a:r>
              <a:rPr lang="en-US" sz="3600" b="1" dirty="0">
                <a:solidFill>
                  <a:schemeClr val="accent2">
                    <a:lumMod val="50000"/>
                  </a:schemeClr>
                </a:solidFill>
              </a:rPr>
              <a:t>ONE MIND</a:t>
            </a:r>
            <a:r>
              <a:rPr lang="ro-RO" sz="3600" b="1" dirty="0">
                <a:solidFill>
                  <a:schemeClr val="accent2">
                    <a:lumMod val="50000"/>
                  </a:schemeClr>
                </a:solidFill>
              </a:rPr>
              <a:t>...</a:t>
            </a:r>
            <a:endParaRPr lang="en-US" sz="3600" dirty="0"/>
          </a:p>
        </p:txBody>
      </p:sp>
      <p:sp>
        <p:nvSpPr>
          <p:cNvPr id="16" name="TextBox 15"/>
          <p:cNvSpPr txBox="1"/>
          <p:nvPr/>
        </p:nvSpPr>
        <p:spPr>
          <a:xfrm>
            <a:off x="0" y="3063875"/>
            <a:ext cx="9144000" cy="708025"/>
          </a:xfrm>
          <a:prstGeom prst="rect">
            <a:avLst/>
          </a:prstGeom>
          <a:noFill/>
        </p:spPr>
        <p:txBody>
          <a:bodyPr>
            <a:spAutoFit/>
          </a:bodyPr>
          <a:lstStyle/>
          <a:p>
            <a:pPr>
              <a:defRPr/>
            </a:pPr>
            <a:r>
              <a:rPr lang="ro-RO" b="1" dirty="0">
                <a:solidFill>
                  <a:schemeClr val="tx2">
                    <a:lumMod val="10000"/>
                  </a:schemeClr>
                </a:solidFill>
              </a:rPr>
              <a:t>	</a:t>
            </a:r>
            <a:r>
              <a:rPr lang="en-US" sz="4000" b="1" dirty="0">
                <a:solidFill>
                  <a:schemeClr val="tx2">
                    <a:lumMod val="10000"/>
                  </a:schemeClr>
                </a:solidFill>
              </a:rPr>
              <a:t>ONE BRAIN</a:t>
            </a:r>
            <a:r>
              <a:rPr lang="ro-RO" sz="4000" b="1" dirty="0">
                <a:solidFill>
                  <a:schemeClr val="tx2">
                    <a:lumMod val="10000"/>
                  </a:schemeClr>
                </a:solidFill>
              </a:rPr>
              <a:t>...</a:t>
            </a:r>
            <a:endParaRPr lang="en-US" sz="4000" dirty="0">
              <a:solidFill>
                <a:schemeClr val="tx2">
                  <a:lumMod val="10000"/>
                </a:schemeClr>
              </a:solidFill>
            </a:endParaRPr>
          </a:p>
        </p:txBody>
      </p:sp>
      <p:sp>
        <p:nvSpPr>
          <p:cNvPr id="17" name="TextBox 16"/>
          <p:cNvSpPr txBox="1"/>
          <p:nvPr/>
        </p:nvSpPr>
        <p:spPr>
          <a:xfrm>
            <a:off x="873125" y="5630862"/>
            <a:ext cx="7092950" cy="769938"/>
          </a:xfrm>
          <a:prstGeom prst="rect">
            <a:avLst/>
          </a:prstGeom>
          <a:noFill/>
        </p:spPr>
        <p:txBody>
          <a:bodyPr>
            <a:spAutoFit/>
          </a:bodyPr>
          <a:lstStyle/>
          <a:p>
            <a:pPr algn="ctr">
              <a:defRPr/>
            </a:pPr>
            <a:r>
              <a:rPr lang="ro-RO" sz="3200" b="1" dirty="0">
                <a:solidFill>
                  <a:srgbClr val="002060"/>
                </a:solidFill>
              </a:rPr>
              <a:t>  </a:t>
            </a:r>
            <a:r>
              <a:rPr lang="en-US" sz="4400" b="1" dirty="0">
                <a:solidFill>
                  <a:srgbClr val="002060"/>
                </a:solidFill>
              </a:rPr>
              <a:t>TWO HEMISPHERES</a:t>
            </a:r>
            <a:endParaRPr lang="en-US" sz="4400" dirty="0">
              <a:solidFill>
                <a:srgbClr val="002060"/>
              </a:solidFill>
            </a:endParaRPr>
          </a:p>
        </p:txBody>
      </p:sp>
      <p:sp>
        <p:nvSpPr>
          <p:cNvPr id="18" name="TextBox 11"/>
          <p:cNvSpPr txBox="1">
            <a:spLocks noChangeArrowheads="1"/>
          </p:cNvSpPr>
          <p:nvPr/>
        </p:nvSpPr>
        <p:spPr bwMode="auto">
          <a:xfrm>
            <a:off x="7239000" y="5630863"/>
            <a:ext cx="1168400" cy="769937"/>
          </a:xfrm>
          <a:prstGeom prst="rect">
            <a:avLst/>
          </a:prstGeom>
          <a:noFill/>
          <a:ln w="9525">
            <a:noFill/>
            <a:miter lim="800000"/>
            <a:headEnd/>
            <a:tailEnd/>
          </a:ln>
        </p:spPr>
        <p:txBody>
          <a:bodyPr>
            <a:spAutoFit/>
          </a:bodyPr>
          <a:lstStyle/>
          <a:p>
            <a:r>
              <a:rPr lang="ro-RO" sz="4400" b="1" dirty="0">
                <a:solidFill>
                  <a:srgbClr val="002060"/>
                </a:solidFill>
              </a:rPr>
              <a:t>?</a:t>
            </a:r>
            <a:endParaRPr lang="en-US" sz="4400" b="1" dirty="0">
              <a:solidFill>
                <a:srgbClr val="002060"/>
              </a:solidFill>
            </a:endParaRPr>
          </a:p>
        </p:txBody>
      </p:sp>
      <p:sp>
        <p:nvSpPr>
          <p:cNvPr id="11" name="TextBox 10"/>
          <p:cNvSpPr txBox="1"/>
          <p:nvPr/>
        </p:nvSpPr>
        <p:spPr>
          <a:xfrm>
            <a:off x="0" y="0"/>
            <a:ext cx="9144000" cy="830997"/>
          </a:xfrm>
          <a:prstGeom prst="rect">
            <a:avLst/>
          </a:prstGeom>
          <a:noFill/>
        </p:spPr>
        <p:txBody>
          <a:bodyPr wrap="square" rtlCol="0">
            <a:spAutoFit/>
          </a:bodyPr>
          <a:lstStyle/>
          <a:p>
            <a:pPr algn="ctr"/>
            <a:r>
              <a:rPr lang="ro-RO" sz="2400" dirty="0" smtClean="0">
                <a:solidFill>
                  <a:srgbClr val="002060"/>
                </a:solidFill>
              </a:rPr>
              <a:t>1. </a:t>
            </a:r>
            <a:r>
              <a:rPr lang="en-US" sz="2400" dirty="0" smtClean="0">
                <a:solidFill>
                  <a:srgbClr val="002060"/>
                </a:solidFill>
              </a:rPr>
              <a:t>THE DUALISM OF THE MIND REPRESENTATION AND LIMITS OF SENSORIAL PERCEPTION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0-#ppt_w/2"/>
                                          </p:val>
                                        </p:tav>
                                        <p:tav tm="100000">
                                          <p:val>
                                            <p:strVal val="#ppt_x"/>
                                          </p:val>
                                        </p:tav>
                                      </p:tavLst>
                                    </p:anim>
                                    <p:anim calcmode="lin" valueType="num">
                                      <p:cBhvr additive="base">
                                        <p:cTn id="14" dur="10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2000" fill="hold"/>
                                        <p:tgtEl>
                                          <p:spTgt spid="17"/>
                                        </p:tgtEl>
                                        <p:attrNameLst>
                                          <p:attrName>ppt_x</p:attrName>
                                        </p:attrNameLst>
                                      </p:cBhvr>
                                      <p:tavLst>
                                        <p:tav tm="0">
                                          <p:val>
                                            <p:strVal val="0-#ppt_w/2"/>
                                          </p:val>
                                        </p:tav>
                                        <p:tav tm="100000">
                                          <p:val>
                                            <p:strVal val="#ppt_x"/>
                                          </p:val>
                                        </p:tav>
                                      </p:tavLst>
                                    </p:anim>
                                    <p:anim calcmode="lin" valueType="num">
                                      <p:cBhvr additive="base">
                                        <p:cTn id="20" dur="2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
        <p:nvSpPr>
          <p:cNvPr id="11" name="Rectangle 20"/>
          <p:cNvSpPr txBox="1">
            <a:spLocks noChangeArrowheads="1"/>
          </p:cNvSpPr>
          <p:nvPr/>
        </p:nvSpPr>
        <p:spPr>
          <a:xfrm>
            <a:off x="0" y="960437"/>
            <a:ext cx="9144000" cy="1935163"/>
          </a:xfrm>
          <a:prstGeom prst="rect">
            <a:avLst/>
          </a:prstGeom>
        </p:spPr>
        <p:txBody>
          <a:bodyPr vert="horz" lIns="91440" tIns="45720" rIns="91440" bIns="45720" rtlCol="0">
            <a:normAutofit/>
          </a:bodyPr>
          <a:lstStyle/>
          <a:p>
            <a:pPr marL="548640" marR="0" lvl="0" indent="-411480" algn="ctr" defTabSz="914400" rtl="0" eaLnBrk="1" fontAlgn="auto" latinLnBrk="0" hangingPunct="1">
              <a:lnSpc>
                <a:spcPct val="110000"/>
              </a:lnSpc>
              <a:spcBef>
                <a:spcPct val="20000"/>
              </a:spcBef>
              <a:spcAft>
                <a:spcPts val="0"/>
              </a:spcAft>
              <a:buClr>
                <a:schemeClr val="tx1">
                  <a:shade val="95000"/>
                </a:schemeClr>
              </a:buClr>
              <a:buSzTx/>
              <a:buFontTx/>
              <a:buNone/>
              <a:tabLst/>
              <a:defRPr/>
            </a:pPr>
            <a:r>
              <a:rPr kumimoji="0" lang="en-US" sz="1800" b="0" i="0" u="none" strike="noStrike" kern="1200" cap="none" spc="0" normalizeH="0" baseline="0" noProof="0" dirty="0" smtClean="0">
                <a:ln>
                  <a:noFill/>
                </a:ln>
                <a:solidFill>
                  <a:srgbClr val="C00000"/>
                </a:solidFill>
                <a:effectLst>
                  <a:outerShdw blurRad="38100" dist="38100" dir="2700000" algn="tl">
                    <a:srgbClr val="000000"/>
                  </a:outerShdw>
                </a:effectLst>
                <a:uLnTx/>
                <a:uFillTx/>
                <a:latin typeface="Abadi MT Condensed Light" pitchFamily="34" charset="0"/>
                <a:ea typeface="+mn-ea"/>
                <a:cs typeface="+mn-cs"/>
              </a:rPr>
              <a:t>	</a:t>
            </a:r>
            <a:r>
              <a:rPr kumimoji="0" lang="en-US" sz="2400" b="1"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The left side </a:t>
            </a: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is associated with intellect, </a:t>
            </a:r>
            <a:endPar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endParaRPr>
          </a:p>
          <a:p>
            <a:pPr marL="548640" marR="0" lvl="0" indent="-411480" algn="ctr" defTabSz="914400" rtl="0" eaLnBrk="1" fontAlgn="auto" latinLnBrk="0" hangingPunct="1">
              <a:lnSpc>
                <a:spcPct val="110000"/>
              </a:lnSpc>
              <a:spcBef>
                <a:spcPct val="20000"/>
              </a:spcBef>
              <a:spcAft>
                <a:spcPts val="0"/>
              </a:spcAft>
              <a:buClr>
                <a:schemeClr val="tx1">
                  <a:shade val="95000"/>
                </a:schemeClr>
              </a:buClr>
              <a:buSzTx/>
              <a:buFontTx/>
              <a:buNone/>
              <a:tabLst/>
              <a:defRPr/>
            </a:pP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and is in relationship with </a:t>
            </a:r>
            <a:r>
              <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convergent</a:t>
            </a: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abstract, </a:t>
            </a:r>
            <a:r>
              <a:rPr kumimoji="0" lang="en-US" sz="2400" b="0" i="0" u="none" strike="noStrike" kern="1200" cap="none" spc="0" normalizeH="0" baseline="0" noProof="0" dirty="0" err="1" smtClean="0">
                <a:ln>
                  <a:noFill/>
                </a:ln>
                <a:solidFill>
                  <a:srgbClr val="7030A0"/>
                </a:solidFill>
                <a:effectLst/>
                <a:uLnTx/>
                <a:uFillTx/>
                <a:latin typeface="Arial" pitchFamily="34" charset="0"/>
                <a:ea typeface="+mn-ea"/>
                <a:cs typeface="Arial" pitchFamily="34" charset="0"/>
              </a:rPr>
              <a:t>analy</a:t>
            </a:r>
            <a:r>
              <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tic</a:t>
            </a: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a:t>
            </a:r>
            <a:r>
              <a:rPr kumimoji="0" lang="en-US" sz="2400" b="0" i="0" u="none" strike="noStrike" kern="1200" cap="none" spc="0" normalizeH="0" baseline="0" noProof="0" dirty="0" err="1" smtClean="0">
                <a:ln>
                  <a:noFill/>
                </a:ln>
                <a:solidFill>
                  <a:srgbClr val="7030A0"/>
                </a:solidFill>
                <a:effectLst/>
                <a:uLnTx/>
                <a:uFillTx/>
                <a:latin typeface="Arial" pitchFamily="34" charset="0"/>
                <a:ea typeface="+mn-ea"/>
                <a:cs typeface="Arial" pitchFamily="34" charset="0"/>
              </a:rPr>
              <a:t>calcula</a:t>
            </a:r>
            <a:r>
              <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t</a:t>
            </a:r>
            <a:r>
              <a:rPr kumimoji="0" lang="en-US" sz="2400" b="0" i="0" u="none" strike="noStrike" kern="1200" cap="none" spc="0" normalizeH="0" baseline="0" noProof="0" dirty="0" err="1" smtClean="0">
                <a:ln>
                  <a:noFill/>
                </a:ln>
                <a:solidFill>
                  <a:srgbClr val="7030A0"/>
                </a:solidFill>
                <a:effectLst/>
                <a:uLnTx/>
                <a:uFillTx/>
                <a:latin typeface="Arial" pitchFamily="34" charset="0"/>
                <a:ea typeface="+mn-ea"/>
                <a:cs typeface="Arial" pitchFamily="34" charset="0"/>
              </a:rPr>
              <a:t>ed</a:t>
            </a: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line</a:t>
            </a:r>
            <a:r>
              <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ar</a:t>
            </a: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a:t>
            </a:r>
            <a:r>
              <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se</a:t>
            </a:r>
            <a:r>
              <a:rPr kumimoji="0" lang="en-US" sz="2400" b="0" i="0" u="none" strike="noStrike" kern="1200" cap="none" spc="0" normalizeH="0" baseline="0" noProof="0" dirty="0" err="1" smtClean="0">
                <a:ln>
                  <a:noFill/>
                </a:ln>
                <a:solidFill>
                  <a:srgbClr val="7030A0"/>
                </a:solidFill>
                <a:effectLst/>
                <a:uLnTx/>
                <a:uFillTx/>
                <a:latin typeface="Arial" pitchFamily="34" charset="0"/>
                <a:ea typeface="+mn-ea"/>
                <a:cs typeface="Arial" pitchFamily="34" charset="0"/>
              </a:rPr>
              <a:t>quencial</a:t>
            </a: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and </a:t>
            </a:r>
            <a:r>
              <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ob</a:t>
            </a:r>
            <a:r>
              <a:rPr kumimoji="0" lang="en-US" sz="2400" b="0" i="0" u="none" strike="noStrike" kern="1200" cap="none" spc="0" normalizeH="0" baseline="0" noProof="0" dirty="0" err="1" smtClean="0">
                <a:ln>
                  <a:noFill/>
                </a:ln>
                <a:solidFill>
                  <a:srgbClr val="7030A0"/>
                </a:solidFill>
                <a:effectLst/>
                <a:uLnTx/>
                <a:uFillTx/>
                <a:latin typeface="Arial" pitchFamily="34" charset="0"/>
                <a:ea typeface="+mn-ea"/>
                <a:cs typeface="Arial" pitchFamily="34" charset="0"/>
              </a:rPr>
              <a:t>jective</a:t>
            </a: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thinking; </a:t>
            </a:r>
            <a:endPar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endParaRPr>
          </a:p>
          <a:p>
            <a:pPr marL="548640" marR="0" lvl="0" indent="-411480" algn="ctr" defTabSz="914400" rtl="0" eaLnBrk="1" fontAlgn="auto" latinLnBrk="0" hangingPunct="1">
              <a:lnSpc>
                <a:spcPct val="110000"/>
              </a:lnSpc>
              <a:spcBef>
                <a:spcPct val="20000"/>
              </a:spcBef>
              <a:spcAft>
                <a:spcPts val="0"/>
              </a:spcAft>
              <a:buClr>
                <a:schemeClr val="tx1">
                  <a:shade val="95000"/>
                </a:schemeClr>
              </a:buClr>
              <a:buSzTx/>
              <a:buFontTx/>
              <a:buNone/>
              <a:tabLst/>
              <a:defRPr/>
            </a:pP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it is focused on </a:t>
            </a:r>
            <a:r>
              <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detai</a:t>
            </a:r>
            <a:r>
              <a:rPr kumimoji="0" lang="en-US" sz="2400" b="0" i="0" u="none" strike="noStrike" kern="1200" cap="none" spc="0" normalizeH="0" baseline="0" noProof="0" dirty="0" err="1" smtClean="0">
                <a:ln>
                  <a:noFill/>
                </a:ln>
                <a:solidFill>
                  <a:srgbClr val="7030A0"/>
                </a:solidFill>
                <a:effectLst/>
                <a:uLnTx/>
                <a:uFillTx/>
                <a:latin typeface="Arial" pitchFamily="34" charset="0"/>
                <a:ea typeface="+mn-ea"/>
                <a:cs typeface="Arial" pitchFamily="34" charset="0"/>
              </a:rPr>
              <a:t>ls</a:t>
            </a: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and</a:t>
            </a:r>
            <a:r>
              <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a:t>
            </a: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“splits hairs”.</a:t>
            </a:r>
          </a:p>
        </p:txBody>
      </p:sp>
      <p:pic>
        <p:nvPicPr>
          <p:cNvPr id="19" name="Picture 5" descr="proiectanti_si_ingineri.jpg"/>
          <p:cNvPicPr>
            <a:picLocks noChangeAspect="1"/>
          </p:cNvPicPr>
          <p:nvPr/>
        </p:nvPicPr>
        <p:blipFill>
          <a:blip r:embed="rId3"/>
          <a:srcRect/>
          <a:stretch>
            <a:fillRect/>
          </a:stretch>
        </p:blipFill>
        <p:spPr bwMode="auto">
          <a:xfrm>
            <a:off x="1431925" y="3113088"/>
            <a:ext cx="3140075" cy="3135312"/>
          </a:xfrm>
          <a:prstGeom prst="rect">
            <a:avLst/>
          </a:prstGeom>
          <a:noFill/>
          <a:ln w="9525">
            <a:noFill/>
            <a:miter lim="800000"/>
            <a:headEnd/>
            <a:tailEnd/>
          </a:ln>
        </p:spPr>
      </p:pic>
      <p:sp>
        <p:nvSpPr>
          <p:cNvPr id="20" name="Text Box 21"/>
          <p:cNvSpPr txBox="1">
            <a:spLocks noChangeArrowheads="1"/>
          </p:cNvSpPr>
          <p:nvPr/>
        </p:nvSpPr>
        <p:spPr bwMode="auto">
          <a:xfrm>
            <a:off x="5105400" y="2971800"/>
            <a:ext cx="2438400" cy="3896451"/>
          </a:xfrm>
          <a:prstGeom prst="rect">
            <a:avLst/>
          </a:prstGeom>
          <a:noFill/>
          <a:ln w="25400">
            <a:noFill/>
            <a:miter lim="800000"/>
            <a:headEnd/>
            <a:tailEnd/>
          </a:ln>
          <a:effectLst/>
        </p:spPr>
        <p:txBody>
          <a:bodyPr>
            <a:spAutoFit/>
          </a:bodyPr>
          <a:lstStyle/>
          <a:p>
            <a:pPr algn="r">
              <a:lnSpc>
                <a:spcPct val="110000"/>
              </a:lnSpc>
              <a:defRPr/>
            </a:pPr>
            <a:r>
              <a:rPr lang="en-US" sz="2400" dirty="0">
                <a:solidFill>
                  <a:srgbClr val="002060"/>
                </a:solidFill>
                <a:latin typeface="Arial" charset="0"/>
              </a:rPr>
              <a:t>This component produces</a:t>
            </a:r>
            <a:r>
              <a:rPr lang="ro-RO" sz="2400" dirty="0">
                <a:solidFill>
                  <a:srgbClr val="002060"/>
                </a:solidFill>
                <a:latin typeface="Arial" charset="0"/>
              </a:rPr>
              <a:t> direct</a:t>
            </a:r>
            <a:r>
              <a:rPr lang="es-MX" sz="2400" dirty="0">
                <a:solidFill>
                  <a:srgbClr val="002060"/>
                </a:solidFill>
                <a:latin typeface="Abadi MT Condensed Light" pitchFamily="34" charset="0"/>
              </a:rPr>
              <a:t>, vertical, sensible, </a:t>
            </a:r>
            <a:r>
              <a:rPr lang="es-MX" sz="2400" dirty="0" err="1">
                <a:solidFill>
                  <a:srgbClr val="002060"/>
                </a:solidFill>
                <a:latin typeface="Abadi MT Condensed Light" pitchFamily="34" charset="0"/>
              </a:rPr>
              <a:t>realistic</a:t>
            </a:r>
            <a:r>
              <a:rPr lang="es-MX" sz="2400" dirty="0">
                <a:solidFill>
                  <a:srgbClr val="002060"/>
                </a:solidFill>
                <a:latin typeface="Abadi MT Condensed Light" pitchFamily="34" charset="0"/>
              </a:rPr>
              <a:t>, </a:t>
            </a:r>
            <a:r>
              <a:rPr lang="en-US" sz="2400" dirty="0">
                <a:solidFill>
                  <a:srgbClr val="002060"/>
                </a:solidFill>
                <a:latin typeface="Arial" charset="0"/>
              </a:rPr>
              <a:t>cool</a:t>
            </a:r>
            <a:r>
              <a:rPr lang="es-MX" sz="2400" dirty="0">
                <a:solidFill>
                  <a:srgbClr val="002060"/>
                </a:solidFill>
                <a:latin typeface="Abadi MT Condensed Light" pitchFamily="34" charset="0"/>
              </a:rPr>
              <a:t>, </a:t>
            </a:r>
            <a:r>
              <a:rPr lang="es-MX" sz="2400" dirty="0" err="1">
                <a:solidFill>
                  <a:srgbClr val="002060"/>
                </a:solidFill>
                <a:latin typeface="Abadi MT Condensed Light" pitchFamily="34" charset="0"/>
              </a:rPr>
              <a:t>powerful</a:t>
            </a:r>
            <a:r>
              <a:rPr lang="ro-RO" sz="2400" dirty="0">
                <a:solidFill>
                  <a:srgbClr val="002060"/>
                </a:solidFill>
                <a:latin typeface="Arial" charset="0"/>
              </a:rPr>
              <a:t> </a:t>
            </a:r>
            <a:r>
              <a:rPr lang="en-US" sz="2400" dirty="0">
                <a:solidFill>
                  <a:srgbClr val="002060"/>
                </a:solidFill>
                <a:latin typeface="Arial" charset="0"/>
              </a:rPr>
              <a:t>and</a:t>
            </a:r>
            <a:r>
              <a:rPr lang="es-MX" sz="2400" dirty="0">
                <a:solidFill>
                  <a:srgbClr val="002060"/>
                </a:solidFill>
                <a:latin typeface="Abadi MT Condensed Light" pitchFamily="34" charset="0"/>
              </a:rPr>
              <a:t> </a:t>
            </a:r>
            <a:r>
              <a:rPr lang="es-MX" sz="2400" dirty="0" err="1">
                <a:solidFill>
                  <a:srgbClr val="002060"/>
                </a:solidFill>
                <a:latin typeface="Abadi MT Condensed Light" pitchFamily="34" charset="0"/>
              </a:rPr>
              <a:t>dominant</a:t>
            </a:r>
            <a:r>
              <a:rPr lang="es-MX" sz="2400" dirty="0">
                <a:solidFill>
                  <a:srgbClr val="002060"/>
                </a:solidFill>
                <a:latin typeface="Abadi MT Condensed Light" pitchFamily="34" charset="0"/>
              </a:rPr>
              <a:t> </a:t>
            </a:r>
            <a:r>
              <a:rPr lang="es-MX" sz="2400" dirty="0" err="1">
                <a:solidFill>
                  <a:srgbClr val="002060"/>
                </a:solidFill>
                <a:latin typeface="Abadi MT Condensed Light" pitchFamily="34" charset="0"/>
              </a:rPr>
              <a:t>thoughts</a:t>
            </a:r>
            <a:r>
              <a:rPr lang="ro-RO" sz="2400" dirty="0">
                <a:solidFill>
                  <a:srgbClr val="002060"/>
                </a:solidFill>
                <a:latin typeface="Arial" charset="0"/>
              </a:rPr>
              <a:t>.</a:t>
            </a:r>
            <a:endParaRPr lang="en-US" sz="2400" dirty="0">
              <a:solidFill>
                <a:srgbClr val="002060"/>
              </a:solidFill>
              <a:latin typeface="Arial" charset="0"/>
            </a:endParaRPr>
          </a:p>
          <a:p>
            <a:pPr algn="r">
              <a:spcBef>
                <a:spcPct val="50000"/>
              </a:spcBef>
              <a:defRPr/>
            </a:pPr>
            <a:endParaRPr lang="en-US" sz="2400" dirty="0">
              <a:effectLst>
                <a:outerShdw blurRad="38100" dist="38100" dir="2700000" algn="tl">
                  <a:srgbClr val="FFFFFF"/>
                </a:outerShdw>
              </a:effectLst>
              <a:latin typeface="Abadi MT Condensed Light" pitchFamily="34" charset="0"/>
            </a:endParaRPr>
          </a:p>
        </p:txBody>
      </p:sp>
      <p:sp>
        <p:nvSpPr>
          <p:cNvPr id="21" name="TextBox 20"/>
          <p:cNvSpPr txBox="1"/>
          <p:nvPr/>
        </p:nvSpPr>
        <p:spPr>
          <a:xfrm>
            <a:off x="0" y="0"/>
            <a:ext cx="9144000" cy="830997"/>
          </a:xfrm>
          <a:prstGeom prst="rect">
            <a:avLst/>
          </a:prstGeom>
          <a:noFill/>
        </p:spPr>
        <p:txBody>
          <a:bodyPr wrap="square" rtlCol="0">
            <a:spAutoFit/>
          </a:bodyPr>
          <a:lstStyle/>
          <a:p>
            <a:pPr algn="ctr"/>
            <a:r>
              <a:rPr lang="ro-RO" sz="2400" dirty="0" smtClean="0">
                <a:solidFill>
                  <a:srgbClr val="002060"/>
                </a:solidFill>
              </a:rPr>
              <a:t>1. </a:t>
            </a:r>
            <a:r>
              <a:rPr lang="en-US" sz="2400" dirty="0" smtClean="0">
                <a:solidFill>
                  <a:srgbClr val="002060"/>
                </a:solidFill>
              </a:rPr>
              <a:t>THE DUALISM OF THE MIND REPRESENTATION AND LIMITS OF SENSORIAL PERCEPTION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fade">
                                      <p:cBhvr>
                                        <p:cTn id="11" dur="2000"/>
                                        <p:tgtEl>
                                          <p:spTgt spid="11">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2000"/>
                                        <p:tgtEl>
                                          <p:spTgt spid="1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9.jpg"/>
          <p:cNvPicPr>
            <a:picLocks noChangeAspect="1"/>
          </p:cNvPicPr>
          <p:nvPr/>
        </p:nvPicPr>
        <p:blipFill>
          <a:blip r:embed="rId2">
            <a:duotone>
              <a:schemeClr val="accent5">
                <a:shade val="45000"/>
                <a:satMod val="135000"/>
              </a:schemeClr>
              <a:prstClr val="white"/>
            </a:duotone>
            <a:lum bright="22000"/>
          </a:blip>
          <a:stretch>
            <a:fillRect/>
          </a:stretch>
        </p:blipFill>
        <p:spPr>
          <a:xfrm>
            <a:off x="0" y="0"/>
            <a:ext cx="9144000" cy="6858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0" y="6519446"/>
            <a:ext cx="9144000" cy="307777"/>
          </a:xfrm>
          <a:prstGeom prst="rect">
            <a:avLst/>
          </a:prstGeom>
          <a:noFill/>
        </p:spPr>
        <p:txBody>
          <a:bodyPr wrap="square" rtlCol="0">
            <a:spAutoFit/>
          </a:bodyPr>
          <a:lstStyle/>
          <a:p>
            <a:pPr algn="ctr"/>
            <a:r>
              <a:rPr lang="en-US" sz="1400" dirty="0" smtClean="0">
                <a:solidFill>
                  <a:schemeClr val="bg1"/>
                </a:solidFill>
                <a:latin typeface="+mj-lt"/>
              </a:rPr>
              <a:t>AUTHOR: EC.PHD, ENG.PHD, ASSOCIATE PROFESSOR MIRCEA AUREL NIŢĂ</a:t>
            </a:r>
            <a:endParaRPr lang="en-US" sz="1400" dirty="0">
              <a:solidFill>
                <a:schemeClr val="bg1"/>
              </a:solidFill>
              <a:latin typeface="+mj-lt"/>
            </a:endParaRPr>
          </a:p>
        </p:txBody>
      </p:sp>
      <p:sp>
        <p:nvSpPr>
          <p:cNvPr id="8" name="Rectangle 20"/>
          <p:cNvSpPr txBox="1">
            <a:spLocks noChangeArrowheads="1"/>
          </p:cNvSpPr>
          <p:nvPr/>
        </p:nvSpPr>
        <p:spPr>
          <a:xfrm>
            <a:off x="0" y="1003300"/>
            <a:ext cx="9144000" cy="1968500"/>
          </a:xfrm>
          <a:prstGeom prst="rect">
            <a:avLst/>
          </a:prstGeom>
        </p:spPr>
        <p:txBody>
          <a:bodyPr vert="horz" lIns="91440" tIns="45720" rIns="91440" bIns="45720" rtlCol="0">
            <a:normAutofit/>
          </a:bodyPr>
          <a:lstStyle/>
          <a:p>
            <a:pPr marL="548640" marR="0" lvl="0" indent="-411480" algn="ctr" defTabSz="914400" rtl="0" eaLnBrk="1" fontAlgn="auto" latinLnBrk="0" hangingPunct="1">
              <a:lnSpc>
                <a:spcPct val="110000"/>
              </a:lnSpc>
              <a:spcBef>
                <a:spcPct val="20000"/>
              </a:spcBef>
              <a:spcAft>
                <a:spcPts val="0"/>
              </a:spcAft>
              <a:buClr>
                <a:schemeClr val="tx1">
                  <a:shade val="95000"/>
                </a:schemeClr>
              </a:buClr>
              <a:buSzTx/>
              <a:buFontTx/>
              <a:buNone/>
              <a:tabLst/>
              <a:defRPr/>
            </a:pPr>
            <a:r>
              <a:rPr kumimoji="0" lang="en-US" sz="1800" b="0" i="1" u="none" strike="noStrike" kern="1200" cap="none" spc="0" normalizeH="0" baseline="0" noProof="0" dirty="0" smtClean="0">
                <a:ln>
                  <a:noFill/>
                </a:ln>
                <a:solidFill>
                  <a:srgbClr val="C00000"/>
                </a:solidFill>
                <a:effectLst/>
                <a:uLnTx/>
                <a:uFillTx/>
                <a:latin typeface="Abadi MT Condensed Light" pitchFamily="34" charset="0"/>
                <a:ea typeface="+mn-ea"/>
                <a:cs typeface="+mn-cs"/>
              </a:rPr>
              <a:t>	</a:t>
            </a:r>
            <a:r>
              <a:rPr kumimoji="0" lang="en-US" sz="2400" b="1"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The right side </a:t>
            </a: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is </a:t>
            </a:r>
            <a:r>
              <a:rPr kumimoji="0" lang="en-US" sz="2400" b="0" i="0" u="none" strike="noStrike" kern="1200" cap="none" spc="0" normalizeH="0" baseline="0" noProof="0" dirty="0" err="1" smtClean="0">
                <a:ln>
                  <a:noFill/>
                </a:ln>
                <a:solidFill>
                  <a:srgbClr val="7030A0"/>
                </a:solidFill>
                <a:effectLst/>
                <a:uLnTx/>
                <a:uFillTx/>
                <a:latin typeface="Arial" pitchFamily="34" charset="0"/>
                <a:ea typeface="+mn-ea"/>
                <a:cs typeface="Arial" pitchFamily="34" charset="0"/>
              </a:rPr>
              <a:t>associa</a:t>
            </a:r>
            <a:r>
              <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t</a:t>
            </a:r>
            <a:r>
              <a:rPr kumimoji="0" lang="en-US" sz="2400" b="0" i="0" u="none" strike="noStrike" kern="1200" cap="none" spc="0" normalizeH="0" baseline="0" noProof="0" dirty="0" err="1" smtClean="0">
                <a:ln>
                  <a:noFill/>
                </a:ln>
                <a:solidFill>
                  <a:srgbClr val="7030A0"/>
                </a:solidFill>
                <a:effectLst/>
                <a:uLnTx/>
                <a:uFillTx/>
                <a:latin typeface="Arial" pitchFamily="34" charset="0"/>
                <a:ea typeface="+mn-ea"/>
                <a:cs typeface="Arial" pitchFamily="34" charset="0"/>
              </a:rPr>
              <a:t>ed</a:t>
            </a: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with intuit</a:t>
            </a:r>
            <a:r>
              <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i</a:t>
            </a: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on, </a:t>
            </a:r>
            <a:endPar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endParaRPr>
          </a:p>
          <a:p>
            <a:pPr marL="548640" marR="0" lvl="0" indent="-411480" algn="ctr" defTabSz="914400" rtl="0" eaLnBrk="1" fontAlgn="auto" latinLnBrk="0" hangingPunct="1">
              <a:lnSpc>
                <a:spcPct val="110000"/>
              </a:lnSpc>
              <a:spcBef>
                <a:spcPct val="20000"/>
              </a:spcBef>
              <a:spcAft>
                <a:spcPts val="0"/>
              </a:spcAft>
              <a:buClr>
                <a:schemeClr val="tx1">
                  <a:shade val="95000"/>
                </a:schemeClr>
              </a:buClr>
              <a:buSzTx/>
              <a:buFontTx/>
              <a:buNone/>
              <a:tabLst/>
              <a:defRPr/>
            </a:pP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and is in relationship with</a:t>
            </a:r>
            <a:r>
              <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a:t>
            </a: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divergent, imaginative, </a:t>
            </a:r>
            <a:endPar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endParaRPr>
          </a:p>
          <a:p>
            <a:pPr marL="548640" marR="0" lvl="0" indent="-411480" algn="ctr" defTabSz="914400" rtl="0" eaLnBrk="1" fontAlgn="auto" latinLnBrk="0" hangingPunct="1">
              <a:lnSpc>
                <a:spcPct val="110000"/>
              </a:lnSpc>
              <a:spcBef>
                <a:spcPct val="20000"/>
              </a:spcBef>
              <a:spcAft>
                <a:spcPts val="0"/>
              </a:spcAft>
              <a:buClr>
                <a:schemeClr val="tx1">
                  <a:shade val="95000"/>
                </a:schemeClr>
              </a:buClr>
              <a:buSzTx/>
              <a:buFontTx/>
              <a:buNone/>
              <a:tabLst/>
              <a:defRPr/>
            </a:pPr>
            <a:r>
              <a:rPr kumimoji="0" lang="en-US" sz="2400" b="0" i="0" u="none" strike="noStrike" kern="1200" cap="none" spc="0" normalizeH="0" baseline="0" noProof="0" dirty="0" err="1" smtClean="0">
                <a:ln>
                  <a:noFill/>
                </a:ln>
                <a:solidFill>
                  <a:srgbClr val="7030A0"/>
                </a:solidFill>
                <a:effectLst/>
                <a:uLnTx/>
                <a:uFillTx/>
                <a:latin typeface="Arial" pitchFamily="34" charset="0"/>
                <a:ea typeface="+mn-ea"/>
                <a:cs typeface="Arial" pitchFamily="34" charset="0"/>
              </a:rPr>
              <a:t>metaph</a:t>
            </a:r>
            <a:r>
              <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oric</a:t>
            </a: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al, </a:t>
            </a:r>
            <a:r>
              <a:rPr kumimoji="0" lang="en-US" sz="2400" b="0" i="0" u="none" strike="noStrike" kern="1200" cap="none" spc="0" normalizeH="0" baseline="0" noProof="0" dirty="0" err="1" smtClean="0">
                <a:ln>
                  <a:noFill/>
                </a:ln>
                <a:solidFill>
                  <a:srgbClr val="7030A0"/>
                </a:solidFill>
                <a:effectLst/>
                <a:uLnTx/>
                <a:uFillTx/>
                <a:latin typeface="Arial" pitchFamily="34" charset="0"/>
                <a:ea typeface="+mn-ea"/>
                <a:cs typeface="Arial" pitchFamily="34" charset="0"/>
              </a:rPr>
              <a:t>unline</a:t>
            </a:r>
            <a:r>
              <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ar</a:t>
            </a: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 </a:t>
            </a:r>
            <a:r>
              <a:rPr kumimoji="0" lang="en-US" sz="2400" b="0" i="0" u="none" strike="noStrike" kern="1200" cap="none" spc="0" normalizeH="0" baseline="0" noProof="0" dirty="0" err="1" smtClean="0">
                <a:ln>
                  <a:noFill/>
                </a:ln>
                <a:solidFill>
                  <a:srgbClr val="7030A0"/>
                </a:solidFill>
                <a:effectLst/>
                <a:uLnTx/>
                <a:uFillTx/>
                <a:latin typeface="Arial" pitchFamily="34" charset="0"/>
                <a:ea typeface="+mn-ea"/>
                <a:cs typeface="Arial" pitchFamily="34" charset="0"/>
              </a:rPr>
              <a:t>subj</a:t>
            </a:r>
            <a:r>
              <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ectiv</a:t>
            </a: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e thinking;</a:t>
            </a:r>
            <a:endParaRPr kumimoji="0" lang="ro-RO"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endParaRPr>
          </a:p>
          <a:p>
            <a:pPr marL="548640" marR="0" lvl="0" indent="-411480" algn="ctr" defTabSz="914400" rtl="0" eaLnBrk="1" fontAlgn="auto" latinLnBrk="0" hangingPunct="1">
              <a:lnSpc>
                <a:spcPct val="110000"/>
              </a:lnSpc>
              <a:spcBef>
                <a:spcPct val="20000"/>
              </a:spcBef>
              <a:spcAft>
                <a:spcPts val="0"/>
              </a:spcAft>
              <a:buClr>
                <a:schemeClr val="tx1">
                  <a:shade val="95000"/>
                </a:schemeClr>
              </a:buClr>
              <a:buSzTx/>
              <a:buFontTx/>
              <a:buNone/>
              <a:tabLst/>
              <a:defRPr/>
            </a:pPr>
            <a:r>
              <a:rPr kumimoji="0" lang="en-US" sz="2400" b="0" i="0" u="none" strike="noStrike" kern="1200" cap="none" spc="0" normalizeH="0" baseline="0" noProof="0" dirty="0" smtClean="0">
                <a:ln>
                  <a:noFill/>
                </a:ln>
                <a:solidFill>
                  <a:srgbClr val="7030A0"/>
                </a:solidFill>
                <a:effectLst/>
                <a:uLnTx/>
                <a:uFillTx/>
                <a:latin typeface="Arial" pitchFamily="34" charset="0"/>
                <a:ea typeface="+mn-ea"/>
                <a:cs typeface="Arial" pitchFamily="34" charset="0"/>
              </a:rPr>
              <a:t>it is focused on the whole thing. </a:t>
            </a:r>
          </a:p>
        </p:txBody>
      </p:sp>
      <p:pic>
        <p:nvPicPr>
          <p:cNvPr id="9" name="Picture 11" descr="orchestra 2.jpg"/>
          <p:cNvPicPr>
            <a:picLocks noChangeAspect="1"/>
          </p:cNvPicPr>
          <p:nvPr/>
        </p:nvPicPr>
        <p:blipFill>
          <a:blip r:embed="rId3"/>
          <a:srcRect/>
          <a:stretch>
            <a:fillRect/>
          </a:stretch>
        </p:blipFill>
        <p:spPr bwMode="auto">
          <a:xfrm>
            <a:off x="4267200" y="3396000"/>
            <a:ext cx="3780001" cy="2520000"/>
          </a:xfrm>
          <a:prstGeom prst="rect">
            <a:avLst/>
          </a:prstGeom>
          <a:noFill/>
          <a:ln w="9525">
            <a:noFill/>
            <a:miter lim="800000"/>
            <a:headEnd/>
            <a:tailEnd/>
          </a:ln>
        </p:spPr>
      </p:pic>
      <p:sp>
        <p:nvSpPr>
          <p:cNvPr id="13" name="Text Box 21"/>
          <p:cNvSpPr txBox="1">
            <a:spLocks noChangeArrowheads="1"/>
          </p:cNvSpPr>
          <p:nvPr/>
        </p:nvSpPr>
        <p:spPr bwMode="auto">
          <a:xfrm>
            <a:off x="657225" y="3429000"/>
            <a:ext cx="3513138" cy="2498376"/>
          </a:xfrm>
          <a:prstGeom prst="rect">
            <a:avLst/>
          </a:prstGeom>
          <a:noFill/>
          <a:ln w="25400">
            <a:noFill/>
            <a:miter lim="800000"/>
            <a:headEnd/>
            <a:tailEnd/>
          </a:ln>
        </p:spPr>
        <p:txBody>
          <a:bodyPr>
            <a:spAutoFit/>
          </a:bodyPr>
          <a:lstStyle/>
          <a:p>
            <a:pPr algn="ctr">
              <a:lnSpc>
                <a:spcPct val="110000"/>
              </a:lnSpc>
            </a:pPr>
            <a:r>
              <a:rPr lang="en-US" sz="2400" dirty="0">
                <a:solidFill>
                  <a:srgbClr val="7030A0"/>
                </a:solidFill>
                <a:latin typeface="Arial" charset="0"/>
              </a:rPr>
              <a:t>This component produces</a:t>
            </a:r>
            <a:r>
              <a:rPr lang="ro-RO" sz="2400" dirty="0">
                <a:solidFill>
                  <a:srgbClr val="7030A0"/>
                </a:solidFill>
                <a:latin typeface="Arial" charset="0"/>
              </a:rPr>
              <a:t>  flexible</a:t>
            </a:r>
            <a:r>
              <a:rPr lang="en-US" sz="2400" dirty="0">
                <a:solidFill>
                  <a:srgbClr val="7030A0"/>
                </a:solidFill>
                <a:latin typeface="Abadi MT Condensed Light" pitchFamily="34" charset="0"/>
              </a:rPr>
              <a:t>, diver</a:t>
            </a:r>
            <a:r>
              <a:rPr lang="ro-RO" sz="2400" dirty="0">
                <a:solidFill>
                  <a:srgbClr val="7030A0"/>
                </a:solidFill>
                <a:latin typeface="Arial" charset="0"/>
              </a:rPr>
              <a:t>se</a:t>
            </a:r>
            <a:r>
              <a:rPr lang="en-US" sz="2400" dirty="0">
                <a:solidFill>
                  <a:srgbClr val="7030A0"/>
                </a:solidFill>
                <a:latin typeface="Abadi MT Condensed Light" pitchFamily="34" charset="0"/>
              </a:rPr>
              <a:t>,</a:t>
            </a:r>
          </a:p>
          <a:p>
            <a:pPr algn="ctr">
              <a:lnSpc>
                <a:spcPct val="110000"/>
              </a:lnSpc>
            </a:pPr>
            <a:r>
              <a:rPr lang="en-US" sz="2400" dirty="0" err="1">
                <a:solidFill>
                  <a:srgbClr val="7030A0"/>
                </a:solidFill>
                <a:latin typeface="Abadi MT Condensed Light" pitchFamily="34" charset="0"/>
              </a:rPr>
              <a:t>comple</a:t>
            </a:r>
            <a:r>
              <a:rPr lang="ro-RO" sz="2400" dirty="0">
                <a:solidFill>
                  <a:srgbClr val="7030A0"/>
                </a:solidFill>
                <a:latin typeface="Arial" charset="0"/>
              </a:rPr>
              <a:t>x</a:t>
            </a:r>
            <a:r>
              <a:rPr lang="en-US" sz="2400" dirty="0">
                <a:solidFill>
                  <a:srgbClr val="7030A0"/>
                </a:solidFill>
                <a:latin typeface="Abadi MT Condensed Light" pitchFamily="34" charset="0"/>
              </a:rPr>
              <a:t>, visual,</a:t>
            </a:r>
          </a:p>
          <a:p>
            <a:pPr algn="ctr">
              <a:lnSpc>
                <a:spcPct val="110000"/>
              </a:lnSpc>
            </a:pPr>
            <a:r>
              <a:rPr lang="en-US" sz="2400" dirty="0">
                <a:solidFill>
                  <a:srgbClr val="7030A0"/>
                </a:solidFill>
                <a:latin typeface="Abadi MT Condensed Light" pitchFamily="34" charset="0"/>
              </a:rPr>
              <a:t>diagonal, m</a:t>
            </a:r>
            <a:r>
              <a:rPr lang="en-US" sz="2400" dirty="0">
                <a:solidFill>
                  <a:srgbClr val="7030A0"/>
                </a:solidFill>
                <a:latin typeface="Arial" charset="0"/>
              </a:rPr>
              <a:t>y</a:t>
            </a:r>
            <a:r>
              <a:rPr lang="en-US" sz="2400" dirty="0">
                <a:solidFill>
                  <a:srgbClr val="7030A0"/>
                </a:solidFill>
                <a:latin typeface="Abadi MT Condensed Light" pitchFamily="34" charset="0"/>
              </a:rPr>
              <a:t>stic and</a:t>
            </a:r>
            <a:r>
              <a:rPr lang="ro-RO" sz="2400" dirty="0">
                <a:solidFill>
                  <a:srgbClr val="7030A0"/>
                </a:solidFill>
                <a:latin typeface="Arial" charset="0"/>
              </a:rPr>
              <a:t> su</a:t>
            </a:r>
            <a:r>
              <a:rPr lang="en-US" sz="2400" dirty="0" err="1">
                <a:solidFill>
                  <a:srgbClr val="7030A0"/>
                </a:solidFill>
                <a:latin typeface="Arial" charset="0"/>
              </a:rPr>
              <a:t>bmissive</a:t>
            </a:r>
            <a:r>
              <a:rPr lang="en-US" sz="2400" dirty="0">
                <a:solidFill>
                  <a:srgbClr val="7030A0"/>
                </a:solidFill>
                <a:latin typeface="Arial" charset="0"/>
              </a:rPr>
              <a:t> thoughts</a:t>
            </a:r>
            <a:r>
              <a:rPr lang="en-US" sz="2400" dirty="0">
                <a:solidFill>
                  <a:srgbClr val="7030A0"/>
                </a:solidFill>
                <a:latin typeface="Abadi MT Condensed Light" pitchFamily="34" charset="0"/>
              </a:rPr>
              <a:t>.</a:t>
            </a:r>
          </a:p>
        </p:txBody>
      </p:sp>
      <p:sp>
        <p:nvSpPr>
          <p:cNvPr id="14" name="TextBox 13"/>
          <p:cNvSpPr txBox="1"/>
          <p:nvPr/>
        </p:nvSpPr>
        <p:spPr>
          <a:xfrm>
            <a:off x="0" y="0"/>
            <a:ext cx="9144000" cy="830997"/>
          </a:xfrm>
          <a:prstGeom prst="rect">
            <a:avLst/>
          </a:prstGeom>
          <a:noFill/>
        </p:spPr>
        <p:txBody>
          <a:bodyPr wrap="square" rtlCol="0">
            <a:spAutoFit/>
          </a:bodyPr>
          <a:lstStyle/>
          <a:p>
            <a:pPr algn="ctr"/>
            <a:r>
              <a:rPr lang="ro-RO" sz="2400" dirty="0" smtClean="0">
                <a:solidFill>
                  <a:srgbClr val="002060"/>
                </a:solidFill>
              </a:rPr>
              <a:t>1. </a:t>
            </a:r>
            <a:r>
              <a:rPr lang="en-US" sz="2400" dirty="0" smtClean="0">
                <a:solidFill>
                  <a:srgbClr val="002060"/>
                </a:solidFill>
              </a:rPr>
              <a:t>THE DUALISM OF THE MIND REPRESENTATION AND LIMITS OF SENSORIAL PERCEPTION</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fade">
                                      <p:cBhvr>
                                        <p:cTn id="11" dur="1000"/>
                                        <p:tgtEl>
                                          <p:spTgt spid="8">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1000"/>
                                        <p:tgtEl>
                                          <p:spTgt spid="8">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5470</Words>
  <Application>Microsoft Office PowerPoint</Application>
  <PresentationFormat>Diavetítés a képernyőre (4:3 oldalarány)</PresentationFormat>
  <Paragraphs>1004</Paragraphs>
  <Slides>59</Slides>
  <Notes>1</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59</vt:i4>
      </vt:variant>
    </vt:vector>
  </HeadingPairs>
  <TitlesOfParts>
    <vt:vector size="61" baseType="lpstr">
      <vt:lpstr>Office Theme</vt:lpstr>
      <vt:lpstr>Slide</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Andrea</cp:lastModifiedBy>
  <cp:revision>68</cp:revision>
  <dcterms:created xsi:type="dcterms:W3CDTF">2006-08-16T00:00:00Z</dcterms:created>
  <dcterms:modified xsi:type="dcterms:W3CDTF">2013-03-06T17:17:32Z</dcterms:modified>
</cp:coreProperties>
</file>