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  <p:sldId id="275" r:id="rId9"/>
    <p:sldId id="271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2" r:id="rId19"/>
    <p:sldId id="273" r:id="rId20"/>
    <p:sldId id="257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33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3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37889-A165-4AD0-8452-1071976CE4B6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5719646C-8071-4691-BE74-A87E338DCB45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Mobil tanulás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41531886-FF9A-4B3C-A6B7-50806E3EC33F}" type="parTrans" cxnId="{A3647AC2-CE81-43C4-9D9E-BCD6B29826B1}">
      <dgm:prSet/>
      <dgm:spPr/>
      <dgm:t>
        <a:bodyPr/>
        <a:lstStyle/>
        <a:p>
          <a:endParaRPr lang="hu-HU"/>
        </a:p>
      </dgm:t>
    </dgm:pt>
    <dgm:pt modelId="{F6525F61-4F93-4CB3-ACDB-BA41B22E8DB8}" type="sibTrans" cxnId="{A3647AC2-CE81-43C4-9D9E-BCD6B29826B1}">
      <dgm:prSet/>
      <dgm:spPr/>
      <dgm:t>
        <a:bodyPr/>
        <a:lstStyle/>
        <a:p>
          <a:endParaRPr lang="hu-HU"/>
        </a:p>
      </dgm:t>
    </dgm:pt>
    <dgm:pt modelId="{63866BA0-695E-458F-8450-56A3D05D447A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Könnyen?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A1B151D8-D9F5-4ACB-96A2-0C48C312A7D5}" type="parTrans" cxnId="{B96BC8C3-92AE-4DC4-991E-852FBCAA7DEF}">
      <dgm:prSet/>
      <dgm:spPr/>
      <dgm:t>
        <a:bodyPr/>
        <a:lstStyle/>
        <a:p>
          <a:endParaRPr lang="hu-HU"/>
        </a:p>
      </dgm:t>
    </dgm:pt>
    <dgm:pt modelId="{D25E4421-C475-46FE-BC2D-301A3CADCC97}" type="sibTrans" cxnId="{B96BC8C3-92AE-4DC4-991E-852FBCAA7DEF}">
      <dgm:prSet/>
      <dgm:spPr/>
      <dgm:t>
        <a:bodyPr/>
        <a:lstStyle/>
        <a:p>
          <a:endParaRPr lang="hu-HU"/>
        </a:p>
      </dgm:t>
    </dgm:pt>
    <dgm:pt modelId="{F05878DA-30FE-4447-92C8-214C404811E7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Gyorsan?</a:t>
          </a:r>
        </a:p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(reális időn belül)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65112513-21F9-4398-999E-EE46ED32C540}" type="parTrans" cxnId="{CA0F2057-CB71-4408-8BA8-F7D4358C6854}">
      <dgm:prSet/>
      <dgm:spPr/>
      <dgm:t>
        <a:bodyPr/>
        <a:lstStyle/>
        <a:p>
          <a:endParaRPr lang="hu-HU"/>
        </a:p>
      </dgm:t>
    </dgm:pt>
    <dgm:pt modelId="{0495A7FB-727B-43CC-A466-17836CCE4A03}" type="sibTrans" cxnId="{CA0F2057-CB71-4408-8BA8-F7D4358C6854}">
      <dgm:prSet/>
      <dgm:spPr/>
      <dgm:t>
        <a:bodyPr/>
        <a:lstStyle/>
        <a:p>
          <a:endParaRPr lang="hu-HU"/>
        </a:p>
      </dgm:t>
    </dgm:pt>
    <dgm:pt modelId="{693F1887-8799-4CB7-BF8B-E19325AB801A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Bármit?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F62EE792-4386-4C8C-AA0E-EE96EEB10DEC}" type="parTrans" cxnId="{16D84D8C-C006-4F84-A532-9BC9882F5B08}">
      <dgm:prSet/>
      <dgm:spPr/>
      <dgm:t>
        <a:bodyPr/>
        <a:lstStyle/>
        <a:p>
          <a:endParaRPr lang="hu-HU"/>
        </a:p>
      </dgm:t>
    </dgm:pt>
    <dgm:pt modelId="{40C00DEE-505F-4C4F-BC14-F49E652BEA49}" type="sibTrans" cxnId="{16D84D8C-C006-4F84-A532-9BC9882F5B08}">
      <dgm:prSet/>
      <dgm:spPr/>
      <dgm:t>
        <a:bodyPr/>
        <a:lstStyle/>
        <a:p>
          <a:endParaRPr lang="hu-HU"/>
        </a:p>
      </dgm:t>
    </dgm:pt>
    <dgm:pt modelId="{06EAC0B6-51A6-449F-B8AF-7FF27CA55E19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Egy egész életen át?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C3F93A03-DA81-4FAB-B3DF-6F9B156875F4}" type="parTrans" cxnId="{2CFFA779-8F82-4D5C-A074-E3809B0E7902}">
      <dgm:prSet/>
      <dgm:spPr/>
      <dgm:t>
        <a:bodyPr/>
        <a:lstStyle/>
        <a:p>
          <a:endParaRPr lang="hu-HU"/>
        </a:p>
      </dgm:t>
    </dgm:pt>
    <dgm:pt modelId="{82B4D9D7-A584-4878-8BC3-F629B04E93E3}" type="sibTrans" cxnId="{2CFFA779-8F82-4D5C-A074-E3809B0E7902}">
      <dgm:prSet/>
      <dgm:spPr/>
      <dgm:t>
        <a:bodyPr/>
        <a:lstStyle/>
        <a:p>
          <a:endParaRPr lang="hu-HU"/>
        </a:p>
      </dgm:t>
    </dgm:pt>
    <dgm:pt modelId="{7E1EF557-07FA-4A04-8AA9-17DE3999818C}">
      <dgm:prSet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Bárhol?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1388F480-8559-49B3-B971-DDC851CFC3DA}" type="parTrans" cxnId="{0AB2B45F-6A91-4E90-8F0E-0011439BD1A1}">
      <dgm:prSet/>
      <dgm:spPr/>
      <dgm:t>
        <a:bodyPr/>
        <a:lstStyle/>
        <a:p>
          <a:endParaRPr lang="hu-HU"/>
        </a:p>
      </dgm:t>
    </dgm:pt>
    <dgm:pt modelId="{5851DDAD-836C-47A1-94B0-69E8DA485746}" type="sibTrans" cxnId="{0AB2B45F-6A91-4E90-8F0E-0011439BD1A1}">
      <dgm:prSet/>
      <dgm:spPr/>
      <dgm:t>
        <a:bodyPr/>
        <a:lstStyle/>
        <a:p>
          <a:endParaRPr lang="hu-HU"/>
        </a:p>
      </dgm:t>
    </dgm:pt>
    <dgm:pt modelId="{A1E3436E-AFEE-4E16-A15F-A3FFD30243D0}">
      <dgm:prSet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Segoe Print" pitchFamily="2" charset="0"/>
            </a:rPr>
            <a:t>Bármikor?</a:t>
          </a:r>
          <a:endParaRPr lang="hu-HU" b="1" dirty="0">
            <a:solidFill>
              <a:schemeClr val="tx1"/>
            </a:solidFill>
            <a:latin typeface="Segoe Print" pitchFamily="2" charset="0"/>
          </a:endParaRPr>
        </a:p>
      </dgm:t>
    </dgm:pt>
    <dgm:pt modelId="{95DE23C6-2D21-405F-967B-312AF88D202A}" type="parTrans" cxnId="{60683D14-FC62-4D3B-8233-7829214FDC35}">
      <dgm:prSet/>
      <dgm:spPr/>
      <dgm:t>
        <a:bodyPr/>
        <a:lstStyle/>
        <a:p>
          <a:endParaRPr lang="hu-HU"/>
        </a:p>
      </dgm:t>
    </dgm:pt>
    <dgm:pt modelId="{9F6E2A93-EF89-48B8-A381-035915FCC974}" type="sibTrans" cxnId="{60683D14-FC62-4D3B-8233-7829214FDC35}">
      <dgm:prSet/>
      <dgm:spPr/>
      <dgm:t>
        <a:bodyPr/>
        <a:lstStyle/>
        <a:p>
          <a:endParaRPr lang="hu-HU"/>
        </a:p>
      </dgm:t>
    </dgm:pt>
    <dgm:pt modelId="{F8E84F36-F7BC-468B-8542-641544CA47BD}" type="pres">
      <dgm:prSet presAssocID="{7C837889-A165-4AD0-8452-1071976CE4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8F17EC-0335-41E0-A23F-B5528A3949AB}" type="pres">
      <dgm:prSet presAssocID="{5719646C-8071-4691-BE74-A87E338DCB45}" presName="centerShape" presStyleLbl="node0" presStyleIdx="0" presStyleCnt="1"/>
      <dgm:spPr/>
      <dgm:t>
        <a:bodyPr/>
        <a:lstStyle/>
        <a:p>
          <a:endParaRPr lang="hu-HU"/>
        </a:p>
      </dgm:t>
    </dgm:pt>
    <dgm:pt modelId="{81709FAE-3C2B-4737-8AD4-D10A6AF7D0ED}" type="pres">
      <dgm:prSet presAssocID="{63866BA0-695E-458F-8450-56A3D05D447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4AD4D9-D7D1-45C4-8830-81581A096814}" type="pres">
      <dgm:prSet presAssocID="{63866BA0-695E-458F-8450-56A3D05D447A}" presName="dummy" presStyleCnt="0"/>
      <dgm:spPr/>
    </dgm:pt>
    <dgm:pt modelId="{5BEDDDAA-0E77-4C10-84BF-405DCA871F64}" type="pres">
      <dgm:prSet presAssocID="{D25E4421-C475-46FE-BC2D-301A3CADCC97}" presName="sibTrans" presStyleLbl="sibTrans2D1" presStyleIdx="0" presStyleCnt="6" custLinFactNeighborX="2950" custLinFactNeighborY="768"/>
      <dgm:spPr/>
      <dgm:t>
        <a:bodyPr/>
        <a:lstStyle/>
        <a:p>
          <a:endParaRPr lang="hu-HU"/>
        </a:p>
      </dgm:t>
    </dgm:pt>
    <dgm:pt modelId="{06615871-9A81-4496-B1B9-D4FAD0E19863}" type="pres">
      <dgm:prSet presAssocID="{F05878DA-30FE-4447-92C8-214C404811E7}" presName="node" presStyleLbl="node1" presStyleIdx="1" presStyleCnt="6" custRadScaleRad="100817" custRadScaleInc="66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6FCDEA-3790-43A2-B6C5-408812F79D18}" type="pres">
      <dgm:prSet presAssocID="{F05878DA-30FE-4447-92C8-214C404811E7}" presName="dummy" presStyleCnt="0"/>
      <dgm:spPr/>
    </dgm:pt>
    <dgm:pt modelId="{15F1215F-9117-431C-8FCC-02A928450D4D}" type="pres">
      <dgm:prSet presAssocID="{0495A7FB-727B-43CC-A466-17836CCE4A03}" presName="sibTrans" presStyleLbl="sibTrans2D1" presStyleIdx="1" presStyleCnt="6"/>
      <dgm:spPr/>
      <dgm:t>
        <a:bodyPr/>
        <a:lstStyle/>
        <a:p>
          <a:endParaRPr lang="hu-HU"/>
        </a:p>
      </dgm:t>
    </dgm:pt>
    <dgm:pt modelId="{DDCFC100-5E2A-4ECD-82CA-C213C9A492D1}" type="pres">
      <dgm:prSet presAssocID="{693F1887-8799-4CB7-BF8B-E19325AB801A}" presName="node" presStyleLbl="node1" presStyleIdx="2" presStyleCnt="6" custRadScaleRad="101048" custRadScaleInc="-54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755900-EAFE-4CA2-B631-0E7D2F5E048E}" type="pres">
      <dgm:prSet presAssocID="{693F1887-8799-4CB7-BF8B-E19325AB801A}" presName="dummy" presStyleCnt="0"/>
      <dgm:spPr/>
    </dgm:pt>
    <dgm:pt modelId="{3FEE8C54-6D6A-464F-A5C2-58269C153324}" type="pres">
      <dgm:prSet presAssocID="{40C00DEE-505F-4C4F-BC14-F49E652BEA49}" presName="sibTrans" presStyleLbl="sibTrans2D1" presStyleIdx="2" presStyleCnt="6"/>
      <dgm:spPr/>
      <dgm:t>
        <a:bodyPr/>
        <a:lstStyle/>
        <a:p>
          <a:endParaRPr lang="hu-HU"/>
        </a:p>
      </dgm:t>
    </dgm:pt>
    <dgm:pt modelId="{5F8FA82B-3E75-4621-A9A3-96D7AA6D74E6}" type="pres">
      <dgm:prSet presAssocID="{7E1EF557-07FA-4A04-8AA9-17DE399981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5C7E25-2074-4603-87F2-194E1D55ACDD}" type="pres">
      <dgm:prSet presAssocID="{7E1EF557-07FA-4A04-8AA9-17DE3999818C}" presName="dummy" presStyleCnt="0"/>
      <dgm:spPr/>
    </dgm:pt>
    <dgm:pt modelId="{47721521-DED7-442E-BC84-AD55A09B3172}" type="pres">
      <dgm:prSet presAssocID="{5851DDAD-836C-47A1-94B0-69E8DA485746}" presName="sibTrans" presStyleLbl="sibTrans2D1" presStyleIdx="3" presStyleCnt="6"/>
      <dgm:spPr/>
      <dgm:t>
        <a:bodyPr/>
        <a:lstStyle/>
        <a:p>
          <a:endParaRPr lang="hu-HU"/>
        </a:p>
      </dgm:t>
    </dgm:pt>
    <dgm:pt modelId="{CEA1B914-77A8-4080-9695-BE9D5B5A5C5D}" type="pres">
      <dgm:prSet presAssocID="{A1E3436E-AFEE-4E16-A15F-A3FFD30243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0C8B32-2312-429A-8C31-FF38BE140973}" type="pres">
      <dgm:prSet presAssocID="{A1E3436E-AFEE-4E16-A15F-A3FFD30243D0}" presName="dummy" presStyleCnt="0"/>
      <dgm:spPr/>
    </dgm:pt>
    <dgm:pt modelId="{B2DAFB2B-A240-4052-A328-90845E72A180}" type="pres">
      <dgm:prSet presAssocID="{9F6E2A93-EF89-48B8-A381-035915FCC974}" presName="sibTrans" presStyleLbl="sibTrans2D1" presStyleIdx="4" presStyleCnt="6"/>
      <dgm:spPr/>
      <dgm:t>
        <a:bodyPr/>
        <a:lstStyle/>
        <a:p>
          <a:endParaRPr lang="hu-HU"/>
        </a:p>
      </dgm:t>
    </dgm:pt>
    <dgm:pt modelId="{5A66C9AD-860A-4A13-BC62-79097311A9FF}" type="pres">
      <dgm:prSet presAssocID="{06EAC0B6-51A6-449F-B8AF-7FF27CA55E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7E87FA-795B-4AAB-B983-A831A211123D}" type="pres">
      <dgm:prSet presAssocID="{06EAC0B6-51A6-449F-B8AF-7FF27CA55E19}" presName="dummy" presStyleCnt="0"/>
      <dgm:spPr/>
    </dgm:pt>
    <dgm:pt modelId="{B9D451E6-9651-4504-8FA1-DF435F3AC26C}" type="pres">
      <dgm:prSet presAssocID="{82B4D9D7-A584-4878-8BC3-F629B04E93E3}" presName="sibTrans" presStyleLbl="sibTrans2D1" presStyleIdx="5" presStyleCnt="6"/>
      <dgm:spPr/>
      <dgm:t>
        <a:bodyPr/>
        <a:lstStyle/>
        <a:p>
          <a:endParaRPr lang="hu-HU"/>
        </a:p>
      </dgm:t>
    </dgm:pt>
  </dgm:ptLst>
  <dgm:cxnLst>
    <dgm:cxn modelId="{95C2C72A-D730-46AA-81C1-15EF25973255}" type="presOf" srcId="{693F1887-8799-4CB7-BF8B-E19325AB801A}" destId="{DDCFC100-5E2A-4ECD-82CA-C213C9A492D1}" srcOrd="0" destOrd="0" presId="urn:microsoft.com/office/officeart/2005/8/layout/radial6"/>
    <dgm:cxn modelId="{BD6BDAEC-C34C-4CF1-9F50-7C8011E46CA6}" type="presOf" srcId="{7C837889-A165-4AD0-8452-1071976CE4B6}" destId="{F8E84F36-F7BC-468B-8542-641544CA47BD}" srcOrd="0" destOrd="0" presId="urn:microsoft.com/office/officeart/2005/8/layout/radial6"/>
    <dgm:cxn modelId="{E68883EC-644E-4DF6-BD49-47475EB8D72B}" type="presOf" srcId="{40C00DEE-505F-4C4F-BC14-F49E652BEA49}" destId="{3FEE8C54-6D6A-464F-A5C2-58269C153324}" srcOrd="0" destOrd="0" presId="urn:microsoft.com/office/officeart/2005/8/layout/radial6"/>
    <dgm:cxn modelId="{E9858263-D5B5-4BFC-9837-483A0CF77B8F}" type="presOf" srcId="{06EAC0B6-51A6-449F-B8AF-7FF27CA55E19}" destId="{5A66C9AD-860A-4A13-BC62-79097311A9FF}" srcOrd="0" destOrd="0" presId="urn:microsoft.com/office/officeart/2005/8/layout/radial6"/>
    <dgm:cxn modelId="{D13EC46D-708E-4576-A792-13D1C8B6D387}" type="presOf" srcId="{0495A7FB-727B-43CC-A466-17836CCE4A03}" destId="{15F1215F-9117-431C-8FCC-02A928450D4D}" srcOrd="0" destOrd="0" presId="urn:microsoft.com/office/officeart/2005/8/layout/radial6"/>
    <dgm:cxn modelId="{5C325851-5F50-4301-BB1A-004FACC99ED9}" type="presOf" srcId="{9F6E2A93-EF89-48B8-A381-035915FCC974}" destId="{B2DAFB2B-A240-4052-A328-90845E72A180}" srcOrd="0" destOrd="0" presId="urn:microsoft.com/office/officeart/2005/8/layout/radial6"/>
    <dgm:cxn modelId="{1D480A97-E03F-45F2-AC12-0570E5D2CF83}" type="presOf" srcId="{D25E4421-C475-46FE-BC2D-301A3CADCC97}" destId="{5BEDDDAA-0E77-4C10-84BF-405DCA871F64}" srcOrd="0" destOrd="0" presId="urn:microsoft.com/office/officeart/2005/8/layout/radial6"/>
    <dgm:cxn modelId="{CA0F2057-CB71-4408-8BA8-F7D4358C6854}" srcId="{5719646C-8071-4691-BE74-A87E338DCB45}" destId="{F05878DA-30FE-4447-92C8-214C404811E7}" srcOrd="1" destOrd="0" parTransId="{65112513-21F9-4398-999E-EE46ED32C540}" sibTransId="{0495A7FB-727B-43CC-A466-17836CCE4A03}"/>
    <dgm:cxn modelId="{1C06F8F0-A746-46D7-9775-404C7D3E8559}" type="presOf" srcId="{82B4D9D7-A584-4878-8BC3-F629B04E93E3}" destId="{B9D451E6-9651-4504-8FA1-DF435F3AC26C}" srcOrd="0" destOrd="0" presId="urn:microsoft.com/office/officeart/2005/8/layout/radial6"/>
    <dgm:cxn modelId="{60683D14-FC62-4D3B-8233-7829214FDC35}" srcId="{5719646C-8071-4691-BE74-A87E338DCB45}" destId="{A1E3436E-AFEE-4E16-A15F-A3FFD30243D0}" srcOrd="4" destOrd="0" parTransId="{95DE23C6-2D21-405F-967B-312AF88D202A}" sibTransId="{9F6E2A93-EF89-48B8-A381-035915FCC974}"/>
    <dgm:cxn modelId="{0AB2B45F-6A91-4E90-8F0E-0011439BD1A1}" srcId="{5719646C-8071-4691-BE74-A87E338DCB45}" destId="{7E1EF557-07FA-4A04-8AA9-17DE3999818C}" srcOrd="3" destOrd="0" parTransId="{1388F480-8559-49B3-B971-DDC851CFC3DA}" sibTransId="{5851DDAD-836C-47A1-94B0-69E8DA485746}"/>
    <dgm:cxn modelId="{DA79C2A7-35F9-4BE4-834C-8FF6F5C80036}" type="presOf" srcId="{F05878DA-30FE-4447-92C8-214C404811E7}" destId="{06615871-9A81-4496-B1B9-D4FAD0E19863}" srcOrd="0" destOrd="0" presId="urn:microsoft.com/office/officeart/2005/8/layout/radial6"/>
    <dgm:cxn modelId="{2FCF4C45-4A3A-462E-AB7B-1A802D585E13}" type="presOf" srcId="{7E1EF557-07FA-4A04-8AA9-17DE3999818C}" destId="{5F8FA82B-3E75-4621-A9A3-96D7AA6D74E6}" srcOrd="0" destOrd="0" presId="urn:microsoft.com/office/officeart/2005/8/layout/radial6"/>
    <dgm:cxn modelId="{2CFFA779-8F82-4D5C-A074-E3809B0E7902}" srcId="{5719646C-8071-4691-BE74-A87E338DCB45}" destId="{06EAC0B6-51A6-449F-B8AF-7FF27CA55E19}" srcOrd="5" destOrd="0" parTransId="{C3F93A03-DA81-4FAB-B3DF-6F9B156875F4}" sibTransId="{82B4D9D7-A584-4878-8BC3-F629B04E93E3}"/>
    <dgm:cxn modelId="{63C91893-FD0D-4372-AF1B-4CC3170E833E}" type="presOf" srcId="{5851DDAD-836C-47A1-94B0-69E8DA485746}" destId="{47721521-DED7-442E-BC84-AD55A09B3172}" srcOrd="0" destOrd="0" presId="urn:microsoft.com/office/officeart/2005/8/layout/radial6"/>
    <dgm:cxn modelId="{16D84D8C-C006-4F84-A532-9BC9882F5B08}" srcId="{5719646C-8071-4691-BE74-A87E338DCB45}" destId="{693F1887-8799-4CB7-BF8B-E19325AB801A}" srcOrd="2" destOrd="0" parTransId="{F62EE792-4386-4C8C-AA0E-EE96EEB10DEC}" sibTransId="{40C00DEE-505F-4C4F-BC14-F49E652BEA49}"/>
    <dgm:cxn modelId="{5F34816E-17B3-4BA4-8A20-74DB1B44BC67}" type="presOf" srcId="{5719646C-8071-4691-BE74-A87E338DCB45}" destId="{928F17EC-0335-41E0-A23F-B5528A3949AB}" srcOrd="0" destOrd="0" presId="urn:microsoft.com/office/officeart/2005/8/layout/radial6"/>
    <dgm:cxn modelId="{B96BC8C3-92AE-4DC4-991E-852FBCAA7DEF}" srcId="{5719646C-8071-4691-BE74-A87E338DCB45}" destId="{63866BA0-695E-458F-8450-56A3D05D447A}" srcOrd="0" destOrd="0" parTransId="{A1B151D8-D9F5-4ACB-96A2-0C48C312A7D5}" sibTransId="{D25E4421-C475-46FE-BC2D-301A3CADCC97}"/>
    <dgm:cxn modelId="{33C61FB8-683C-45C8-B040-589E165429F8}" type="presOf" srcId="{A1E3436E-AFEE-4E16-A15F-A3FFD30243D0}" destId="{CEA1B914-77A8-4080-9695-BE9D5B5A5C5D}" srcOrd="0" destOrd="0" presId="urn:microsoft.com/office/officeart/2005/8/layout/radial6"/>
    <dgm:cxn modelId="{A3647AC2-CE81-43C4-9D9E-BCD6B29826B1}" srcId="{7C837889-A165-4AD0-8452-1071976CE4B6}" destId="{5719646C-8071-4691-BE74-A87E338DCB45}" srcOrd="0" destOrd="0" parTransId="{41531886-FF9A-4B3C-A6B7-50806E3EC33F}" sibTransId="{F6525F61-4F93-4CB3-ACDB-BA41B22E8DB8}"/>
    <dgm:cxn modelId="{BCA76E6C-A43A-4F34-B15D-9F26C2013601}" type="presOf" srcId="{63866BA0-695E-458F-8450-56A3D05D447A}" destId="{81709FAE-3C2B-4737-8AD4-D10A6AF7D0ED}" srcOrd="0" destOrd="0" presId="urn:microsoft.com/office/officeart/2005/8/layout/radial6"/>
    <dgm:cxn modelId="{6F376FB2-1D4E-425E-8EEF-4026AB5D7321}" type="presParOf" srcId="{F8E84F36-F7BC-468B-8542-641544CA47BD}" destId="{928F17EC-0335-41E0-A23F-B5528A3949AB}" srcOrd="0" destOrd="0" presId="urn:microsoft.com/office/officeart/2005/8/layout/radial6"/>
    <dgm:cxn modelId="{D45F4033-8407-46D4-BE98-F4162FC78880}" type="presParOf" srcId="{F8E84F36-F7BC-468B-8542-641544CA47BD}" destId="{81709FAE-3C2B-4737-8AD4-D10A6AF7D0ED}" srcOrd="1" destOrd="0" presId="urn:microsoft.com/office/officeart/2005/8/layout/radial6"/>
    <dgm:cxn modelId="{8D7B18F8-0D31-460E-A987-AC65B1D556E2}" type="presParOf" srcId="{F8E84F36-F7BC-468B-8542-641544CA47BD}" destId="{C14AD4D9-D7D1-45C4-8830-81581A096814}" srcOrd="2" destOrd="0" presId="urn:microsoft.com/office/officeart/2005/8/layout/radial6"/>
    <dgm:cxn modelId="{315B6071-03F2-4A5F-9CE0-8037016CE47C}" type="presParOf" srcId="{F8E84F36-F7BC-468B-8542-641544CA47BD}" destId="{5BEDDDAA-0E77-4C10-84BF-405DCA871F64}" srcOrd="3" destOrd="0" presId="urn:microsoft.com/office/officeart/2005/8/layout/radial6"/>
    <dgm:cxn modelId="{54D5DEBA-8356-48FA-BF42-FE4B2FC3CBC3}" type="presParOf" srcId="{F8E84F36-F7BC-468B-8542-641544CA47BD}" destId="{06615871-9A81-4496-B1B9-D4FAD0E19863}" srcOrd="4" destOrd="0" presId="urn:microsoft.com/office/officeart/2005/8/layout/radial6"/>
    <dgm:cxn modelId="{EF2E8259-2286-46BA-85EB-23C548653F5F}" type="presParOf" srcId="{F8E84F36-F7BC-468B-8542-641544CA47BD}" destId="{806FCDEA-3790-43A2-B6C5-408812F79D18}" srcOrd="5" destOrd="0" presId="urn:microsoft.com/office/officeart/2005/8/layout/radial6"/>
    <dgm:cxn modelId="{5DFD2996-2B72-4648-96C1-DD82EF62C192}" type="presParOf" srcId="{F8E84F36-F7BC-468B-8542-641544CA47BD}" destId="{15F1215F-9117-431C-8FCC-02A928450D4D}" srcOrd="6" destOrd="0" presId="urn:microsoft.com/office/officeart/2005/8/layout/radial6"/>
    <dgm:cxn modelId="{000FD725-3B8B-4AE2-A610-2FFA3632250A}" type="presParOf" srcId="{F8E84F36-F7BC-468B-8542-641544CA47BD}" destId="{DDCFC100-5E2A-4ECD-82CA-C213C9A492D1}" srcOrd="7" destOrd="0" presId="urn:microsoft.com/office/officeart/2005/8/layout/radial6"/>
    <dgm:cxn modelId="{193320FE-B770-43FF-8159-D453B3635778}" type="presParOf" srcId="{F8E84F36-F7BC-468B-8542-641544CA47BD}" destId="{DA755900-EAFE-4CA2-B631-0E7D2F5E048E}" srcOrd="8" destOrd="0" presId="urn:microsoft.com/office/officeart/2005/8/layout/radial6"/>
    <dgm:cxn modelId="{034EE6DF-E3D8-4B59-939E-A1843C7B0E8C}" type="presParOf" srcId="{F8E84F36-F7BC-468B-8542-641544CA47BD}" destId="{3FEE8C54-6D6A-464F-A5C2-58269C153324}" srcOrd="9" destOrd="0" presId="urn:microsoft.com/office/officeart/2005/8/layout/radial6"/>
    <dgm:cxn modelId="{14D62B01-DC03-425B-A773-477D05D5F716}" type="presParOf" srcId="{F8E84F36-F7BC-468B-8542-641544CA47BD}" destId="{5F8FA82B-3E75-4621-A9A3-96D7AA6D74E6}" srcOrd="10" destOrd="0" presId="urn:microsoft.com/office/officeart/2005/8/layout/radial6"/>
    <dgm:cxn modelId="{D7C011A3-C758-426B-AD2F-334417A801D2}" type="presParOf" srcId="{F8E84F36-F7BC-468B-8542-641544CA47BD}" destId="{E05C7E25-2074-4603-87F2-194E1D55ACDD}" srcOrd="11" destOrd="0" presId="urn:microsoft.com/office/officeart/2005/8/layout/radial6"/>
    <dgm:cxn modelId="{0A5A6ED6-5124-48F0-96E5-A69CCAD36195}" type="presParOf" srcId="{F8E84F36-F7BC-468B-8542-641544CA47BD}" destId="{47721521-DED7-442E-BC84-AD55A09B3172}" srcOrd="12" destOrd="0" presId="urn:microsoft.com/office/officeart/2005/8/layout/radial6"/>
    <dgm:cxn modelId="{1A49A590-C207-45A0-AEE1-F671A4E0640D}" type="presParOf" srcId="{F8E84F36-F7BC-468B-8542-641544CA47BD}" destId="{CEA1B914-77A8-4080-9695-BE9D5B5A5C5D}" srcOrd="13" destOrd="0" presId="urn:microsoft.com/office/officeart/2005/8/layout/radial6"/>
    <dgm:cxn modelId="{6F1F73C2-416E-43F6-BE3B-11D8AF4495AE}" type="presParOf" srcId="{F8E84F36-F7BC-468B-8542-641544CA47BD}" destId="{C50C8B32-2312-429A-8C31-FF38BE140973}" srcOrd="14" destOrd="0" presId="urn:microsoft.com/office/officeart/2005/8/layout/radial6"/>
    <dgm:cxn modelId="{6C27B977-15C7-4B77-84AB-591A1D673FFE}" type="presParOf" srcId="{F8E84F36-F7BC-468B-8542-641544CA47BD}" destId="{B2DAFB2B-A240-4052-A328-90845E72A180}" srcOrd="15" destOrd="0" presId="urn:microsoft.com/office/officeart/2005/8/layout/radial6"/>
    <dgm:cxn modelId="{DF9DA220-BDB4-4964-918D-EE131060A510}" type="presParOf" srcId="{F8E84F36-F7BC-468B-8542-641544CA47BD}" destId="{5A66C9AD-860A-4A13-BC62-79097311A9FF}" srcOrd="16" destOrd="0" presId="urn:microsoft.com/office/officeart/2005/8/layout/radial6"/>
    <dgm:cxn modelId="{99BD6288-50E2-4BE5-BA3F-6D27BBFD545D}" type="presParOf" srcId="{F8E84F36-F7BC-468B-8542-641544CA47BD}" destId="{ED7E87FA-795B-4AAB-B983-A831A211123D}" srcOrd="17" destOrd="0" presId="urn:microsoft.com/office/officeart/2005/8/layout/radial6"/>
    <dgm:cxn modelId="{8D13CB54-A0EF-445B-A057-41409194C6A8}" type="presParOf" srcId="{F8E84F36-F7BC-468B-8542-641544CA47BD}" destId="{B9D451E6-9651-4504-8FA1-DF435F3AC26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51E6-9651-4504-8FA1-DF435F3AC26C}">
      <dsp:nvSpPr>
        <dsp:cNvPr id="0" name=""/>
        <dsp:cNvSpPr/>
      </dsp:nvSpPr>
      <dsp:spPr>
        <a:xfrm>
          <a:off x="1794118" y="776878"/>
          <a:ext cx="5304243" cy="5304243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B2B-A240-4052-A328-90845E72A180}">
      <dsp:nvSpPr>
        <dsp:cNvPr id="0" name=""/>
        <dsp:cNvSpPr/>
      </dsp:nvSpPr>
      <dsp:spPr>
        <a:xfrm>
          <a:off x="1794118" y="776878"/>
          <a:ext cx="5304243" cy="5304243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21521-DED7-442E-BC84-AD55A09B3172}">
      <dsp:nvSpPr>
        <dsp:cNvPr id="0" name=""/>
        <dsp:cNvSpPr/>
      </dsp:nvSpPr>
      <dsp:spPr>
        <a:xfrm>
          <a:off x="1794118" y="776878"/>
          <a:ext cx="5304243" cy="5304243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E8C54-6D6A-464F-A5C2-58269C153324}">
      <dsp:nvSpPr>
        <dsp:cNvPr id="0" name=""/>
        <dsp:cNvSpPr/>
      </dsp:nvSpPr>
      <dsp:spPr>
        <a:xfrm>
          <a:off x="1825097" y="777063"/>
          <a:ext cx="5304243" cy="5304243"/>
        </a:xfrm>
        <a:prstGeom prst="blockArc">
          <a:avLst>
            <a:gd name="adj1" fmla="val 1754466"/>
            <a:gd name="adj2" fmla="val 5441087"/>
            <a:gd name="adj3" fmla="val 453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1215F-9117-431C-8FCC-02A928450D4D}">
      <dsp:nvSpPr>
        <dsp:cNvPr id="0" name=""/>
        <dsp:cNvSpPr/>
      </dsp:nvSpPr>
      <dsp:spPr>
        <a:xfrm>
          <a:off x="1821731" y="783093"/>
          <a:ext cx="5304243" cy="5304243"/>
        </a:xfrm>
        <a:prstGeom prst="blockArc">
          <a:avLst>
            <a:gd name="adj1" fmla="val 19854730"/>
            <a:gd name="adj2" fmla="val 1745307"/>
            <a:gd name="adj3" fmla="val 453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DDDAA-0E77-4C10-84BF-405DCA871F64}">
      <dsp:nvSpPr>
        <dsp:cNvPr id="0" name=""/>
        <dsp:cNvSpPr/>
      </dsp:nvSpPr>
      <dsp:spPr>
        <a:xfrm>
          <a:off x="1974698" y="817502"/>
          <a:ext cx="5304243" cy="5304243"/>
        </a:xfrm>
        <a:prstGeom prst="blockArc">
          <a:avLst>
            <a:gd name="adj1" fmla="val 16168030"/>
            <a:gd name="adj2" fmla="val 19864326"/>
            <a:gd name="adj3" fmla="val 453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F17EC-0335-41E0-A23F-B5528A3949AB}">
      <dsp:nvSpPr>
        <dsp:cNvPr id="0" name=""/>
        <dsp:cNvSpPr/>
      </dsp:nvSpPr>
      <dsp:spPr>
        <a:xfrm>
          <a:off x="3254352" y="2237112"/>
          <a:ext cx="2383775" cy="23837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1" kern="1200" dirty="0" smtClean="0">
              <a:solidFill>
                <a:schemeClr val="tx1"/>
              </a:solidFill>
              <a:latin typeface="Segoe Print" pitchFamily="2" charset="0"/>
            </a:rPr>
            <a:t>Mobil tanulás</a:t>
          </a:r>
          <a:endParaRPr lang="hu-HU" sz="34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3603448" y="2586208"/>
        <a:ext cx="1685583" cy="1685583"/>
      </dsp:txXfrm>
    </dsp:sp>
    <dsp:sp modelId="{81709FAE-3C2B-4737-8AD4-D10A6AF7D0ED}">
      <dsp:nvSpPr>
        <dsp:cNvPr id="0" name=""/>
        <dsp:cNvSpPr/>
      </dsp:nvSpPr>
      <dsp:spPr>
        <a:xfrm>
          <a:off x="3611918" y="2627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Könnyen?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3856285" y="246994"/>
        <a:ext cx="1179908" cy="1179908"/>
      </dsp:txXfrm>
    </dsp:sp>
    <dsp:sp modelId="{06615871-9A81-4496-B1B9-D4FAD0E19863}">
      <dsp:nvSpPr>
        <dsp:cNvPr id="0" name=""/>
        <dsp:cNvSpPr/>
      </dsp:nvSpPr>
      <dsp:spPr>
        <a:xfrm>
          <a:off x="5904661" y="1340769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Gyorsan?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(reális időn belül)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6149028" y="1585136"/>
        <a:ext cx="1179908" cy="1179908"/>
      </dsp:txXfrm>
    </dsp:sp>
    <dsp:sp modelId="{DDCFC100-5E2A-4ECD-82CA-C213C9A492D1}">
      <dsp:nvSpPr>
        <dsp:cNvPr id="0" name=""/>
        <dsp:cNvSpPr/>
      </dsp:nvSpPr>
      <dsp:spPr>
        <a:xfrm>
          <a:off x="5904648" y="3861043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Bármit?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6149015" y="4105410"/>
        <a:ext cx="1179908" cy="1179908"/>
      </dsp:txXfrm>
    </dsp:sp>
    <dsp:sp modelId="{5F8FA82B-3E75-4621-A9A3-96D7AA6D74E6}">
      <dsp:nvSpPr>
        <dsp:cNvPr id="0" name=""/>
        <dsp:cNvSpPr/>
      </dsp:nvSpPr>
      <dsp:spPr>
        <a:xfrm>
          <a:off x="3611918" y="5186729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Bárhol?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3856285" y="5431096"/>
        <a:ext cx="1179908" cy="1179908"/>
      </dsp:txXfrm>
    </dsp:sp>
    <dsp:sp modelId="{CEA1B914-77A8-4080-9695-BE9D5B5A5C5D}">
      <dsp:nvSpPr>
        <dsp:cNvPr id="0" name=""/>
        <dsp:cNvSpPr/>
      </dsp:nvSpPr>
      <dsp:spPr>
        <a:xfrm>
          <a:off x="1367136" y="3890704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Bármikor?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1611503" y="4135071"/>
        <a:ext cx="1179908" cy="1179908"/>
      </dsp:txXfrm>
    </dsp:sp>
    <dsp:sp modelId="{5A66C9AD-860A-4A13-BC62-79097311A9FF}">
      <dsp:nvSpPr>
        <dsp:cNvPr id="0" name=""/>
        <dsp:cNvSpPr/>
      </dsp:nvSpPr>
      <dsp:spPr>
        <a:xfrm>
          <a:off x="1367136" y="1298653"/>
          <a:ext cx="1668642" cy="166864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  <a:latin typeface="Segoe Print" pitchFamily="2" charset="0"/>
            </a:rPr>
            <a:t>Egy egész életen át?</a:t>
          </a:r>
          <a:endParaRPr lang="hu-HU" sz="1600" b="1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1611503" y="1543020"/>
        <a:ext cx="1179908" cy="117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C3F1-1EB1-42A5-B415-414734D251B1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92DC-9E5F-4AF2-87F2-2DC941DC6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4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74BA-CC12-43A0-9174-1EE7E732D3E7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7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BF82-4C0D-4F50-AB39-DA768AE2E4E8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46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16FB-E882-4CBB-A4D1-CF2B478F4E0B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54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6B58-C2F7-4C4A-AB7D-7966953BE592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04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0753-6E31-4815-B644-7E094F3DE5CB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8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00D-8153-4F14-BC41-A16245AF0292}" type="datetime1">
              <a:rPr lang="hu-HU" smtClean="0"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0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26D5-39EB-4768-A192-972C6C12BF81}" type="datetime1">
              <a:rPr lang="hu-HU" smtClean="0"/>
              <a:t>2012.04.04.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60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FE4-60B8-4AD3-AECA-D8FBC579C0BA}" type="datetime1">
              <a:rPr lang="hu-HU" smtClean="0"/>
              <a:t>2012.04.04.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7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2AB-712E-4D3C-BD47-36075776E237}" type="datetime1">
              <a:rPr lang="hu-HU" smtClean="0"/>
              <a:t>2012.04.04.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33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E979-135D-4803-84A6-477AECC2C2EA}" type="datetime1">
              <a:rPr lang="hu-HU" smtClean="0"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DD20-0E72-49C7-BA87-3F81A0F9CF18}" type="datetime1">
              <a:rPr lang="hu-HU" smtClean="0"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47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302F-2052-491D-8086-BB58A6103695}" type="datetime1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1A8A-5DA1-4178-862E-5D365CA827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2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kolczi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skolczi.ildiko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3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Segoe Print" pitchFamily="2" charset="0"/>
              </a:rPr>
              <a:t>Mobilitás, mint igény</a:t>
            </a:r>
            <a:endParaRPr lang="hu-H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320480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0480" cy="4005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10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79512" y="5786680"/>
            <a:ext cx="455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A „hagyományos” tanulási modell szereplőinek helyzete </a:t>
            </a:r>
            <a:endParaRPr lang="hu-HU" sz="12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hu-HU" sz="1200" b="1" dirty="0" smtClean="0">
                <a:solidFill>
                  <a:schemeClr val="bg1"/>
                </a:solidFill>
                <a:latin typeface="Segoe Print" pitchFamily="2" charset="0"/>
              </a:rPr>
              <a:t>az </a:t>
            </a:r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internet korában</a:t>
            </a:r>
          </a:p>
          <a:p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(készítette: Miskolczi Ildikó)</a:t>
            </a:r>
          </a:p>
          <a:p>
            <a:endParaRPr lang="hu-HU" sz="1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644008" y="1628800"/>
            <a:ext cx="3759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A mobil tanulási modell szereplőinek helyzete </a:t>
            </a:r>
            <a:endParaRPr lang="hu-HU" sz="12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lvl="0"/>
            <a:r>
              <a:rPr lang="hu-HU" sz="1200" b="1" dirty="0" smtClean="0">
                <a:solidFill>
                  <a:schemeClr val="bg1"/>
                </a:solidFill>
                <a:latin typeface="Segoe Print" pitchFamily="2" charset="0"/>
              </a:rPr>
              <a:t>az </a:t>
            </a:r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internet korában</a:t>
            </a:r>
          </a:p>
          <a:p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(készítette: Miskolczi Ildikó)</a:t>
            </a:r>
          </a:p>
          <a:p>
            <a:endParaRPr lang="hu-HU" sz="1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Felfelé nyíl 10"/>
          <p:cNvSpPr/>
          <p:nvPr/>
        </p:nvSpPr>
        <p:spPr>
          <a:xfrm rot="821007">
            <a:off x="7852653" y="4614933"/>
            <a:ext cx="216024" cy="1584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 rot="1848774">
            <a:off x="1051148" y="3731227"/>
            <a:ext cx="194783" cy="1584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43" y="188640"/>
            <a:ext cx="1219578" cy="69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11</a:t>
            </a:fld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16" y="2024845"/>
            <a:ext cx="6034617" cy="4525963"/>
          </a:xfrm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332657"/>
            <a:ext cx="4449688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/>
          <p:cNvSpPr/>
          <p:nvPr/>
        </p:nvSpPr>
        <p:spPr>
          <a:xfrm>
            <a:off x="4457501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A mobil tanulás helyzete és kapcsolata az elektronikus tanulással </a:t>
            </a:r>
          </a:p>
          <a:p>
            <a:r>
              <a:rPr lang="hu-HU" sz="1200" b="1" dirty="0">
                <a:solidFill>
                  <a:schemeClr val="bg1"/>
                </a:solidFill>
                <a:latin typeface="Segoe Print" pitchFamily="2" charset="0"/>
              </a:rPr>
              <a:t>(készítette: Miskolczi Ildikó)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3528" y="6021288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latin typeface="Segoe Print" pitchFamily="2" charset="0"/>
              </a:rPr>
              <a:t>A mobil tanulás tényezői</a:t>
            </a:r>
          </a:p>
          <a:p>
            <a:r>
              <a:rPr lang="hu-HU" sz="1200" b="1" dirty="0" smtClean="0">
                <a:solidFill>
                  <a:schemeClr val="bg1"/>
                </a:solidFill>
                <a:latin typeface="Segoe Print" pitchFamily="2" charset="0"/>
              </a:rPr>
              <a:t>(készítette: Miskolczi Ildikó)</a:t>
            </a:r>
            <a:endParaRPr lang="hu-HU" sz="12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Segoe Print" pitchFamily="2" charset="0"/>
              </a:rPr>
              <a:t>A mobil tanulás előnyei</a:t>
            </a:r>
            <a:br>
              <a:rPr lang="hu-HU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hu-HU" sz="2700" dirty="0" smtClean="0">
                <a:solidFill>
                  <a:srgbClr val="FF0000"/>
                </a:solidFill>
                <a:latin typeface="Segoe Print" pitchFamily="2" charset="0"/>
              </a:rPr>
              <a:t>(módszer)</a:t>
            </a:r>
            <a:endParaRPr lang="hu-HU" sz="27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A tanulás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határai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kitágulnak (3B) 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Időtakarékos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(a tanulás idejét lerövidítheti)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Költséghatékony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(létező eszközöket és infrastruktúrát használ fel)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Rövid képzéseken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, továbbképzéseken, kurzusokon kifejezetten hatékony lehet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Az LMS rendszerekkel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integrálható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Alapvetően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tartalomközpontú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szemléletmód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jellemzi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Csökkenti a tanulási tartalmak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fejlesztési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költségeit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800" b="1" dirty="0" smtClean="0">
                <a:solidFill>
                  <a:srgbClr val="FFFF00"/>
                </a:solidFill>
                <a:latin typeface="Segoe Print" pitchFamily="2" charset="0"/>
              </a:rPr>
              <a:t>Szabvány</a:t>
            </a:r>
            <a:r>
              <a:rPr lang="hu-HU" sz="1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platformok használata maximális hozzáférést nyújt, miközben a minimálisra csökkenti a szükséges technikai </a:t>
            </a:r>
            <a:r>
              <a:rPr lang="hu-HU" sz="1800" b="1" dirty="0" smtClean="0">
                <a:solidFill>
                  <a:schemeClr val="bg1"/>
                </a:solidFill>
                <a:latin typeface="Segoe Print" pitchFamily="2" charset="0"/>
              </a:rPr>
              <a:t>támogatást</a:t>
            </a:r>
            <a:endParaRPr lang="hu-HU" sz="18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Szemléltetés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, szimulálás, modellezés könnyebbé válik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Sokféle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file-formátum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megjeleníthető </a:t>
            </a:r>
            <a:endParaRPr lang="hu-HU" sz="18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 smtClean="0">
                <a:solidFill>
                  <a:schemeClr val="bg1"/>
                </a:solidFill>
                <a:latin typeface="Segoe Print" pitchFamily="2" charset="0"/>
              </a:rPr>
              <a:t>Interneten 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keresztül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interaktív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tartalmak megjeleníthetőek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A nap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24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órájában hozzáférhető minden oktatási (kurzus) információ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Nem csak a tananyag, hanem a hallgató is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elérhető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bármikor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, így az interaktív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kommunikáció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könnyebben és gyorsabban megvalósul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Közös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projekt-munkák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 gyorsabbá </a:t>
            </a:r>
            <a:r>
              <a:rPr lang="hu-HU" sz="1800" b="1" dirty="0" err="1">
                <a:solidFill>
                  <a:schemeClr val="bg1"/>
                </a:solidFill>
                <a:latin typeface="Segoe Print" pitchFamily="2" charset="0"/>
              </a:rPr>
              <a:t>vál</a:t>
            </a: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(hat)</a:t>
            </a:r>
            <a:r>
              <a:rPr lang="hu-HU" sz="1800" b="1" dirty="0" err="1">
                <a:solidFill>
                  <a:schemeClr val="bg1"/>
                </a:solidFill>
                <a:latin typeface="Segoe Print" pitchFamily="2" charset="0"/>
              </a:rPr>
              <a:t>nak</a:t>
            </a:r>
            <a:endParaRPr lang="hu-HU" sz="1800" b="1" dirty="0">
              <a:solidFill>
                <a:schemeClr val="bg1"/>
              </a:solidFill>
              <a:latin typeface="Segoe Print" pitchFamily="2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Könnyebb tanulói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motiválás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bg1"/>
                </a:solidFill>
                <a:latin typeface="Segoe Print" pitchFamily="2" charset="0"/>
              </a:rPr>
              <a:t>Könnyebb, gyorsabb </a:t>
            </a:r>
            <a:r>
              <a:rPr lang="hu-HU" sz="1800" b="1" dirty="0">
                <a:solidFill>
                  <a:srgbClr val="FFFF00"/>
                </a:solidFill>
                <a:latin typeface="Segoe Print" pitchFamily="2" charset="0"/>
              </a:rPr>
              <a:t>kapcsolattartás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  <a:latin typeface="Segoe Print" pitchFamily="2" charset="0"/>
              </a:rPr>
              <a:t>A mobil tanulás előnyei</a:t>
            </a:r>
          </a:p>
          <a:p>
            <a:r>
              <a:rPr lang="hu-HU" sz="2600" dirty="0" smtClean="0">
                <a:solidFill>
                  <a:srgbClr val="FF0000"/>
                </a:solidFill>
                <a:latin typeface="Segoe Print" pitchFamily="2" charset="0"/>
              </a:rPr>
              <a:t>(oktató)</a:t>
            </a:r>
            <a:endParaRPr lang="hu-HU" sz="26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931" y="1772816"/>
            <a:ext cx="8797153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Alkalmazkodik az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élethelyzethez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, felhasználói igényekhez (kényelmes, rugalmas)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Sokféle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file-formátum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megjeleníthető (</a:t>
            </a:r>
            <a:r>
              <a:rPr lang="hu-HU" sz="1600" b="1" dirty="0" err="1">
                <a:solidFill>
                  <a:schemeClr val="bg1"/>
                </a:solidFill>
                <a:latin typeface="Segoe Print" pitchFamily="2" charset="0"/>
              </a:rPr>
              <a:t>podcast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, video, multimédiás tartalmak…)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Interneten keresztül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interaktív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tartalmak megjeleníthetőek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Közösségi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, kollaboratív tanulást támogatja, ösztönzi a közösségi tanulás kialakulását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Növel(</a:t>
            </a:r>
            <a:r>
              <a:rPr lang="hu-HU" sz="1600" b="1" dirty="0" err="1">
                <a:solidFill>
                  <a:schemeClr val="bg1"/>
                </a:solidFill>
                <a:latin typeface="Segoe Print" pitchFamily="2" charset="0"/>
              </a:rPr>
              <a:t>het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)i a tanulás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hatékonyságát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Könnyebbé válik a tanulás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extrém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helyzetekben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Segoe Print" pitchFamily="2" charset="0"/>
              </a:rPr>
              <a:t>Segít 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növelni az önbizalmat, </a:t>
            </a:r>
            <a:r>
              <a:rPr lang="hu-HU" sz="1600" b="1" dirty="0" smtClean="0">
                <a:solidFill>
                  <a:schemeClr val="bg1"/>
                </a:solidFill>
                <a:latin typeface="Segoe Print" pitchFamily="2" charset="0"/>
              </a:rPr>
              <a:t>önbecsülést,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sikerélményt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ad, élményszerűvé válhat a tanulás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Segít jobban, tovább fókuszálni 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figyelmüket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nehezen összpontosító hallgatóknak is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hu-HU" sz="1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7619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  <a:latin typeface="Segoe Print" pitchFamily="2" charset="0"/>
              </a:rPr>
              <a:t>A mobil tanulás előnyei</a:t>
            </a:r>
          </a:p>
          <a:p>
            <a:r>
              <a:rPr lang="hu-HU" sz="2600" dirty="0" smtClean="0">
                <a:solidFill>
                  <a:srgbClr val="FF0000"/>
                </a:solidFill>
                <a:latin typeface="Segoe Print" pitchFamily="2" charset="0"/>
              </a:rPr>
              <a:t>(tanuló)</a:t>
            </a:r>
            <a:endParaRPr lang="hu-HU" sz="26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Feloldja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a tanulás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formalizmusát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Segít fejleszteni 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digitális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írástudást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Lehetővé válik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az „asztal mellől felállás”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a tanulás során (függetlenedik a tanulás az íróasztaltól)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gyakorlati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, alkalmazható tudás megszerzésére összpontosít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Segoe Print" pitchFamily="2" charset="0"/>
              </a:rPr>
              <a:t>E-portfólióba illeszthető</a:t>
            </a:r>
            <a:endParaRPr lang="hu-HU" sz="1600" b="1" dirty="0">
              <a:solidFill>
                <a:schemeClr val="bg1"/>
              </a:solidFill>
              <a:latin typeface="Segoe Print" pitchFamily="2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nap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24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órájában hozzáférhető minden oktatási (kurzus) információ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Nem csak a tananyag, hanem a hallgató is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elérhető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bármikor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, így az interaktív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kommunikáció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könnyebben és gyorsabban megvalósul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Közös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projekt-munkák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gyorsabbá </a:t>
            </a:r>
            <a:r>
              <a:rPr lang="hu-HU" sz="1600" b="1" dirty="0" err="1">
                <a:solidFill>
                  <a:schemeClr val="bg1"/>
                </a:solidFill>
                <a:latin typeface="Segoe Print" pitchFamily="2" charset="0"/>
              </a:rPr>
              <a:t>vál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(hat)</a:t>
            </a:r>
            <a:r>
              <a:rPr lang="hu-HU" sz="1600" b="1" dirty="0" err="1">
                <a:solidFill>
                  <a:schemeClr val="bg1"/>
                </a:solidFill>
                <a:latin typeface="Segoe Print" pitchFamily="2" charset="0"/>
              </a:rPr>
              <a:t>nak</a:t>
            </a:r>
            <a:endParaRPr lang="hu-HU" sz="1600" b="1" dirty="0">
              <a:solidFill>
                <a:schemeClr val="bg1"/>
              </a:solidFill>
              <a:latin typeface="Segoe Print" pitchFamily="2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Könnyen formálható a különböző, sajátos tanulói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stílusokhoz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Könnyebb, gyorsabb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kapcsolattartás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4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12290"/>
            <a:ext cx="8229600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0000"/>
                </a:solidFill>
                <a:latin typeface="Segoe Print" pitchFamily="2" charset="0"/>
              </a:rPr>
              <a:t>Pedagógiai kérdések: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Aki a mindennapokban problémamentesen használja a mobiltelefont vagy más mobil eszközt (legyen az oktató vagy tanuló), tudja-e használni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oktatási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célokra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is?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Szükséges-e, hasznos-e a mobiltelefonok vagy más mobil eszközök használata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tanórai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keretek között?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Mit gondolnak 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potenciális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résztvevők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(oktatók és tanulók) a mobil eszközökről, azok alkalmazásának lehetőségeiről az oktatásban?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Hogyan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változik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a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pedagógus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szerepe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akkor, amikor mobil tanulásban, tanításban vesz részt?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Milyen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kompetenciákra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van szüksége egy pedagógusnak és a tanulónak az új tanulási térben?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u-HU" sz="1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  <a:latin typeface="Segoe Print" pitchFamily="2" charset="0"/>
              </a:rPr>
              <a:t>A mobil tanulás kihívásai</a:t>
            </a:r>
            <a:endParaRPr lang="hu-H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8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hu-HU" b="1" dirty="0">
                <a:solidFill>
                  <a:srgbClr val="FF0000"/>
                </a:solidFill>
                <a:latin typeface="Segoe Print" pitchFamily="2" charset="0"/>
              </a:rPr>
              <a:t>Technológiai kérdések</a:t>
            </a:r>
            <a:r>
              <a:rPr lang="hu-HU" b="1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Segoe Print" pitchFamily="2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Mekkora az a </a:t>
            </a:r>
            <a:r>
              <a:rPr lang="hu-HU" b="1" dirty="0">
                <a:solidFill>
                  <a:srgbClr val="FFFF00"/>
                </a:solidFill>
                <a:latin typeface="Segoe Print" pitchFamily="2" charset="0"/>
              </a:rPr>
              <a:t>tananyagmennyiség</a:t>
            </a: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, információmennyiség, amely egy egységként (modulként) elküldhető a mobilra?</a:t>
            </a:r>
            <a:endParaRPr lang="hu-HU" sz="2400" b="1" dirty="0">
              <a:solidFill>
                <a:schemeClr val="bg1"/>
              </a:solidFill>
              <a:latin typeface="Segoe Print" pitchFamily="2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Melyek azok a </a:t>
            </a:r>
            <a:r>
              <a:rPr lang="hu-HU" b="1" dirty="0">
                <a:solidFill>
                  <a:srgbClr val="FFFF00"/>
                </a:solidFill>
                <a:latin typeface="Segoe Print" pitchFamily="2" charset="0"/>
              </a:rPr>
              <a:t>témák</a:t>
            </a: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, amelyek alkalmasak ekkora részletekben való tárgyalásra? </a:t>
            </a:r>
            <a:endParaRPr lang="hu-HU" sz="2400" b="1" dirty="0">
              <a:solidFill>
                <a:schemeClr val="bg1"/>
              </a:solidFill>
              <a:latin typeface="Segoe Print" pitchFamily="2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A </a:t>
            </a:r>
            <a:r>
              <a:rPr lang="hu-HU" b="1" dirty="0">
                <a:solidFill>
                  <a:srgbClr val="FFFF00"/>
                </a:solidFill>
                <a:latin typeface="Segoe Print" pitchFamily="2" charset="0"/>
              </a:rPr>
              <a:t>képi</a:t>
            </a: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Segoe Print" pitchFamily="2" charset="0"/>
              </a:rPr>
              <a:t>megjelenítés</a:t>
            </a:r>
            <a:r>
              <a:rPr lang="hu-HU" b="1" dirty="0">
                <a:solidFill>
                  <a:schemeClr val="bg1"/>
                </a:solidFill>
                <a:latin typeface="Segoe Print" pitchFamily="2" charset="0"/>
              </a:rPr>
              <a:t> eszközre szabott</a:t>
            </a:r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marL="457200" lvl="1" indent="0">
              <a:lnSpc>
                <a:spcPct val="160000"/>
              </a:lnSpc>
              <a:spcBef>
                <a:spcPts val="0"/>
              </a:spcBef>
              <a:buNone/>
            </a:pPr>
            <a:endParaRPr lang="hu-HU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hu-HU" b="1" dirty="0" smtClean="0">
                <a:solidFill>
                  <a:srgbClr val="FF0000"/>
                </a:solidFill>
                <a:latin typeface="Segoe Print" pitchFamily="2" charset="0"/>
              </a:rPr>
              <a:t>Ár </a:t>
            </a:r>
            <a:endParaRPr lang="hu-HU" b="1" dirty="0">
              <a:solidFill>
                <a:srgbClr val="FF0000"/>
              </a:solidFill>
              <a:latin typeface="Segoe Print" pitchFamily="2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hu-H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0000"/>
                </a:solidFill>
                <a:latin typeface="Segoe Print" pitchFamily="2" charset="0"/>
              </a:rPr>
              <a:t>Sokféleség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Szabványok</a:t>
            </a: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hiánya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Cél, hogy a lehető legtöbb eszközön használható anyag készüljön.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Lehetőleg ne minden eszközre külön kelljen elkészíteni az anyagokat.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Terhelhetőség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mobiltelefonok számítási kapacitása jóval kisebb, mint egy PC-é.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hosszantartó használat energiaellátási kérdéseket is felvet.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Kapacitás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mai számítógépekhez és multimédiás tartalmakhoz képest kicsi a mobil eszközök mérete.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tartalom főként online módon tud eljutni a felhasználóhoz.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rgbClr val="FFFF00"/>
                </a:solidFill>
                <a:latin typeface="Segoe Print" pitchFamily="2" charset="0"/>
              </a:rPr>
              <a:t>Sebesség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hu-HU" sz="1600" b="1" dirty="0">
                <a:solidFill>
                  <a:schemeClr val="bg1"/>
                </a:solidFill>
                <a:latin typeface="Segoe Print" pitchFamily="2" charset="0"/>
              </a:rPr>
              <a:t>A letöltési sebesség általában nem túl nagy, konkurens letöltések esetén ez komoly fennakadásokat jelenthet.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1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Összegzés </a:t>
            </a:r>
            <a:endParaRPr lang="hu-H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Ismeret, tudás ugrásszerű növekedése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Felgyorsult élet: gyorsan elavuló tudás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Hatékony, gyors, ismeretszerzés követelménye és lehetősége: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  </a:t>
            </a:r>
            <a:r>
              <a:rPr lang="hu-HU" b="1" dirty="0" err="1" smtClean="0">
                <a:solidFill>
                  <a:schemeClr val="bg1"/>
                </a:solidFill>
                <a:latin typeface="Segoe Print" pitchFamily="2" charset="0"/>
              </a:rPr>
              <a:t>MOBiL</a:t>
            </a:r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 TANULÁS (MLEARNING)</a:t>
            </a:r>
          </a:p>
          <a:p>
            <a:pPr lvl="1"/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Előnyök</a:t>
            </a:r>
          </a:p>
          <a:p>
            <a:pPr lvl="1"/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Korlátok</a:t>
            </a:r>
          </a:p>
          <a:p>
            <a:endParaRPr lang="hu-HU" b="1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Gyors terjedés</a:t>
            </a:r>
          </a:p>
          <a:p>
            <a:endParaRPr lang="hu-H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1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63" y="764704"/>
            <a:ext cx="533724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92288"/>
          </a:xfrm>
          <a:solidFill>
            <a:srgbClr val="99FF33"/>
          </a:solidFill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AZ </a:t>
            </a:r>
            <a:r>
              <a:rPr lang="hu-H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EGÉSZ ÉLETET ÁTFOGÓ TANULÁS 21. SZÁZADI MODELLJE </a:t>
            </a:r>
            <a:br>
              <a:rPr lang="hu-H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avagy: </a:t>
            </a:r>
            <a:b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hu-H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A </a:t>
            </a:r>
            <a:r>
              <a:rPr lang="hu-H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FOLYAMATOSSÁG ÉS A MOBILITÁS IGÉNYE A TANULÁSBAN</a:t>
            </a:r>
            <a:br>
              <a:rPr lang="hu-H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hu-H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4320480" cy="1368152"/>
          </a:xfrm>
          <a:solidFill>
            <a:srgbClr val="99FF33"/>
          </a:solidFill>
          <a:effectLst>
            <a:softEdge rad="635000"/>
          </a:effectLst>
        </p:spPr>
        <p:txBody>
          <a:bodyPr>
            <a:normAutofit fontScale="55000" lnSpcReduction="20000"/>
          </a:bodyPr>
          <a:lstStyle/>
          <a:p>
            <a:endParaRPr lang="hu-HU" sz="40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r>
              <a:rPr lang="hu-H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Miskolczi Ildikó</a:t>
            </a:r>
          </a:p>
          <a:p>
            <a:r>
              <a:rPr lang="hu-H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  <a:hlinkClick r:id="rId3"/>
              </a:rPr>
              <a:t>www.miskolczi.net</a:t>
            </a: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  <a:latin typeface="Segoe Print" pitchFamily="2" charset="0"/>
            </a:endParaRPr>
          </a:p>
          <a:p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  <a:hlinkClick r:id="rId4"/>
              </a:rPr>
              <a:t>m</a:t>
            </a:r>
            <a:r>
              <a:rPr lang="hu-H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  <a:hlinkClick r:id="rId4"/>
              </a:rPr>
              <a:t>iskolczi.ildiko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  <a:hlinkClick r:id="rId4"/>
              </a:rPr>
              <a:t>@</a:t>
            </a:r>
            <a:r>
              <a:rPr lang="hu-H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  <a:hlinkClick r:id="rId4"/>
              </a:rPr>
              <a:t>gmail.com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3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20</a:t>
            </a:fld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942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2857500" cy="28575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801740" y="198884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Segoe Print" pitchFamily="2" charset="0"/>
              </a:rPr>
              <a:t>Köszönöm a figyelmet.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132326" y="49739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Segoe Print" pitchFamily="2" charset="0"/>
              </a:rPr>
              <a:t>Kérdések?</a:t>
            </a:r>
            <a:endParaRPr lang="hu-HU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BEVEZETÉS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Egész életet átfogó tanulás: természetes igény a 21. században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Tartalma: </a:t>
            </a:r>
            <a:r>
              <a:rPr lang="hu-HU" sz="1800" b="1" dirty="0" smtClean="0">
                <a:solidFill>
                  <a:schemeClr val="bg1"/>
                </a:solidFill>
                <a:latin typeface="Segoe Print" pitchFamily="2" charset="0"/>
              </a:rPr>
              <a:t>(2000 Stockholm)</a:t>
            </a:r>
          </a:p>
          <a:p>
            <a:pPr lvl="1"/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Hosszában LLL</a:t>
            </a:r>
          </a:p>
          <a:p>
            <a:pPr lvl="1"/>
            <a:r>
              <a:rPr lang="hu-HU" b="1" dirty="0" smtClean="0">
                <a:solidFill>
                  <a:schemeClr val="bg1"/>
                </a:solidFill>
                <a:latin typeface="Segoe Print" pitchFamily="2" charset="0"/>
              </a:rPr>
              <a:t>Széltében LWL</a:t>
            </a:r>
          </a:p>
          <a:p>
            <a:pPr marL="457200" lvl="1" indent="0">
              <a:buNone/>
            </a:pPr>
            <a:endParaRPr lang="hu-HU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marL="0" indent="0" algn="ctr">
              <a:buNone/>
            </a:pPr>
            <a:r>
              <a:rPr lang="hu-H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EGÉSZ ÉLETET ÁTFOGÓ TANULÁS</a:t>
            </a:r>
            <a:endParaRPr lang="hu-H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5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7222 L -2.5E-6 -2.22222E-6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5446" y="260648"/>
            <a:ext cx="8280919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2936643" y="6239906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  <a:latin typeface="Segoe Print" pitchFamily="2" charset="0"/>
              </a:rPr>
              <a:t>(Komenczi Bertalan  2006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6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5</a:t>
            </a:fld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1763688" y="1764129"/>
            <a:ext cx="5832648" cy="3168352"/>
          </a:xfrm>
          <a:prstGeom prst="roundRect">
            <a:avLst/>
          </a:prstGeom>
          <a:solidFill>
            <a:srgbClr val="CC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>
                <a:solidFill>
                  <a:schemeClr val="tx1"/>
                </a:solidFill>
                <a:latin typeface="Segoe Print" pitchFamily="2" charset="0"/>
              </a:rPr>
              <a:t>Holott </a:t>
            </a:r>
          </a:p>
          <a:p>
            <a:pPr algn="ctr"/>
            <a:r>
              <a:rPr lang="hu-HU" sz="4800" b="1" dirty="0">
                <a:solidFill>
                  <a:schemeClr val="tx1"/>
                </a:solidFill>
                <a:latin typeface="Segoe Print" pitchFamily="2" charset="0"/>
              </a:rPr>
              <a:t>ez </a:t>
            </a:r>
            <a:r>
              <a:rPr lang="hu-HU" sz="4800" b="1" dirty="0" smtClean="0">
                <a:solidFill>
                  <a:schemeClr val="tx1"/>
                </a:solidFill>
                <a:latin typeface="Segoe Print" pitchFamily="2" charset="0"/>
              </a:rPr>
              <a:t>nem </a:t>
            </a:r>
            <a:r>
              <a:rPr lang="hu-HU" sz="4800" b="1" dirty="0">
                <a:solidFill>
                  <a:schemeClr val="tx1"/>
                </a:solidFill>
                <a:latin typeface="Segoe Print" pitchFamily="2" charset="0"/>
              </a:rPr>
              <a:t>így van a </a:t>
            </a:r>
          </a:p>
          <a:p>
            <a:pPr algn="ctr"/>
            <a:r>
              <a:rPr lang="hu-HU" sz="4800" b="1" dirty="0">
                <a:solidFill>
                  <a:schemeClr val="tx1"/>
                </a:solidFill>
                <a:latin typeface="Segoe Print" pitchFamily="2" charset="0"/>
              </a:rPr>
              <a:t>21. században!</a:t>
            </a:r>
          </a:p>
        </p:txBody>
      </p:sp>
    </p:spTree>
    <p:extLst>
      <p:ext uri="{BB962C8B-B14F-4D97-AF65-F5344CB8AC3E}">
        <p14:creationId xmlns:p14="http://schemas.microsoft.com/office/powerpoint/2010/main" val="15935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6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  <a:latin typeface="Segoe Print" pitchFamily="2" charset="0"/>
              </a:rPr>
              <a:t>Folyamatosság mint igény</a:t>
            </a:r>
            <a:endParaRPr lang="hu-H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9" name="Folyamatábra: Másik feldolgozás 8"/>
          <p:cNvSpPr/>
          <p:nvPr/>
        </p:nvSpPr>
        <p:spPr>
          <a:xfrm>
            <a:off x="2854152" y="1628800"/>
            <a:ext cx="3312368" cy="187220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>
                <a:solidFill>
                  <a:schemeClr val="tx1"/>
                </a:solidFill>
                <a:latin typeface="Segoe Print" pitchFamily="2" charset="0"/>
              </a:rPr>
              <a:t>Többszintű, egymásra épülő képzések</a:t>
            </a:r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:</a:t>
            </a:r>
          </a:p>
          <a:p>
            <a:pPr lvl="0" algn="ctr"/>
            <a:r>
              <a:rPr lang="hu-HU" sz="1200" b="1" dirty="0" smtClean="0">
                <a:solidFill>
                  <a:schemeClr val="tx1"/>
                </a:solidFill>
                <a:latin typeface="Segoe Print" pitchFamily="2" charset="0"/>
              </a:rPr>
              <a:t>(életpályamodellek)</a:t>
            </a:r>
            <a:endParaRPr lang="hu-HU" sz="1200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lvl="0"/>
            <a:r>
              <a:rPr lang="hu-HU" sz="12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hu-HU" sz="1200" b="1" dirty="0" smtClean="0">
                <a:solidFill>
                  <a:schemeClr val="tx1"/>
                </a:solidFill>
                <a:latin typeface="Segoe Print" pitchFamily="2" charset="0"/>
              </a:rPr>
              <a:t>tanfolyamok…</a:t>
            </a:r>
            <a:endParaRPr lang="hu-HU" sz="1200" b="1" dirty="0">
              <a:solidFill>
                <a:schemeClr val="tx1"/>
              </a:solidFill>
              <a:latin typeface="Segoe Print" pitchFamily="2" charset="0"/>
            </a:endParaRPr>
          </a:p>
          <a:p>
            <a:pPr lvl="0" algn="ctr"/>
            <a:r>
              <a:rPr lang="hu-HU" sz="1200" b="1" dirty="0">
                <a:solidFill>
                  <a:schemeClr val="tx1"/>
                </a:solidFill>
                <a:latin typeface="Segoe Print" pitchFamily="2" charset="0"/>
              </a:rPr>
              <a:t>a</a:t>
            </a:r>
            <a:r>
              <a:rPr lang="hu-HU" sz="1200" b="1" dirty="0" smtClean="0">
                <a:solidFill>
                  <a:schemeClr val="tx1"/>
                </a:solidFill>
                <a:latin typeface="Segoe Print" pitchFamily="2" charset="0"/>
              </a:rPr>
              <a:t>lapképzés - mesterképzés </a:t>
            </a:r>
            <a:r>
              <a:rPr lang="hu-HU" sz="1200" b="1" dirty="0">
                <a:solidFill>
                  <a:schemeClr val="tx1"/>
                </a:solidFill>
                <a:latin typeface="Segoe Print" pitchFamily="2" charset="0"/>
              </a:rPr>
              <a:t>– doktori </a:t>
            </a:r>
            <a:r>
              <a:rPr lang="hu-HU" sz="1200" b="1" dirty="0" smtClean="0">
                <a:solidFill>
                  <a:schemeClr val="tx1"/>
                </a:solidFill>
                <a:latin typeface="Segoe Print" pitchFamily="2" charset="0"/>
              </a:rPr>
              <a:t>képzés</a:t>
            </a:r>
          </a:p>
          <a:p>
            <a:pPr lvl="0" algn="ctr"/>
            <a:endParaRPr lang="hu-HU" sz="1200" b="1" dirty="0">
              <a:solidFill>
                <a:schemeClr val="tx1"/>
              </a:solidFill>
              <a:latin typeface="Segoe Print" pitchFamily="2" charset="0"/>
            </a:endParaRPr>
          </a:p>
          <a:p>
            <a:pPr lvl="0" algn="ctr"/>
            <a:r>
              <a:rPr lang="hu-HU" sz="1600" b="1" dirty="0" smtClean="0">
                <a:solidFill>
                  <a:srgbClr val="FF0000"/>
                </a:solidFill>
                <a:latin typeface="Segoe Print" pitchFamily="2" charset="0"/>
              </a:rPr>
              <a:t>LLL</a:t>
            </a:r>
            <a:endParaRPr lang="hu-HU" sz="1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Folyamatábra: Másik feldolgozás 9"/>
          <p:cNvSpPr/>
          <p:nvPr/>
        </p:nvSpPr>
        <p:spPr>
          <a:xfrm>
            <a:off x="2854152" y="4070875"/>
            <a:ext cx="3312368" cy="187220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>
                <a:solidFill>
                  <a:schemeClr val="tx1"/>
                </a:solidFill>
                <a:latin typeface="Segoe Print" pitchFamily="2" charset="0"/>
              </a:rPr>
              <a:t>Folyamatosság és széleskörű ismeretek, új dolgok tanulásának szükségessége</a:t>
            </a:r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.</a:t>
            </a:r>
          </a:p>
          <a:p>
            <a:pPr lvl="0" algn="ctr"/>
            <a:endParaRPr lang="hu-HU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lvl="0" algn="ctr"/>
            <a:r>
              <a:rPr lang="hu-HU" sz="1600" b="1" dirty="0" smtClean="0">
                <a:solidFill>
                  <a:srgbClr val="FF0000"/>
                </a:solidFill>
                <a:latin typeface="Segoe Print" pitchFamily="2" charset="0"/>
              </a:rPr>
              <a:t>LWL</a:t>
            </a:r>
            <a:endParaRPr lang="hu-HU" sz="1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Folyamatábra: Tárolt adat 10"/>
          <p:cNvSpPr/>
          <p:nvPr/>
        </p:nvSpPr>
        <p:spPr>
          <a:xfrm>
            <a:off x="200200" y="2596253"/>
            <a:ext cx="2653952" cy="2005372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>
                <a:solidFill>
                  <a:schemeClr val="tx1"/>
                </a:solidFill>
                <a:latin typeface="Segoe Print" pitchFamily="2" charset="0"/>
              </a:rPr>
              <a:t>Változó gazdasági, társadalmi, egyéni körülmények, igények</a:t>
            </a:r>
          </a:p>
        </p:txBody>
      </p:sp>
      <p:sp>
        <p:nvSpPr>
          <p:cNvPr id="12" name="Téglalap 11"/>
          <p:cNvSpPr/>
          <p:nvPr/>
        </p:nvSpPr>
        <p:spPr>
          <a:xfrm rot="16200000">
            <a:off x="5780820" y="3075415"/>
            <a:ext cx="4320480" cy="1368152"/>
          </a:xfrm>
          <a:prstGeom prst="rect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Egész életre, annak több területére kiterjedő tanulás: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  <a:latin typeface="Segoe Print" pitchFamily="2" charset="0"/>
              </a:rPr>
              <a:t>Egész életet átfogó tanulás</a:t>
            </a:r>
            <a:endParaRPr lang="hu-H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Vágott nyíl jobbra 12"/>
          <p:cNvSpPr/>
          <p:nvPr/>
        </p:nvSpPr>
        <p:spPr>
          <a:xfrm>
            <a:off x="6372200" y="3356992"/>
            <a:ext cx="648072" cy="864096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4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80711" cy="60486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000086" y="6375225"/>
            <a:ext cx="5171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Segoe Print" pitchFamily="2" charset="0"/>
              </a:rPr>
              <a:t>(készítette: Seres György, Miskolczi Ildikó 2011)</a:t>
            </a:r>
            <a:endParaRPr lang="hu-HU" sz="1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7</a:t>
            </a:fld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020272" y="479715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9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02129692"/>
              </p:ext>
            </p:extLst>
          </p:nvPr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66C9AD-860A-4A13-BC62-79097311A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5A66C9AD-860A-4A13-BC62-79097311A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DAFB2B-A240-4052-A328-90845E72A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B2DAFB2B-A240-4052-A328-90845E72A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A1B914-77A8-4080-9695-BE9D5B5A5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CEA1B914-77A8-4080-9695-BE9D5B5A5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721521-DED7-442E-BC84-AD55A09B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47721521-DED7-442E-BC84-AD55A09B3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8FA82B-3E75-4621-A9A3-96D7AA6D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5F8FA82B-3E75-4621-A9A3-96D7AA6D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EE8C54-6D6A-464F-A5C2-58269C153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3FEE8C54-6D6A-464F-A5C2-58269C153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CFC100-5E2A-4ECD-82CA-C213C9A49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DDCFC100-5E2A-4ECD-82CA-C213C9A49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F1215F-9117-431C-8FCC-02A928450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15F1215F-9117-431C-8FCC-02A928450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615871-9A81-4496-B1B9-D4FAD0E1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06615871-9A81-4496-B1B9-D4FAD0E19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EDDDAA-0E77-4C10-84BF-405DCA87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5BEDDDAA-0E77-4C10-84BF-405DCA87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709FAE-3C2B-4737-8AD4-D10A6AF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81709FAE-3C2B-4737-8AD4-D10A6AF7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451E6-9651-4504-8FA1-DF435F3A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dgm id="{B9D451E6-9651-4504-8FA1-DF435F3AC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28F17EC-0335-41E0-A23F-B5528A394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600"/>
                                        <p:tgtEl>
                                          <p:spTgt spid="13">
                                            <p:graphicEl>
                                              <a:dgm id="{928F17EC-0335-41E0-A23F-B5528A394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 rev="1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7203469" y="2418326"/>
            <a:ext cx="763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b="1" dirty="0" smtClean="0">
                <a:solidFill>
                  <a:schemeClr val="bg1"/>
                </a:solidFill>
                <a:latin typeface="Segoe Print" pitchFamily="2" charset="0"/>
              </a:rPr>
              <a:t>?</a:t>
            </a:r>
            <a:endParaRPr lang="hu-HU" sz="88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1A8A-5DA1-4178-862E-5D365CA827B6}" type="slidenum">
              <a:rPr lang="hu-HU" smtClean="0"/>
              <a:t>9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5" y="282352"/>
            <a:ext cx="2416776" cy="17784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Segoe Print" pitchFamily="2" charset="0"/>
              </a:rPr>
              <a:t>Rohamos mértékben és mennyiségben nő a körülöttünk lévő információ- és </a:t>
            </a:r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tudásmennyiség</a:t>
            </a:r>
            <a:endParaRPr lang="hu-H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4441" y="3990510"/>
            <a:ext cx="2416776" cy="237626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Segoe Print" pitchFamily="2" charset="0"/>
              </a:rPr>
              <a:t>Ugyanolyan gyorsan elavulttá válnak a megszerzett ismeretek, mint amilyen gyorsan szükségünk lehet </a:t>
            </a:r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rájuk</a:t>
            </a:r>
            <a:endParaRPr lang="hu-H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96834" y="2086380"/>
            <a:ext cx="2416776" cy="1778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Korszerű, gyors, hatékony ismeretszerzési módok</a:t>
            </a:r>
            <a:endParaRPr lang="hu-H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Robbanás 1 7"/>
          <p:cNvSpPr/>
          <p:nvPr/>
        </p:nvSpPr>
        <p:spPr>
          <a:xfrm>
            <a:off x="6370486" y="1997385"/>
            <a:ext cx="2627784" cy="1956486"/>
          </a:xfrm>
          <a:prstGeom prst="irregularSeal1">
            <a:avLst/>
          </a:prstGeom>
          <a:solidFill>
            <a:srgbClr val="CC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Mobil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Segoe Print" pitchFamily="2" charset="0"/>
              </a:rPr>
              <a:t>tanulás </a:t>
            </a:r>
            <a:endParaRPr lang="hu-H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9" name="Kanyar jobbra 8"/>
          <p:cNvSpPr/>
          <p:nvPr/>
        </p:nvSpPr>
        <p:spPr>
          <a:xfrm rot="5400000">
            <a:off x="3378023" y="774387"/>
            <a:ext cx="673224" cy="1035602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anyar jobbra 10"/>
          <p:cNvSpPr/>
          <p:nvPr/>
        </p:nvSpPr>
        <p:spPr>
          <a:xfrm rot="16200000" flipV="1">
            <a:off x="3366165" y="4053538"/>
            <a:ext cx="751244" cy="102171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81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5650406" y="2684021"/>
            <a:ext cx="720080" cy="58321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2456142" y="282352"/>
            <a:ext cx="400553" cy="432048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Mínuszjel 14"/>
          <p:cNvSpPr/>
          <p:nvPr/>
        </p:nvSpPr>
        <p:spPr>
          <a:xfrm>
            <a:off x="2444283" y="5913276"/>
            <a:ext cx="400552" cy="396044"/>
          </a:xfrm>
          <a:prstGeom prst="mathMin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8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795</Words>
  <Application>Microsoft Office PowerPoint</Application>
  <PresentationFormat>Diavetítés a képernyőre (4:3 oldalarány)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PowerPoint bemutató</vt:lpstr>
      <vt:lpstr> AZ EGÉSZ ÉLETET ÁTFOGÓ TANULÁS 21. SZÁZADI MODELLJE  avagy:  A FOLYAMATOSSÁG ÉS A MOBILITÁS IGÉNYE A TANULÁSBAN </vt:lpstr>
      <vt:lpstr>BEVEZETÉS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Mobilitás, mint igény</vt:lpstr>
      <vt:lpstr>PowerPoint bemutató</vt:lpstr>
      <vt:lpstr>A mobil tanulás előnyei (módszer)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Összegzés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Miskolczi I</dc:creator>
  <cp:lastModifiedBy>Miskolczi I</cp:lastModifiedBy>
  <cp:revision>35</cp:revision>
  <dcterms:created xsi:type="dcterms:W3CDTF">2012-03-26T07:24:25Z</dcterms:created>
  <dcterms:modified xsi:type="dcterms:W3CDTF">2012-04-04T06:00:49Z</dcterms:modified>
</cp:coreProperties>
</file>